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x="10693400" cy="7556500"/>
  <p:notesSz cx="10693400" cy="7556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77341" y="706843"/>
            <a:ext cx="476884" cy="521970"/>
          </a:xfrm>
          <a:custGeom>
            <a:avLst/>
            <a:gdLst/>
            <a:ahLst/>
            <a:cxnLst/>
            <a:rect l="l" t="t" r="r" b="b"/>
            <a:pathLst>
              <a:path w="476884" h="521969">
                <a:moveTo>
                  <a:pt x="476707" y="0"/>
                </a:moveTo>
                <a:lnTo>
                  <a:pt x="0" y="0"/>
                </a:lnTo>
                <a:lnTo>
                  <a:pt x="0" y="465213"/>
                </a:lnTo>
                <a:lnTo>
                  <a:pt x="0" y="521957"/>
                </a:lnTo>
                <a:lnTo>
                  <a:pt x="476707" y="521957"/>
                </a:lnTo>
                <a:lnTo>
                  <a:pt x="476707" y="465213"/>
                </a:lnTo>
                <a:lnTo>
                  <a:pt x="476707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094606" y="706457"/>
            <a:ext cx="357049" cy="52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12333" y="1172046"/>
            <a:ext cx="460375" cy="521970"/>
          </a:xfrm>
          <a:custGeom>
            <a:avLst/>
            <a:gdLst/>
            <a:ahLst/>
            <a:cxnLst/>
            <a:rect l="l" t="t" r="r" b="b"/>
            <a:pathLst>
              <a:path w="460375" h="521969">
                <a:moveTo>
                  <a:pt x="0" y="521956"/>
                </a:moveTo>
                <a:lnTo>
                  <a:pt x="460231" y="521956"/>
                </a:lnTo>
                <a:lnTo>
                  <a:pt x="460231" y="0"/>
                </a:lnTo>
                <a:lnTo>
                  <a:pt x="0" y="0"/>
                </a:lnTo>
                <a:lnTo>
                  <a:pt x="0" y="521956"/>
                </a:lnTo>
                <a:close/>
              </a:path>
            </a:pathLst>
          </a:custGeom>
          <a:solidFill>
            <a:srgbClr val="323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60169" y="1091515"/>
            <a:ext cx="9332581" cy="601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070456" y="587559"/>
            <a:ext cx="0" cy="1160780"/>
          </a:xfrm>
          <a:custGeom>
            <a:avLst/>
            <a:gdLst/>
            <a:ahLst/>
            <a:cxnLst/>
            <a:rect l="l" t="t" r="r" b="b"/>
            <a:pathLst>
              <a:path w="0" h="1160780">
                <a:moveTo>
                  <a:pt x="0" y="0"/>
                </a:moveTo>
                <a:lnTo>
                  <a:pt x="0" y="1160151"/>
                </a:lnTo>
              </a:path>
            </a:pathLst>
          </a:custGeom>
          <a:ln w="34132">
            <a:solidFill>
              <a:srgbClr val="1C1C1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77341" y="706843"/>
            <a:ext cx="476884" cy="521970"/>
          </a:xfrm>
          <a:custGeom>
            <a:avLst/>
            <a:gdLst/>
            <a:ahLst/>
            <a:cxnLst/>
            <a:rect l="l" t="t" r="r" b="b"/>
            <a:pathLst>
              <a:path w="476884" h="521969">
                <a:moveTo>
                  <a:pt x="476707" y="0"/>
                </a:moveTo>
                <a:lnTo>
                  <a:pt x="0" y="0"/>
                </a:lnTo>
                <a:lnTo>
                  <a:pt x="0" y="465213"/>
                </a:lnTo>
                <a:lnTo>
                  <a:pt x="0" y="521957"/>
                </a:lnTo>
                <a:lnTo>
                  <a:pt x="476707" y="521957"/>
                </a:lnTo>
                <a:lnTo>
                  <a:pt x="476707" y="465213"/>
                </a:lnTo>
                <a:lnTo>
                  <a:pt x="476707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094606" y="706457"/>
            <a:ext cx="357049" cy="521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12333" y="1172046"/>
            <a:ext cx="460375" cy="521970"/>
          </a:xfrm>
          <a:custGeom>
            <a:avLst/>
            <a:gdLst/>
            <a:ahLst/>
            <a:cxnLst/>
            <a:rect l="l" t="t" r="r" b="b"/>
            <a:pathLst>
              <a:path w="460375" h="521969">
                <a:moveTo>
                  <a:pt x="0" y="521956"/>
                </a:moveTo>
                <a:lnTo>
                  <a:pt x="460231" y="521956"/>
                </a:lnTo>
                <a:lnTo>
                  <a:pt x="460231" y="0"/>
                </a:lnTo>
                <a:lnTo>
                  <a:pt x="0" y="0"/>
                </a:lnTo>
                <a:lnTo>
                  <a:pt x="0" y="521956"/>
                </a:lnTo>
                <a:close/>
              </a:path>
            </a:pathLst>
          </a:custGeom>
          <a:solidFill>
            <a:srgbClr val="323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9006" y="587886"/>
            <a:ext cx="7495387" cy="594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5170" y="1799050"/>
            <a:ext cx="9323059" cy="1841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765868" y="7101406"/>
            <a:ext cx="271779" cy="222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Relationship Id="rId4" Type="http://schemas.openxmlformats.org/officeDocument/2006/relationships/image" Target="../media/image26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jpg"/><Relationship Id="rId4" Type="http://schemas.openxmlformats.org/officeDocument/2006/relationships/image" Target="../media/image29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1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jpg"/><Relationship Id="rId4" Type="http://schemas.openxmlformats.org/officeDocument/2006/relationships/image" Target="../media/image3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5.jpg"/><Relationship Id="rId4" Type="http://schemas.openxmlformats.org/officeDocument/2006/relationships/image" Target="../media/image36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7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8.jp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9.png"/><Relationship Id="rId4" Type="http://schemas.openxmlformats.org/officeDocument/2006/relationships/image" Target="../media/image42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43.jpg"/><Relationship Id="rId4" Type="http://schemas.openxmlformats.org/officeDocument/2006/relationships/image" Target="../media/image4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0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jpg"/><Relationship Id="rId4" Type="http://schemas.openxmlformats.org/officeDocument/2006/relationships/image" Target="../media/image49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49.jpg"/><Relationship Id="rId4" Type="http://schemas.openxmlformats.org/officeDocument/2006/relationships/image" Target="../media/image51.png"/><Relationship Id="rId5" Type="http://schemas.openxmlformats.org/officeDocument/2006/relationships/image" Target="../media/image52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49.jpg"/><Relationship Id="rId4" Type="http://schemas.openxmlformats.org/officeDocument/2006/relationships/image" Target="../media/image51.png"/><Relationship Id="rId5" Type="http://schemas.openxmlformats.org/officeDocument/2006/relationships/image" Target="../media/image53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1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49.jpg"/><Relationship Id="rId4" Type="http://schemas.openxmlformats.org/officeDocument/2006/relationships/image" Target="../media/image57.jpg"/><Relationship Id="rId5" Type="http://schemas.openxmlformats.org/officeDocument/2006/relationships/image" Target="../media/image58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1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jpg"/><Relationship Id="rId4" Type="http://schemas.openxmlformats.org/officeDocument/2006/relationships/image" Target="../media/image64.jpg"/><Relationship Id="rId5" Type="http://schemas.openxmlformats.org/officeDocument/2006/relationships/image" Target="../media/image65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6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7.jpg"/><Relationship Id="rId4" Type="http://schemas.openxmlformats.org/officeDocument/2006/relationships/image" Target="../media/image68.jpg"/><Relationship Id="rId5" Type="http://schemas.openxmlformats.org/officeDocument/2006/relationships/image" Target="../media/image69.jpg"/><Relationship Id="rId6" Type="http://schemas.openxmlformats.org/officeDocument/2006/relationships/image" Target="../media/image70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71.jpg"/><Relationship Id="rId4" Type="http://schemas.openxmlformats.org/officeDocument/2006/relationships/image" Target="../media/image72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78.jpg"/><Relationship Id="rId4" Type="http://schemas.openxmlformats.org/officeDocument/2006/relationships/image" Target="../media/image80.png"/><Relationship Id="rId5" Type="http://schemas.openxmlformats.org/officeDocument/2006/relationships/image" Target="../media/image81.jpg"/><Relationship Id="rId6" Type="http://schemas.openxmlformats.org/officeDocument/2006/relationships/image" Target="../media/image82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90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jpg"/><Relationship Id="rId3" Type="http://schemas.openxmlformats.org/officeDocument/2006/relationships/image" Target="../media/image96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jpg"/><Relationship Id="rId3" Type="http://schemas.openxmlformats.org/officeDocument/2006/relationships/image" Target="../media/image98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jpg"/><Relationship Id="rId4" Type="http://schemas.openxmlformats.org/officeDocument/2006/relationships/image" Target="../media/image102.png"/><Relationship Id="rId5" Type="http://schemas.openxmlformats.org/officeDocument/2006/relationships/image" Target="../media/image103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jpg"/><Relationship Id="rId4" Type="http://schemas.openxmlformats.org/officeDocument/2006/relationships/image" Target="../media/image102.png"/><Relationship Id="rId5" Type="http://schemas.openxmlformats.org/officeDocument/2006/relationships/image" Target="../media/image103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4.jp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8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9.jpg"/><Relationship Id="rId4" Type="http://schemas.openxmlformats.org/officeDocument/2006/relationships/image" Target="../media/image110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11.jpg"/><Relationship Id="rId4" Type="http://schemas.openxmlformats.org/officeDocument/2006/relationships/image" Target="../media/image112.png"/><Relationship Id="rId5" Type="http://schemas.openxmlformats.org/officeDocument/2006/relationships/image" Target="../media/image113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14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9.jpg"/><Relationship Id="rId4" Type="http://schemas.openxmlformats.org/officeDocument/2006/relationships/image" Target="../media/image120.jpg"/><Relationship Id="rId5" Type="http://schemas.openxmlformats.org/officeDocument/2006/relationships/image" Target="../media/image121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22.png"/><Relationship Id="rId4" Type="http://schemas.openxmlformats.org/officeDocument/2006/relationships/image" Target="../media/image123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26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33.jpg"/><Relationship Id="rId4" Type="http://schemas.openxmlformats.org/officeDocument/2006/relationships/image" Target="../media/image134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35.jpg"/><Relationship Id="rId4" Type="http://schemas.openxmlformats.org/officeDocument/2006/relationships/image" Target="../media/image136.png"/><Relationship Id="rId5" Type="http://schemas.openxmlformats.org/officeDocument/2006/relationships/image" Target="../media/image137.jpg"/><Relationship Id="rId6" Type="http://schemas.openxmlformats.org/officeDocument/2006/relationships/image" Target="../media/image138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39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43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44.png"/><Relationship Id="rId4" Type="http://schemas.openxmlformats.org/officeDocument/2006/relationships/image" Target="../media/image145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jp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Relationship Id="rId3" Type="http://schemas.openxmlformats.org/officeDocument/2006/relationships/image" Target="../media/image158.jpg"/><Relationship Id="rId4" Type="http://schemas.openxmlformats.org/officeDocument/2006/relationships/image" Target="../media/image159.jpg"/><Relationship Id="rId5" Type="http://schemas.openxmlformats.org/officeDocument/2006/relationships/image" Target="../media/image160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Relationship Id="rId3" Type="http://schemas.openxmlformats.org/officeDocument/2006/relationships/image" Target="../media/image163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Relationship Id="rId3" Type="http://schemas.openxmlformats.org/officeDocument/2006/relationships/image" Target="../media/image167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Relationship Id="rId3" Type="http://schemas.openxmlformats.org/officeDocument/2006/relationships/image" Target="../media/image169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171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4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19.jpg"/><Relationship Id="rId7" Type="http://schemas.openxmlformats.org/officeDocument/2006/relationships/image" Target="../media/image20.jpg"/><Relationship Id="rId8" Type="http://schemas.openxmlformats.org/officeDocument/2006/relationships/image" Target="../media/image21.jpg"/><Relationship Id="rId9" Type="http://schemas.openxmlformats.org/officeDocument/2006/relationships/image" Target="../media/image22.jp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5.jp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6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677341" y="706843"/>
              <a:ext cx="476884" cy="521970"/>
            </a:xfrm>
            <a:custGeom>
              <a:avLst/>
              <a:gdLst/>
              <a:ahLst/>
              <a:cxnLst/>
              <a:rect l="l" t="t" r="r" b="b"/>
              <a:pathLst>
                <a:path w="476884" h="521969">
                  <a:moveTo>
                    <a:pt x="476707" y="0"/>
                  </a:moveTo>
                  <a:lnTo>
                    <a:pt x="0" y="0"/>
                  </a:lnTo>
                  <a:lnTo>
                    <a:pt x="0" y="465213"/>
                  </a:lnTo>
                  <a:lnTo>
                    <a:pt x="0" y="521957"/>
                  </a:lnTo>
                  <a:lnTo>
                    <a:pt x="476707" y="521957"/>
                  </a:lnTo>
                  <a:lnTo>
                    <a:pt x="476707" y="465213"/>
                  </a:lnTo>
                  <a:lnTo>
                    <a:pt x="476707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94606" y="706457"/>
              <a:ext cx="357049" cy="5215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12333" y="1172046"/>
              <a:ext cx="460375" cy="521970"/>
            </a:xfrm>
            <a:custGeom>
              <a:avLst/>
              <a:gdLst/>
              <a:ahLst/>
              <a:cxnLst/>
              <a:rect l="l" t="t" r="r" b="b"/>
              <a:pathLst>
                <a:path w="460375" h="521969">
                  <a:moveTo>
                    <a:pt x="0" y="521956"/>
                  </a:moveTo>
                  <a:lnTo>
                    <a:pt x="460231" y="521956"/>
                  </a:lnTo>
                  <a:lnTo>
                    <a:pt x="460231" y="0"/>
                  </a:lnTo>
                  <a:lnTo>
                    <a:pt x="0" y="0"/>
                  </a:lnTo>
                  <a:lnTo>
                    <a:pt x="0" y="521956"/>
                  </a:lnTo>
                  <a:close/>
                </a:path>
              </a:pathLst>
            </a:custGeom>
            <a:solidFill>
              <a:srgbClr val="323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360169" y="2686570"/>
            <a:ext cx="9824720" cy="1160145"/>
            <a:chOff x="360169" y="2686570"/>
            <a:chExt cx="9824720" cy="1160145"/>
          </a:xfrm>
        </p:grpSpPr>
        <p:sp>
          <p:nvSpPr>
            <p:cNvPr id="9" name="object 9"/>
            <p:cNvSpPr/>
            <p:nvPr/>
          </p:nvSpPr>
          <p:spPr>
            <a:xfrm>
              <a:off x="680402" y="2805848"/>
              <a:ext cx="478790" cy="521970"/>
            </a:xfrm>
            <a:custGeom>
              <a:avLst/>
              <a:gdLst/>
              <a:ahLst/>
              <a:cxnLst/>
              <a:rect l="l" t="t" r="r" b="b"/>
              <a:pathLst>
                <a:path w="478790" h="521970">
                  <a:moveTo>
                    <a:pt x="478637" y="0"/>
                  </a:moveTo>
                  <a:lnTo>
                    <a:pt x="0" y="0"/>
                  </a:lnTo>
                  <a:lnTo>
                    <a:pt x="0" y="465213"/>
                  </a:lnTo>
                  <a:lnTo>
                    <a:pt x="0" y="521970"/>
                  </a:lnTo>
                  <a:lnTo>
                    <a:pt x="478637" y="521970"/>
                  </a:lnTo>
                  <a:lnTo>
                    <a:pt x="478637" y="465213"/>
                  </a:lnTo>
                  <a:lnTo>
                    <a:pt x="478637" y="0"/>
                  </a:lnTo>
                  <a:close/>
                </a:path>
              </a:pathLst>
            </a:custGeom>
            <a:solidFill>
              <a:srgbClr val="323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99596" y="2805468"/>
              <a:ext cx="357040" cy="5215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15795" y="3271050"/>
              <a:ext cx="460375" cy="521970"/>
            </a:xfrm>
            <a:custGeom>
              <a:avLst/>
              <a:gdLst/>
              <a:ahLst/>
              <a:cxnLst/>
              <a:rect l="l" t="t" r="r" b="b"/>
              <a:pathLst>
                <a:path w="460375" h="521970">
                  <a:moveTo>
                    <a:pt x="0" y="521970"/>
                  </a:moveTo>
                  <a:lnTo>
                    <a:pt x="460211" y="521970"/>
                  </a:lnTo>
                  <a:lnTo>
                    <a:pt x="460211" y="0"/>
                  </a:lnTo>
                  <a:lnTo>
                    <a:pt x="0" y="0"/>
                  </a:lnTo>
                  <a:lnTo>
                    <a:pt x="0" y="52197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60169" y="3190519"/>
              <a:ext cx="9824619" cy="6017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70456" y="2686570"/>
              <a:ext cx="0" cy="1160145"/>
            </a:xfrm>
            <a:custGeom>
              <a:avLst/>
              <a:gdLst/>
              <a:ahLst/>
              <a:cxnLst/>
              <a:rect l="l" t="t" r="r" b="b"/>
              <a:pathLst>
                <a:path w="0" h="1160145">
                  <a:moveTo>
                    <a:pt x="0" y="0"/>
                  </a:moveTo>
                  <a:lnTo>
                    <a:pt x="0" y="1160145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438082" y="2602191"/>
            <a:ext cx="6731634" cy="791210"/>
          </a:xfrm>
          <a:prstGeom prst="rect"/>
          <a:solidFill>
            <a:srgbClr val="FF0000"/>
          </a:solidFill>
        </p:spPr>
        <p:txBody>
          <a:bodyPr wrap="square" lIns="0" tIns="43815" rIns="0" bIns="0" rtlCol="0" vert="horz">
            <a:spAutoFit/>
          </a:bodyPr>
          <a:lstStyle/>
          <a:p>
            <a:pPr marL="570865">
              <a:lnSpc>
                <a:spcPct val="100000"/>
              </a:lnSpc>
              <a:spcBef>
                <a:spcPts val="345"/>
              </a:spcBef>
            </a:pPr>
            <a:r>
              <a:rPr dirty="0" sz="4900" spc="-10" b="1">
                <a:solidFill>
                  <a:srgbClr val="FFFFFF"/>
                </a:solidFill>
                <a:latin typeface="Arial"/>
                <a:cs typeface="Arial"/>
              </a:rPr>
              <a:t>Machining</a:t>
            </a:r>
            <a:r>
              <a:rPr dirty="0" sz="49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900" spc="-15" b="1">
                <a:solidFill>
                  <a:srgbClr val="FFFFFF"/>
                </a:solidFill>
                <a:latin typeface="Arial"/>
                <a:cs typeface="Arial"/>
              </a:rPr>
              <a:t>Science</a:t>
            </a:r>
            <a:endParaRPr sz="4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96551" y="7088947"/>
            <a:ext cx="12382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20">
                <a:solidFill>
                  <a:srgbClr val="1C1C1C"/>
                </a:solidFill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30"/>
              </a:spcBef>
            </a:pPr>
            <a:r>
              <a:rPr dirty="0" spc="5"/>
              <a:t>Concept of </a:t>
            </a:r>
            <a:r>
              <a:rPr dirty="0"/>
              <a:t>Generatrix </a:t>
            </a:r>
            <a:r>
              <a:rPr dirty="0" spc="5"/>
              <a:t>and</a:t>
            </a:r>
            <a:r>
              <a:rPr dirty="0" spc="-15"/>
              <a:t> </a:t>
            </a:r>
            <a:r>
              <a:rPr dirty="0" spc="5"/>
              <a:t>Directrix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10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861771" y="1798660"/>
            <a:ext cx="8314055" cy="57785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machine tools, in general, </a:t>
            </a:r>
            <a:r>
              <a:rPr dirty="0" sz="1800" spc="-10">
                <a:latin typeface="Arial"/>
                <a:cs typeface="Arial"/>
              </a:rPr>
              <a:t>provide </a:t>
            </a:r>
            <a:r>
              <a:rPr dirty="0" sz="1800">
                <a:latin typeface="Arial"/>
                <a:cs typeface="Arial"/>
              </a:rPr>
              <a:t>two kinds of </a:t>
            </a:r>
            <a:r>
              <a:rPr dirty="0" sz="1800" spc="-10">
                <a:latin typeface="Arial"/>
                <a:cs typeface="Arial"/>
              </a:rPr>
              <a:t>relative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motions.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Primary</a:t>
            </a:r>
            <a:r>
              <a:rPr dirty="0" sz="1800" spc="1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Motion</a:t>
            </a:r>
            <a:r>
              <a:rPr dirty="0" sz="1800" b="1">
                <a:latin typeface="Arial"/>
                <a:cs typeface="Arial"/>
              </a:rPr>
              <a:t>:</a:t>
            </a:r>
            <a:r>
              <a:rPr dirty="0" sz="1800" spc="135" b="1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1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relative</a:t>
            </a:r>
            <a:r>
              <a:rPr dirty="0" sz="1800" spc="1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motion</a:t>
            </a:r>
            <a:r>
              <a:rPr dirty="0" sz="1800" spc="1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between</a:t>
            </a:r>
            <a:r>
              <a:rPr dirty="0" sz="1800" spc="1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tool</a:t>
            </a:r>
            <a:r>
              <a:rPr dirty="0" sz="1800" spc="13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and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work</a:t>
            </a:r>
            <a:r>
              <a:rPr dirty="0" sz="1800" spc="1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responsible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12500" y="2074809"/>
            <a:ext cx="69215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5">
                <a:latin typeface="Arial"/>
                <a:cs typeface="Arial"/>
              </a:rPr>
              <a:t>for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1766" y="2350940"/>
            <a:ext cx="9147175" cy="33394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600"/>
              </a:lnSpc>
              <a:spcBef>
                <a:spcPts val="95"/>
              </a:spcBef>
            </a:pPr>
            <a:r>
              <a:rPr dirty="0" sz="1800" spc="-10">
                <a:latin typeface="Arial"/>
                <a:cs typeface="Arial"/>
              </a:rPr>
              <a:t>cutting </a:t>
            </a:r>
            <a:r>
              <a:rPr dirty="0" sz="1800">
                <a:latin typeface="Arial"/>
                <a:cs typeface="Arial"/>
              </a:rPr>
              <a:t>action is </a:t>
            </a:r>
            <a:r>
              <a:rPr dirty="0" sz="1800" spc="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absorbs </a:t>
            </a:r>
            <a:r>
              <a:rPr dirty="0" sz="1800" spc="5">
                <a:latin typeface="Arial"/>
                <a:cs typeface="Arial"/>
              </a:rPr>
              <a:t>most of </a:t>
            </a:r>
            <a:r>
              <a:rPr dirty="0" sz="1800">
                <a:latin typeface="Arial"/>
                <a:cs typeface="Arial"/>
              </a:rPr>
              <a:t>the power required </a:t>
            </a:r>
            <a:r>
              <a:rPr dirty="0" sz="1800" spc="-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perform the </a:t>
            </a:r>
            <a:r>
              <a:rPr dirty="0" sz="1800" spc="5">
                <a:latin typeface="Arial"/>
                <a:cs typeface="Arial"/>
              </a:rPr>
              <a:t>machining </a:t>
            </a:r>
            <a:r>
              <a:rPr dirty="0" sz="1800">
                <a:latin typeface="Arial"/>
                <a:cs typeface="Arial"/>
              </a:rPr>
              <a:t>action. 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Secondary 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Motion</a:t>
            </a:r>
            <a:r>
              <a:rPr dirty="0" sz="1800" spc="5" b="1">
                <a:latin typeface="Arial"/>
                <a:cs typeface="Arial"/>
              </a:rPr>
              <a:t>: </a:t>
            </a:r>
            <a:r>
              <a:rPr dirty="0" sz="1800" spc="-5">
                <a:latin typeface="Arial"/>
                <a:cs typeface="Arial"/>
              </a:rPr>
              <a:t>It </a:t>
            </a:r>
            <a:r>
              <a:rPr dirty="0" sz="1800">
                <a:latin typeface="Arial"/>
                <a:cs typeface="Arial"/>
              </a:rPr>
              <a:t>is </a:t>
            </a:r>
            <a:r>
              <a:rPr dirty="0" sz="1800" spc="-10">
                <a:latin typeface="Arial"/>
                <a:cs typeface="Arial"/>
              </a:rPr>
              <a:t>responsible </a:t>
            </a:r>
            <a:r>
              <a:rPr dirty="0" sz="1800" spc="-5">
                <a:latin typeface="Arial"/>
                <a:cs typeface="Arial"/>
              </a:rPr>
              <a:t>for </a:t>
            </a:r>
            <a:r>
              <a:rPr dirty="0" sz="1800">
                <a:latin typeface="Arial"/>
                <a:cs typeface="Arial"/>
              </a:rPr>
              <a:t>gradually feeding the uncut portion </a:t>
            </a:r>
            <a:r>
              <a:rPr dirty="0" sz="1800" spc="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may  proceed in steps </a:t>
            </a:r>
            <a:r>
              <a:rPr dirty="0" sz="1800" spc="5">
                <a:latin typeface="Arial"/>
                <a:cs typeface="Arial"/>
              </a:rPr>
              <a:t>or </a:t>
            </a:r>
            <a:r>
              <a:rPr dirty="0" sz="1800">
                <a:latin typeface="Arial"/>
                <a:cs typeface="Arial"/>
              </a:rPr>
              <a:t>continuously </a:t>
            </a:r>
            <a:r>
              <a:rPr dirty="0" sz="1800" spc="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absorbs only </a:t>
            </a:r>
            <a:r>
              <a:rPr dirty="0" sz="1800" spc="5">
                <a:latin typeface="Arial"/>
                <a:cs typeface="Arial"/>
              </a:rPr>
              <a:t>a </a:t>
            </a:r>
            <a:r>
              <a:rPr dirty="0" sz="1800" spc="-10">
                <a:latin typeface="Arial"/>
                <a:cs typeface="Arial"/>
              </a:rPr>
              <a:t>fraction </a:t>
            </a:r>
            <a:r>
              <a:rPr dirty="0" sz="1800" spc="5">
                <a:latin typeface="Arial"/>
                <a:cs typeface="Arial"/>
              </a:rPr>
              <a:t>of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total </a:t>
            </a:r>
            <a:r>
              <a:rPr dirty="0" sz="1800">
                <a:latin typeface="Arial"/>
                <a:cs typeface="Arial"/>
              </a:rPr>
              <a:t>power </a:t>
            </a:r>
            <a:r>
              <a:rPr dirty="0" sz="1800" spc="-10">
                <a:latin typeface="Arial"/>
                <a:cs typeface="Arial"/>
              </a:rPr>
              <a:t>required  </a:t>
            </a:r>
            <a:r>
              <a:rPr dirty="0" sz="1800" spc="-5">
                <a:latin typeface="Arial"/>
                <a:cs typeface="Arial"/>
              </a:rPr>
              <a:t>for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machining.</a:t>
            </a:r>
            <a:endParaRPr sz="1800">
              <a:latin typeface="Arial"/>
              <a:cs typeface="Arial"/>
            </a:endParaRPr>
          </a:p>
          <a:p>
            <a:pPr marL="12700" marR="780415">
              <a:lnSpc>
                <a:spcPts val="2190"/>
              </a:lnSpc>
              <a:spcBef>
                <a:spcPts val="60"/>
              </a:spcBef>
            </a:pPr>
            <a:r>
              <a:rPr dirty="0" sz="1800">
                <a:latin typeface="Arial"/>
                <a:cs typeface="Arial"/>
              </a:rPr>
              <a:t>Depending upon </a:t>
            </a:r>
            <a:r>
              <a:rPr dirty="0" sz="1800" spc="-1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nature </a:t>
            </a:r>
            <a:r>
              <a:rPr dirty="0" sz="1800" spc="5">
                <a:latin typeface="Arial"/>
                <a:cs typeface="Arial"/>
              </a:rPr>
              <a:t>of </a:t>
            </a:r>
            <a:r>
              <a:rPr dirty="0" sz="1800">
                <a:latin typeface="Arial"/>
                <a:cs typeface="Arial"/>
              </a:rPr>
              <a:t>two </a:t>
            </a:r>
            <a:r>
              <a:rPr dirty="0" sz="1800" spc="-10">
                <a:latin typeface="Arial"/>
                <a:cs typeface="Arial"/>
              </a:rPr>
              <a:t>relative </a:t>
            </a:r>
            <a:r>
              <a:rPr dirty="0" sz="1800">
                <a:latin typeface="Arial"/>
                <a:cs typeface="Arial"/>
              </a:rPr>
              <a:t>motions, </a:t>
            </a:r>
            <a:r>
              <a:rPr dirty="0" sz="1800" spc="-10">
                <a:latin typeface="Arial"/>
                <a:cs typeface="Arial"/>
              </a:rPr>
              <a:t>various </a:t>
            </a:r>
            <a:r>
              <a:rPr dirty="0" sz="1800" spc="-5">
                <a:latin typeface="Arial"/>
                <a:cs typeface="Arial"/>
              </a:rPr>
              <a:t>types </a:t>
            </a:r>
            <a:r>
              <a:rPr dirty="0" sz="1800">
                <a:latin typeface="Arial"/>
                <a:cs typeface="Arial"/>
              </a:rPr>
              <a:t>of </a:t>
            </a:r>
            <a:r>
              <a:rPr dirty="0" sz="1800" spc="-10">
                <a:latin typeface="Arial"/>
                <a:cs typeface="Arial"/>
              </a:rPr>
              <a:t>surfaces </a:t>
            </a:r>
            <a:r>
              <a:rPr dirty="0" sz="1800">
                <a:latin typeface="Arial"/>
                <a:cs typeface="Arial"/>
              </a:rPr>
              <a:t>can  </a:t>
            </a:r>
            <a:r>
              <a:rPr dirty="0" sz="1800" spc="5">
                <a:latin typeface="Arial"/>
                <a:cs typeface="Arial"/>
              </a:rPr>
              <a:t>be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produced.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90"/>
              </a:lnSpc>
              <a:tabLst>
                <a:tab pos="8809355" algn="l"/>
              </a:tabLst>
            </a:pP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Generatrix:</a:t>
            </a:r>
            <a:r>
              <a:rPr dirty="0" sz="1800" spc="409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The</a:t>
            </a:r>
            <a:r>
              <a:rPr dirty="0" sz="1800" spc="39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line</a:t>
            </a:r>
            <a:r>
              <a:rPr dirty="0" sz="1800" spc="4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generated</a:t>
            </a:r>
            <a:r>
              <a:rPr dirty="0" sz="1800" spc="42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by</a:t>
            </a:r>
            <a:r>
              <a:rPr dirty="0" sz="1800" spc="4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4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primary</a:t>
            </a:r>
            <a:r>
              <a:rPr dirty="0" sz="1800" spc="4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motion</a:t>
            </a:r>
            <a:r>
              <a:rPr dirty="0" sz="1800" spc="409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(cutting</a:t>
            </a:r>
            <a:r>
              <a:rPr dirty="0" sz="1800" spc="4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motion)</a:t>
            </a:r>
            <a:r>
              <a:rPr dirty="0" sz="1800" spc="4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4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called</a:t>
            </a:r>
            <a:r>
              <a:rPr dirty="0" sz="1800" spc="-5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the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>
                <a:latin typeface="Arial"/>
                <a:cs typeface="Arial"/>
              </a:rPr>
              <a:t>generatrix.</a:t>
            </a:r>
            <a:endParaRPr sz="1800">
              <a:latin typeface="Arial"/>
              <a:cs typeface="Arial"/>
            </a:endParaRPr>
          </a:p>
          <a:p>
            <a:pPr marL="12700" marR="147955" indent="-635">
              <a:lnSpc>
                <a:spcPct val="100499"/>
              </a:lnSpc>
              <a:spcBef>
                <a:spcPts val="5"/>
              </a:spcBef>
              <a:tabLst>
                <a:tab pos="1155700" algn="l"/>
                <a:tab pos="1688464" algn="l"/>
                <a:tab pos="2183130" algn="l"/>
                <a:tab pos="3595370" algn="l"/>
                <a:tab pos="4050665" algn="l"/>
                <a:tab pos="5246370" algn="l"/>
                <a:tab pos="6072505" algn="l"/>
                <a:tab pos="6731634" algn="l"/>
                <a:tab pos="7632065" algn="l"/>
                <a:tab pos="7934959" algn="l"/>
                <a:tab pos="8671560" algn="l"/>
              </a:tabLst>
            </a:pP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1800" spc="-15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1800" spc="-15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:</a:t>
            </a:r>
            <a:r>
              <a:rPr dirty="0" sz="18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line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1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pr</a:t>
            </a:r>
            <a:r>
              <a:rPr dirty="0" sz="1800" spc="5">
                <a:latin typeface="Arial"/>
                <a:cs typeface="Arial"/>
              </a:rPr>
              <a:t>es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ing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s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c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 spc="5">
                <a:latin typeface="Arial"/>
                <a:cs typeface="Arial"/>
              </a:rPr>
              <a:t>nd</a:t>
            </a:r>
            <a:r>
              <a:rPr dirty="0" sz="1800" spc="-5">
                <a:latin typeface="Arial"/>
                <a:cs typeface="Arial"/>
              </a:rPr>
              <a:t>ar</a:t>
            </a:r>
            <a:r>
              <a:rPr dirty="0" sz="1800" spc="5">
                <a:latin typeface="Arial"/>
                <a:cs typeface="Arial"/>
              </a:rPr>
              <a:t>y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m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10">
                <a:latin typeface="Arial"/>
                <a:cs typeface="Arial"/>
              </a:rPr>
              <a:t>i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10">
                <a:latin typeface="Arial"/>
                <a:cs typeface="Arial"/>
              </a:rPr>
              <a:t>(</a:t>
            </a:r>
            <a:r>
              <a:rPr dirty="0" sz="1800" spc="-15">
                <a:latin typeface="Arial"/>
                <a:cs typeface="Arial"/>
              </a:rPr>
              <a:t>f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d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mo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io</a:t>
            </a:r>
            <a:r>
              <a:rPr dirty="0" sz="1800" spc="-5">
                <a:latin typeface="Arial"/>
                <a:cs typeface="Arial"/>
              </a:rPr>
              <a:t>n</a:t>
            </a:r>
            <a:r>
              <a:rPr dirty="0" sz="1800">
                <a:latin typeface="Arial"/>
                <a:cs typeface="Arial"/>
              </a:rPr>
              <a:t>)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c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l</a:t>
            </a:r>
            <a:r>
              <a:rPr dirty="0" sz="1800" spc="10">
                <a:latin typeface="Arial"/>
                <a:cs typeface="Arial"/>
              </a:rPr>
              <a:t>l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d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5">
                <a:latin typeface="Arial"/>
                <a:cs typeface="Arial"/>
              </a:rPr>
              <a:t>e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Arial"/>
                <a:cs typeface="Arial"/>
              </a:rPr>
              <a:t>directrix. </a:t>
            </a:r>
            <a:r>
              <a:rPr dirty="0" sz="1800">
                <a:latin typeface="Arial"/>
                <a:cs typeface="Arial"/>
              </a:rPr>
              <a:t>It </a:t>
            </a:r>
            <a:r>
              <a:rPr dirty="0" sz="1800" spc="-10">
                <a:latin typeface="Arial"/>
                <a:cs typeface="Arial"/>
              </a:rPr>
              <a:t>provides </a:t>
            </a:r>
            <a:r>
              <a:rPr dirty="0" sz="1800">
                <a:latin typeface="Arial"/>
                <a:cs typeface="Arial"/>
              </a:rPr>
              <a:t>path </a:t>
            </a:r>
            <a:r>
              <a:rPr dirty="0" sz="1800" spc="-5">
                <a:latin typeface="Arial"/>
                <a:cs typeface="Arial"/>
              </a:rPr>
              <a:t>to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generatrix.</a:t>
            </a:r>
            <a:endParaRPr sz="1800">
              <a:latin typeface="Arial"/>
              <a:cs typeface="Arial"/>
            </a:endParaRPr>
          </a:p>
          <a:p>
            <a:pPr marL="12700" marR="6985">
              <a:lnSpc>
                <a:spcPct val="100699"/>
              </a:lnSpc>
              <a:tabLst>
                <a:tab pos="6151880" algn="l"/>
                <a:tab pos="8329930" algn="l"/>
              </a:tabLst>
            </a:pP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Dep</a:t>
            </a:r>
            <a:r>
              <a:rPr dirty="0" sz="1800" spc="-5" b="1">
                <a:solidFill>
                  <a:srgbClr val="00CC00"/>
                </a:solidFill>
                <a:latin typeface="Arial"/>
                <a:cs typeface="Arial"/>
              </a:rPr>
              <a:t>e</a:t>
            </a:r>
            <a:r>
              <a:rPr dirty="0" sz="1800" spc="15" b="1">
                <a:solidFill>
                  <a:srgbClr val="00CC00"/>
                </a:solidFill>
                <a:latin typeface="Arial"/>
                <a:cs typeface="Arial"/>
              </a:rPr>
              <a:t>n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d</a:t>
            </a:r>
            <a:r>
              <a:rPr dirty="0" sz="1800" spc="-15" b="1">
                <a:solidFill>
                  <a:srgbClr val="00CC00"/>
                </a:solidFill>
                <a:latin typeface="Arial"/>
                <a:cs typeface="Arial"/>
              </a:rPr>
              <a:t>i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ng</a:t>
            </a:r>
            <a:r>
              <a:rPr dirty="0" sz="180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spc="-19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up</a:t>
            </a:r>
            <a:r>
              <a:rPr dirty="0" sz="1800" spc="15" b="1">
                <a:solidFill>
                  <a:srgbClr val="00CC00"/>
                </a:solidFill>
                <a:latin typeface="Arial"/>
                <a:cs typeface="Arial"/>
              </a:rPr>
              <a:t>o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n</a:t>
            </a:r>
            <a:r>
              <a:rPr dirty="0" sz="180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spc="-18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spc="-10" b="1">
                <a:solidFill>
                  <a:srgbClr val="00CC00"/>
                </a:solidFill>
                <a:latin typeface="Arial"/>
                <a:cs typeface="Arial"/>
              </a:rPr>
              <a:t>t</a:t>
            </a:r>
            <a:r>
              <a:rPr dirty="0" sz="1800" spc="15" b="1">
                <a:solidFill>
                  <a:srgbClr val="00CC00"/>
                </a:solidFill>
                <a:latin typeface="Arial"/>
                <a:cs typeface="Arial"/>
              </a:rPr>
              <a:t>h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spc="-185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spc="-5" b="1">
                <a:solidFill>
                  <a:srgbClr val="00CC00"/>
                </a:solidFill>
                <a:latin typeface="Arial"/>
                <a:cs typeface="Arial"/>
              </a:rPr>
              <a:t>s</a:t>
            </a:r>
            <a:r>
              <a:rPr dirty="0" sz="1800" spc="15" b="1">
                <a:solidFill>
                  <a:srgbClr val="00CC00"/>
                </a:solidFill>
                <a:latin typeface="Arial"/>
                <a:cs typeface="Arial"/>
              </a:rPr>
              <a:t>h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apes</a:t>
            </a:r>
            <a:r>
              <a:rPr dirty="0" sz="180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spc="-185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of</a:t>
            </a:r>
            <a:r>
              <a:rPr dirty="0" sz="180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spc="-19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spc="-10" b="1">
                <a:solidFill>
                  <a:srgbClr val="00CC00"/>
                </a:solidFill>
                <a:latin typeface="Arial"/>
                <a:cs typeface="Arial"/>
              </a:rPr>
              <a:t>t</a:t>
            </a:r>
            <a:r>
              <a:rPr dirty="0" sz="1800" spc="15" b="1">
                <a:solidFill>
                  <a:srgbClr val="00CC00"/>
                </a:solidFill>
                <a:latin typeface="Arial"/>
                <a:cs typeface="Arial"/>
              </a:rPr>
              <a:t>h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spc="-17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g</a:t>
            </a:r>
            <a:r>
              <a:rPr dirty="0" sz="1800" spc="-5" b="1">
                <a:solidFill>
                  <a:srgbClr val="00CC00"/>
                </a:solidFill>
                <a:latin typeface="Arial"/>
                <a:cs typeface="Arial"/>
              </a:rPr>
              <a:t>e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ne</a:t>
            </a:r>
            <a:r>
              <a:rPr dirty="0" sz="1800" spc="-5" b="1">
                <a:solidFill>
                  <a:srgbClr val="00CC00"/>
                </a:solidFill>
                <a:latin typeface="Arial"/>
                <a:cs typeface="Arial"/>
              </a:rPr>
              <a:t>r</a:t>
            </a:r>
            <a:r>
              <a:rPr dirty="0" sz="1800" spc="-5" b="1">
                <a:solidFill>
                  <a:srgbClr val="00CC00"/>
                </a:solidFill>
                <a:latin typeface="Arial"/>
                <a:cs typeface="Arial"/>
              </a:rPr>
              <a:t>at</a:t>
            </a:r>
            <a:r>
              <a:rPr dirty="0" sz="1800" spc="-5" b="1">
                <a:solidFill>
                  <a:srgbClr val="00CC00"/>
                </a:solidFill>
                <a:latin typeface="Arial"/>
                <a:cs typeface="Arial"/>
              </a:rPr>
              <a:t>ri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x</a:t>
            </a:r>
            <a:r>
              <a:rPr dirty="0" sz="180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spc="-195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and</a:t>
            </a:r>
            <a:r>
              <a:rPr dirty="0" sz="180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spc="-18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spc="-10" b="1">
                <a:solidFill>
                  <a:srgbClr val="00CC00"/>
                </a:solidFill>
                <a:latin typeface="Arial"/>
                <a:cs typeface="Arial"/>
              </a:rPr>
              <a:t>t</a:t>
            </a:r>
            <a:r>
              <a:rPr dirty="0" sz="1800" spc="15" b="1">
                <a:solidFill>
                  <a:srgbClr val="00CC00"/>
                </a:solidFill>
                <a:latin typeface="Arial"/>
                <a:cs typeface="Arial"/>
              </a:rPr>
              <a:t>h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spc="-175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d</a:t>
            </a:r>
            <a:r>
              <a:rPr dirty="0" sz="1800" spc="-15" b="1">
                <a:solidFill>
                  <a:srgbClr val="00CC00"/>
                </a:solidFill>
                <a:latin typeface="Arial"/>
                <a:cs typeface="Arial"/>
              </a:rPr>
              <a:t>i</a:t>
            </a:r>
            <a:r>
              <a:rPr dirty="0" sz="1800" spc="-5" b="1">
                <a:solidFill>
                  <a:srgbClr val="00CC00"/>
                </a:solidFill>
                <a:latin typeface="Arial"/>
                <a:cs typeface="Arial"/>
              </a:rPr>
              <a:t>r</a:t>
            </a:r>
            <a:r>
              <a:rPr dirty="0" sz="1800" spc="-5" b="1">
                <a:solidFill>
                  <a:srgbClr val="00CC00"/>
                </a:solidFill>
                <a:latin typeface="Arial"/>
                <a:cs typeface="Arial"/>
              </a:rPr>
              <a:t>e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c</a:t>
            </a:r>
            <a:r>
              <a:rPr dirty="0" sz="1800" spc="-10" b="1">
                <a:solidFill>
                  <a:srgbClr val="00CC00"/>
                </a:solidFill>
                <a:latin typeface="Arial"/>
                <a:cs typeface="Arial"/>
              </a:rPr>
              <a:t>t</a:t>
            </a:r>
            <a:r>
              <a:rPr dirty="0" sz="1800" spc="-5" b="1">
                <a:solidFill>
                  <a:srgbClr val="00CC00"/>
                </a:solidFill>
                <a:latin typeface="Arial"/>
                <a:cs typeface="Arial"/>
              </a:rPr>
              <a:t>r</a:t>
            </a:r>
            <a:r>
              <a:rPr dirty="0" sz="1800" spc="-15" b="1">
                <a:solidFill>
                  <a:srgbClr val="00CC00"/>
                </a:solidFill>
                <a:latin typeface="Arial"/>
                <a:cs typeface="Arial"/>
              </a:rPr>
              <a:t>i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x</a:t>
            </a:r>
            <a:r>
              <a:rPr dirty="0" sz="180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spc="-185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and</a:t>
            </a:r>
            <a:r>
              <a:rPr dirty="0" sz="180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spc="-19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the</a:t>
            </a:r>
            <a:r>
              <a:rPr dirty="0" sz="1800" spc="-5" b="1">
                <a:solidFill>
                  <a:srgbClr val="00CC00"/>
                </a:solidFill>
                <a:latin typeface="Arial"/>
                <a:cs typeface="Arial"/>
              </a:rPr>
              <a:t>i</a:t>
            </a:r>
            <a:r>
              <a:rPr dirty="0" sz="1800" b="1">
                <a:solidFill>
                  <a:srgbClr val="00CC00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00CC00"/>
                </a:solidFill>
                <a:latin typeface="Times New Roman"/>
                <a:cs typeface="Times New Roman"/>
              </a:rPr>
              <a:t>	</a:t>
            </a:r>
            <a:r>
              <a:rPr dirty="0" sz="1800" spc="-15" b="1">
                <a:solidFill>
                  <a:srgbClr val="00CC00"/>
                </a:solidFill>
                <a:latin typeface="Arial"/>
                <a:cs typeface="Arial"/>
              </a:rPr>
              <a:t>r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e</a:t>
            </a:r>
            <a:r>
              <a:rPr dirty="0" sz="1800" spc="-15" b="1">
                <a:solidFill>
                  <a:srgbClr val="00CC00"/>
                </a:solidFill>
                <a:latin typeface="Arial"/>
                <a:cs typeface="Arial"/>
              </a:rPr>
              <a:t>l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a</a:t>
            </a:r>
            <a:r>
              <a:rPr dirty="0" sz="1800" spc="-10" b="1">
                <a:solidFill>
                  <a:srgbClr val="00CC00"/>
                </a:solidFill>
                <a:latin typeface="Arial"/>
                <a:cs typeface="Arial"/>
              </a:rPr>
              <a:t>t</a:t>
            </a:r>
            <a:r>
              <a:rPr dirty="0" sz="1800" spc="-5" b="1">
                <a:solidFill>
                  <a:srgbClr val="00CC00"/>
                </a:solidFill>
                <a:latin typeface="Arial"/>
                <a:cs typeface="Arial"/>
              </a:rPr>
              <a:t>i</a:t>
            </a:r>
            <a:r>
              <a:rPr dirty="0" sz="1800" spc="-5" b="1">
                <a:solidFill>
                  <a:srgbClr val="00CC00"/>
                </a:solidFill>
                <a:latin typeface="Arial"/>
                <a:cs typeface="Arial"/>
              </a:rPr>
              <a:t>v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e </a:t>
            </a:r>
            <a:r>
              <a:rPr dirty="0" sz="1800">
                <a:solidFill>
                  <a:srgbClr val="00CC00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CC00"/>
                </a:solidFill>
                <a:latin typeface="Arial"/>
                <a:cs typeface="Arial"/>
              </a:rPr>
              <a:t>orientation various geometries can </a:t>
            </a:r>
            <a:r>
              <a:rPr dirty="0" sz="1800" spc="10" b="1">
                <a:solidFill>
                  <a:srgbClr val="00CC00"/>
                </a:solidFill>
                <a:latin typeface="Arial"/>
                <a:cs typeface="Arial"/>
              </a:rPr>
              <a:t>be 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produced </a:t>
            </a:r>
            <a:r>
              <a:rPr dirty="0" sz="1800" spc="10" b="1">
                <a:solidFill>
                  <a:srgbClr val="00CC00"/>
                </a:solidFill>
                <a:latin typeface="Arial"/>
                <a:cs typeface="Arial"/>
              </a:rPr>
              <a:t>on 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the</a:t>
            </a:r>
            <a:r>
              <a:rPr dirty="0" sz="1800" spc="5">
                <a:solidFill>
                  <a:srgbClr val="00CC00"/>
                </a:solidFill>
                <a:latin typeface="Times New Roman"/>
                <a:cs typeface="Times New Roman"/>
              </a:rPr>
              <a:t>	</a:t>
            </a:r>
            <a:r>
              <a:rPr dirty="0" sz="1800" b="1">
                <a:solidFill>
                  <a:srgbClr val="00CC00"/>
                </a:solidFill>
                <a:latin typeface="Arial"/>
                <a:cs typeface="Arial"/>
              </a:rPr>
              <a:t>workpiece.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30"/>
              </a:spcBef>
            </a:pPr>
            <a:r>
              <a:rPr dirty="0" spc="5"/>
              <a:t>Concept of </a:t>
            </a:r>
            <a:r>
              <a:rPr dirty="0"/>
              <a:t>Generatrix </a:t>
            </a:r>
            <a:r>
              <a:rPr dirty="0" spc="5"/>
              <a:t>and</a:t>
            </a:r>
            <a:r>
              <a:rPr dirty="0" spc="-15"/>
              <a:t> </a:t>
            </a:r>
            <a:r>
              <a:rPr dirty="0" spc="5"/>
              <a:t>Directrix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9085" y="1715057"/>
            <a:ext cx="9147810" cy="8699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b="1">
                <a:latin typeface="Arial"/>
                <a:cs typeface="Arial"/>
              </a:rPr>
              <a:t>G</a:t>
            </a:r>
            <a:r>
              <a:rPr dirty="0" sz="1050" b="1">
                <a:latin typeface="Arial"/>
                <a:cs typeface="Arial"/>
              </a:rPr>
              <a:t>ENERATION </a:t>
            </a:r>
            <a:r>
              <a:rPr dirty="0" sz="1050" spc="15" b="1">
                <a:latin typeface="Arial"/>
                <a:cs typeface="Arial"/>
              </a:rPr>
              <a:t>OF </a:t>
            </a:r>
            <a:r>
              <a:rPr dirty="0" sz="1050" spc="-15" b="1">
                <a:latin typeface="Arial"/>
                <a:cs typeface="Arial"/>
              </a:rPr>
              <a:t>FLAT</a:t>
            </a:r>
            <a:r>
              <a:rPr dirty="0" sz="1050" spc="-10" b="1">
                <a:latin typeface="Arial"/>
                <a:cs typeface="Arial"/>
              </a:rPr>
              <a:t> </a:t>
            </a:r>
            <a:r>
              <a:rPr dirty="0" sz="1050" spc="-5" b="1">
                <a:latin typeface="Arial"/>
                <a:cs typeface="Arial"/>
              </a:rPr>
              <a:t>SURFACE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2499"/>
              </a:lnSpc>
            </a:pPr>
            <a:r>
              <a:rPr dirty="0" sz="1350">
                <a:latin typeface="Arial"/>
                <a:cs typeface="Arial"/>
              </a:rPr>
              <a:t>cutting </a:t>
            </a:r>
            <a:r>
              <a:rPr dirty="0" sz="1350" spc="10">
                <a:latin typeface="Arial"/>
                <a:cs typeface="Arial"/>
              </a:rPr>
              <a:t>motions as well </a:t>
            </a:r>
            <a:r>
              <a:rPr dirty="0" sz="1350" spc="15">
                <a:latin typeface="Arial"/>
                <a:cs typeface="Arial"/>
              </a:rPr>
              <a:t>as </a:t>
            </a:r>
            <a:r>
              <a:rPr dirty="0" sz="1350">
                <a:latin typeface="Arial"/>
                <a:cs typeface="Arial"/>
              </a:rPr>
              <a:t>the </a:t>
            </a:r>
            <a:r>
              <a:rPr dirty="0" sz="1350" spc="10">
                <a:latin typeface="Arial"/>
                <a:cs typeface="Arial"/>
              </a:rPr>
              <a:t>feed motion </a:t>
            </a:r>
            <a:r>
              <a:rPr dirty="0" sz="1350" spc="5">
                <a:latin typeface="Arial"/>
                <a:cs typeface="Arial"/>
              </a:rPr>
              <a:t>are rectilinear </a:t>
            </a:r>
            <a:r>
              <a:rPr dirty="0" sz="1350" spc="10">
                <a:latin typeface="Arial"/>
                <a:cs typeface="Arial"/>
              </a:rPr>
              <a:t>but </a:t>
            </a:r>
            <a:r>
              <a:rPr dirty="0" sz="1350" spc="5">
                <a:latin typeface="Arial"/>
                <a:cs typeface="Arial"/>
              </a:rPr>
              <a:t>perpendicular </a:t>
            </a:r>
            <a:r>
              <a:rPr dirty="0" sz="1350" spc="10">
                <a:latin typeface="Arial"/>
                <a:cs typeface="Arial"/>
              </a:rPr>
              <a:t>to each </a:t>
            </a:r>
            <a:r>
              <a:rPr dirty="0" sz="1350" spc="-35">
                <a:latin typeface="Arial"/>
                <a:cs typeface="Arial"/>
              </a:rPr>
              <a:t>other. </a:t>
            </a:r>
            <a:r>
              <a:rPr dirty="0" sz="1350" spc="10">
                <a:latin typeface="Arial"/>
                <a:cs typeface="Arial"/>
              </a:rPr>
              <a:t>Here </a:t>
            </a:r>
            <a:r>
              <a:rPr dirty="0" sz="1350">
                <a:latin typeface="Arial"/>
                <a:cs typeface="Arial"/>
              </a:rPr>
              <a:t>the </a:t>
            </a:r>
            <a:r>
              <a:rPr dirty="0" sz="1350" spc="10">
                <a:latin typeface="Arial"/>
                <a:cs typeface="Arial"/>
              </a:rPr>
              <a:t>machined </a:t>
            </a:r>
            <a:r>
              <a:rPr dirty="0" sz="1350">
                <a:latin typeface="Arial"/>
                <a:cs typeface="Arial"/>
              </a:rPr>
              <a:t>surface  </a:t>
            </a:r>
            <a:r>
              <a:rPr dirty="0" sz="1350" spc="10">
                <a:latin typeface="Arial"/>
                <a:cs typeface="Arial"/>
              </a:rPr>
              <a:t>produced</a:t>
            </a:r>
            <a:r>
              <a:rPr dirty="0" sz="1350" spc="12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is</a:t>
            </a:r>
            <a:r>
              <a:rPr dirty="0" sz="1350" spc="135">
                <a:latin typeface="Arial"/>
                <a:cs typeface="Arial"/>
              </a:rPr>
              <a:t> </a:t>
            </a:r>
            <a:r>
              <a:rPr dirty="0" sz="1350" spc="20">
                <a:latin typeface="Arial"/>
                <a:cs typeface="Arial"/>
              </a:rPr>
              <a:t>a</a:t>
            </a:r>
            <a:r>
              <a:rPr dirty="0" sz="1350" spc="13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plane.</a:t>
            </a:r>
            <a:r>
              <a:rPr dirty="0" sz="1350" spc="140">
                <a:latin typeface="Arial"/>
                <a:cs typeface="Arial"/>
              </a:rPr>
              <a:t> </a:t>
            </a:r>
            <a:r>
              <a:rPr dirty="0" sz="1350" spc="15">
                <a:latin typeface="Arial"/>
                <a:cs typeface="Arial"/>
              </a:rPr>
              <a:t>The</a:t>
            </a:r>
            <a:r>
              <a:rPr dirty="0" sz="1350" spc="13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principle</a:t>
            </a:r>
            <a:r>
              <a:rPr dirty="0" sz="1350" spc="13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is</a:t>
            </a:r>
            <a:r>
              <a:rPr dirty="0" sz="1350" spc="13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shown</a:t>
            </a:r>
            <a:r>
              <a:rPr dirty="0" sz="1350" spc="13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in</a:t>
            </a:r>
            <a:r>
              <a:rPr dirty="0" sz="1350" spc="13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Fig.</a:t>
            </a:r>
            <a:r>
              <a:rPr dirty="0" sz="1350" spc="14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1.4</a:t>
            </a:r>
            <a:r>
              <a:rPr dirty="0" sz="1350" spc="13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where</a:t>
            </a:r>
            <a:r>
              <a:rPr dirty="0" sz="1350" spc="13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on</a:t>
            </a:r>
            <a:r>
              <a:rPr dirty="0" sz="1350" spc="135">
                <a:latin typeface="Arial"/>
                <a:cs typeface="Arial"/>
              </a:rPr>
              <a:t> </a:t>
            </a:r>
            <a:r>
              <a:rPr dirty="0" sz="1350" spc="20">
                <a:latin typeface="Arial"/>
                <a:cs typeface="Arial"/>
              </a:rPr>
              <a:t>a</a:t>
            </a:r>
            <a:r>
              <a:rPr dirty="0" sz="1350" spc="14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flat</a:t>
            </a:r>
            <a:r>
              <a:rPr dirty="0" sz="1350" spc="12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plain</a:t>
            </a:r>
            <a:r>
              <a:rPr dirty="0" sz="1350" spc="135">
                <a:latin typeface="Arial"/>
                <a:cs typeface="Arial"/>
              </a:rPr>
              <a:t> </a:t>
            </a:r>
            <a:r>
              <a:rPr dirty="0" sz="1350" spc="20">
                <a:latin typeface="Arial"/>
                <a:cs typeface="Arial"/>
              </a:rPr>
              <a:t>a</a:t>
            </a:r>
            <a:r>
              <a:rPr dirty="0" sz="1350" spc="135">
                <a:latin typeface="Arial"/>
                <a:cs typeface="Arial"/>
              </a:rPr>
              <a:t> </a:t>
            </a:r>
            <a:r>
              <a:rPr dirty="0" sz="1350">
                <a:latin typeface="Arial"/>
                <a:cs typeface="Arial"/>
              </a:rPr>
              <a:t>straight</a:t>
            </a:r>
            <a:r>
              <a:rPr dirty="0" sz="1350" spc="26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line</a:t>
            </a:r>
            <a:r>
              <a:rPr dirty="0" sz="1350" spc="13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called</a:t>
            </a:r>
            <a:r>
              <a:rPr dirty="0" sz="1350" spc="135">
                <a:latin typeface="Arial"/>
                <a:cs typeface="Arial"/>
              </a:rPr>
              <a:t> </a:t>
            </a:r>
            <a:r>
              <a:rPr dirty="0" sz="1350">
                <a:latin typeface="Arial"/>
                <a:cs typeface="Arial"/>
              </a:rPr>
              <a:t>Generatrix</a:t>
            </a:r>
            <a:r>
              <a:rPr dirty="0" sz="1350" spc="13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(G)</a:t>
            </a:r>
            <a:r>
              <a:rPr dirty="0" sz="1350" spc="13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is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350">
                <a:latin typeface="Arial"/>
                <a:cs typeface="Arial"/>
              </a:rPr>
              <a:t>traversed </a:t>
            </a:r>
            <a:r>
              <a:rPr dirty="0" sz="1350" spc="10">
                <a:latin typeface="Arial"/>
                <a:cs typeface="Arial"/>
              </a:rPr>
              <a:t>in </a:t>
            </a:r>
            <a:r>
              <a:rPr dirty="0" sz="1350" spc="20">
                <a:latin typeface="Arial"/>
                <a:cs typeface="Arial"/>
              </a:rPr>
              <a:t>a </a:t>
            </a:r>
            <a:r>
              <a:rPr dirty="0" sz="1350" spc="10">
                <a:latin typeface="Arial"/>
                <a:cs typeface="Arial"/>
              </a:rPr>
              <a:t>perpendicular </a:t>
            </a:r>
            <a:r>
              <a:rPr dirty="0" sz="1350" spc="5">
                <a:latin typeface="Arial"/>
                <a:cs typeface="Arial"/>
              </a:rPr>
              <a:t>direction called Directrix </a:t>
            </a:r>
            <a:r>
              <a:rPr dirty="0" sz="1350" spc="10">
                <a:latin typeface="Arial"/>
                <a:cs typeface="Arial"/>
              </a:rPr>
              <a:t>(D). This </a:t>
            </a:r>
            <a:r>
              <a:rPr dirty="0" sz="1350">
                <a:latin typeface="Arial"/>
                <a:cs typeface="Arial"/>
              </a:rPr>
              <a:t>results </a:t>
            </a:r>
            <a:r>
              <a:rPr dirty="0" sz="1350" spc="10">
                <a:latin typeface="Arial"/>
                <a:cs typeface="Arial"/>
              </a:rPr>
              <a:t>in </a:t>
            </a:r>
            <a:r>
              <a:rPr dirty="0" sz="1350" spc="20">
                <a:latin typeface="Arial"/>
                <a:cs typeface="Arial"/>
              </a:rPr>
              <a:t>a </a:t>
            </a:r>
            <a:r>
              <a:rPr dirty="0" sz="1350" spc="5">
                <a:latin typeface="Arial"/>
                <a:cs typeface="Arial"/>
              </a:rPr>
              <a:t>flat</a:t>
            </a:r>
            <a:r>
              <a:rPr dirty="0" sz="1350" spc="27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surface.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3598" y="2963468"/>
            <a:ext cx="3327805" cy="13745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34865" y="2966923"/>
            <a:ext cx="5900839" cy="14297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18417" y="4375168"/>
            <a:ext cx="9229090" cy="20561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69215">
              <a:lnSpc>
                <a:spcPct val="100000"/>
              </a:lnSpc>
              <a:spcBef>
                <a:spcPts val="120"/>
              </a:spcBef>
            </a:pPr>
            <a:r>
              <a:rPr dirty="0" sz="1150" b="1">
                <a:latin typeface="Arial"/>
                <a:cs typeface="Arial"/>
              </a:rPr>
              <a:t>Fig. </a:t>
            </a:r>
            <a:r>
              <a:rPr dirty="0" sz="1150" spc="5" b="1">
                <a:latin typeface="Arial"/>
                <a:cs typeface="Arial"/>
              </a:rPr>
              <a:t>1.4 Generation of flat surfaces</a:t>
            </a:r>
            <a:r>
              <a:rPr dirty="0" sz="1150" spc="70" b="1">
                <a:latin typeface="Arial"/>
                <a:cs typeface="Arial"/>
              </a:rPr>
              <a:t> </a:t>
            </a:r>
            <a:r>
              <a:rPr dirty="0" sz="1150" spc="10" b="1">
                <a:latin typeface="Arial"/>
                <a:cs typeface="Arial"/>
              </a:rPr>
              <a:t>by</a:t>
            </a:r>
            <a:endParaRPr sz="1150">
              <a:latin typeface="Arial"/>
              <a:cs typeface="Arial"/>
            </a:endParaRPr>
          </a:p>
          <a:p>
            <a:pPr marL="589915">
              <a:lnSpc>
                <a:spcPct val="100000"/>
              </a:lnSpc>
              <a:spcBef>
                <a:spcPts val="35"/>
              </a:spcBef>
              <a:tabLst>
                <a:tab pos="4463415" algn="l"/>
              </a:tabLst>
            </a:pPr>
            <a:r>
              <a:rPr dirty="0" sz="1150" spc="5" b="1">
                <a:latin typeface="Arial"/>
                <a:cs typeface="Arial"/>
              </a:rPr>
              <a:t>Generatrix</a:t>
            </a:r>
            <a:r>
              <a:rPr dirty="0" sz="1150" spc="6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and</a:t>
            </a:r>
            <a:r>
              <a:rPr dirty="0" sz="1150" spc="2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Directrix</a:t>
            </a:r>
            <a:r>
              <a:rPr dirty="0" sz="1150" spc="5">
                <a:latin typeface="Times New Roman"/>
                <a:cs typeface="Times New Roman"/>
              </a:rPr>
              <a:t>	</a:t>
            </a:r>
            <a:r>
              <a:rPr dirty="0" sz="1150" spc="5" b="1">
                <a:latin typeface="Arial"/>
                <a:cs typeface="Arial"/>
              </a:rPr>
              <a:t>Fig. 1.5 Generation of cylindrical surfaces (of</a:t>
            </a:r>
            <a:r>
              <a:rPr dirty="0" sz="1150" spc="7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revolution)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350" b="1">
                <a:latin typeface="Arial"/>
                <a:cs typeface="Arial"/>
              </a:rPr>
              <a:t>G</a:t>
            </a:r>
            <a:r>
              <a:rPr dirty="0" sz="1050" b="1">
                <a:latin typeface="Arial"/>
                <a:cs typeface="Arial"/>
              </a:rPr>
              <a:t>ENERATION </a:t>
            </a:r>
            <a:r>
              <a:rPr dirty="0" sz="1050" spc="15" b="1">
                <a:latin typeface="Arial"/>
                <a:cs typeface="Arial"/>
              </a:rPr>
              <a:t>OF </a:t>
            </a:r>
            <a:r>
              <a:rPr dirty="0" sz="1050" spc="5" b="1">
                <a:latin typeface="Arial"/>
                <a:cs typeface="Arial"/>
              </a:rPr>
              <a:t>CYLINDRICAL</a:t>
            </a:r>
            <a:r>
              <a:rPr dirty="0" sz="1050" spc="26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SURFACES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350" spc="15">
                <a:latin typeface="Arial"/>
                <a:cs typeface="Arial"/>
              </a:rPr>
              <a:t>The</a:t>
            </a:r>
            <a:r>
              <a:rPr dirty="0" sz="1350" spc="6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principles</a:t>
            </a:r>
            <a:r>
              <a:rPr dirty="0" sz="1350" spc="6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of</a:t>
            </a:r>
            <a:r>
              <a:rPr dirty="0" sz="1350" spc="8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production</a:t>
            </a:r>
            <a:r>
              <a:rPr dirty="0" sz="1350" spc="7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of</a:t>
            </a:r>
            <a:r>
              <a:rPr dirty="0" sz="1350" spc="65">
                <a:latin typeface="Arial"/>
                <a:cs typeface="Arial"/>
              </a:rPr>
              <a:t> </a:t>
            </a:r>
            <a:r>
              <a:rPr dirty="0" sz="1350">
                <a:latin typeface="Arial"/>
                <a:cs typeface="Arial"/>
              </a:rPr>
              <a:t>various</a:t>
            </a:r>
            <a:r>
              <a:rPr dirty="0" sz="1350" spc="7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cylindrical</a:t>
            </a:r>
            <a:r>
              <a:rPr dirty="0" sz="1350" spc="65">
                <a:latin typeface="Arial"/>
                <a:cs typeface="Arial"/>
              </a:rPr>
              <a:t> </a:t>
            </a:r>
            <a:r>
              <a:rPr dirty="0" sz="1350">
                <a:latin typeface="Arial"/>
                <a:cs typeface="Arial"/>
              </a:rPr>
              <a:t>surfaces</a:t>
            </a:r>
            <a:r>
              <a:rPr dirty="0" sz="1350" spc="5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(of</a:t>
            </a:r>
            <a:r>
              <a:rPr dirty="0" sz="1350" spc="8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revolution)</a:t>
            </a:r>
            <a:r>
              <a:rPr dirty="0" sz="1350" spc="6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are</a:t>
            </a:r>
            <a:r>
              <a:rPr dirty="0" sz="1350" spc="6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shown</a:t>
            </a:r>
            <a:r>
              <a:rPr dirty="0" sz="1350" spc="6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in</a:t>
            </a:r>
            <a:r>
              <a:rPr dirty="0" sz="1350" spc="7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Fig.</a:t>
            </a:r>
            <a:r>
              <a:rPr dirty="0" sz="1350" spc="8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1.5,</a:t>
            </a:r>
            <a:r>
              <a:rPr dirty="0" sz="1350" spc="6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where,</a:t>
            </a:r>
            <a:r>
              <a:rPr dirty="0" sz="1350" spc="65">
                <a:latin typeface="Arial"/>
                <a:cs typeface="Arial"/>
              </a:rPr>
              <a:t> </a:t>
            </a:r>
            <a:r>
              <a:rPr dirty="0" sz="1350" spc="20">
                <a:latin typeface="Arial"/>
                <a:cs typeface="Arial"/>
              </a:rPr>
              <a:t>A</a:t>
            </a:r>
            <a:r>
              <a:rPr dirty="0" sz="1350" spc="6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long</a:t>
            </a:r>
            <a:r>
              <a:rPr dirty="0" sz="1350" spc="75">
                <a:latin typeface="Arial"/>
                <a:cs typeface="Arial"/>
              </a:rPr>
              <a:t> </a:t>
            </a:r>
            <a:r>
              <a:rPr dirty="0" sz="1350">
                <a:latin typeface="Arial"/>
                <a:cs typeface="Arial"/>
              </a:rPr>
              <a:t>straight</a:t>
            </a:r>
            <a:endParaRPr sz="1350">
              <a:latin typeface="Arial"/>
              <a:cs typeface="Arial"/>
            </a:endParaRPr>
          </a:p>
          <a:p>
            <a:pPr marL="12700" marR="6985">
              <a:lnSpc>
                <a:spcPct val="102499"/>
              </a:lnSpc>
            </a:pPr>
            <a:r>
              <a:rPr dirty="0" sz="1350" spc="5">
                <a:latin typeface="Arial"/>
                <a:cs typeface="Arial"/>
              </a:rPr>
              <a:t>cylindrical </a:t>
            </a:r>
            <a:r>
              <a:rPr dirty="0" sz="1350">
                <a:latin typeface="Arial"/>
                <a:cs typeface="Arial"/>
              </a:rPr>
              <a:t>surface </a:t>
            </a:r>
            <a:r>
              <a:rPr dirty="0" sz="1350" spc="10">
                <a:latin typeface="Arial"/>
                <a:cs typeface="Arial"/>
              </a:rPr>
              <a:t>is obtained </a:t>
            </a:r>
            <a:r>
              <a:rPr dirty="0" sz="1350" spc="15">
                <a:latin typeface="Arial"/>
                <a:cs typeface="Arial"/>
              </a:rPr>
              <a:t>by </a:t>
            </a:r>
            <a:r>
              <a:rPr dirty="0" sz="1350" spc="20">
                <a:latin typeface="Arial"/>
                <a:cs typeface="Arial"/>
              </a:rPr>
              <a:t>a </a:t>
            </a:r>
            <a:r>
              <a:rPr dirty="0" sz="1350" spc="5">
                <a:latin typeface="Arial"/>
                <a:cs typeface="Arial"/>
              </a:rPr>
              <a:t>circle </a:t>
            </a:r>
            <a:r>
              <a:rPr dirty="0" sz="1350" spc="10">
                <a:latin typeface="Arial"/>
                <a:cs typeface="Arial"/>
              </a:rPr>
              <a:t>(G) being </a:t>
            </a:r>
            <a:r>
              <a:rPr dirty="0" sz="1350">
                <a:latin typeface="Arial"/>
                <a:cs typeface="Arial"/>
              </a:rPr>
              <a:t>traversed </a:t>
            </a:r>
            <a:r>
              <a:rPr dirty="0" sz="1350" spc="10">
                <a:latin typeface="Arial"/>
                <a:cs typeface="Arial"/>
              </a:rPr>
              <a:t>in the </a:t>
            </a:r>
            <a:r>
              <a:rPr dirty="0" sz="1350" spc="5">
                <a:latin typeface="Arial"/>
                <a:cs typeface="Arial"/>
              </a:rPr>
              <a:t>direction </a:t>
            </a:r>
            <a:r>
              <a:rPr dirty="0" sz="1350" spc="10">
                <a:latin typeface="Arial"/>
                <a:cs typeface="Arial"/>
              </a:rPr>
              <a:t>(D) </a:t>
            </a:r>
            <a:r>
              <a:rPr dirty="0" sz="1350" spc="5">
                <a:latin typeface="Arial"/>
                <a:cs typeface="Arial"/>
              </a:rPr>
              <a:t>parallel </a:t>
            </a:r>
            <a:r>
              <a:rPr dirty="0" sz="1350">
                <a:latin typeface="Arial"/>
                <a:cs typeface="Arial"/>
              </a:rPr>
              <a:t>to </a:t>
            </a:r>
            <a:r>
              <a:rPr dirty="0" sz="1350" spc="10">
                <a:latin typeface="Arial"/>
                <a:cs typeface="Arial"/>
              </a:rPr>
              <a:t>the axis as shown in Fig.  </a:t>
            </a:r>
            <a:r>
              <a:rPr dirty="0" sz="1350" spc="5">
                <a:latin typeface="Arial"/>
                <a:cs typeface="Arial"/>
              </a:rPr>
              <a:t>1.5(a)</a:t>
            </a:r>
            <a:endParaRPr sz="1350">
              <a:latin typeface="Arial"/>
              <a:cs typeface="Arial"/>
            </a:endParaRPr>
          </a:p>
          <a:p>
            <a:pPr marL="12700" marR="6350">
              <a:lnSpc>
                <a:spcPts val="1660"/>
              </a:lnSpc>
              <a:spcBef>
                <a:spcPts val="65"/>
              </a:spcBef>
            </a:pPr>
            <a:r>
              <a:rPr dirty="0" sz="1350" spc="20">
                <a:latin typeface="Arial"/>
                <a:cs typeface="Arial"/>
              </a:rPr>
              <a:t>A </a:t>
            </a:r>
            <a:r>
              <a:rPr dirty="0" sz="1350" spc="5">
                <a:latin typeface="Arial"/>
                <a:cs typeface="Arial"/>
              </a:rPr>
              <a:t>cylindrical </a:t>
            </a:r>
            <a:r>
              <a:rPr dirty="0" sz="1350">
                <a:latin typeface="Arial"/>
                <a:cs typeface="Arial"/>
              </a:rPr>
              <a:t>surface </a:t>
            </a:r>
            <a:r>
              <a:rPr dirty="0" sz="1350" spc="10">
                <a:latin typeface="Arial"/>
                <a:cs typeface="Arial"/>
              </a:rPr>
              <a:t>of short length is obtained </a:t>
            </a:r>
            <a:r>
              <a:rPr dirty="0" sz="1350" spc="15">
                <a:latin typeface="Arial"/>
                <a:cs typeface="Arial"/>
              </a:rPr>
              <a:t>by </a:t>
            </a:r>
            <a:r>
              <a:rPr dirty="0" sz="1350">
                <a:latin typeface="Arial"/>
                <a:cs typeface="Arial"/>
              </a:rPr>
              <a:t>traversing </a:t>
            </a:r>
            <a:r>
              <a:rPr dirty="0" sz="1350" spc="20">
                <a:latin typeface="Arial"/>
                <a:cs typeface="Arial"/>
              </a:rPr>
              <a:t>a </a:t>
            </a:r>
            <a:r>
              <a:rPr dirty="0" sz="1350">
                <a:latin typeface="Arial"/>
                <a:cs typeface="Arial"/>
              </a:rPr>
              <a:t>straight </a:t>
            </a:r>
            <a:r>
              <a:rPr dirty="0" sz="1350" spc="5">
                <a:latin typeface="Arial"/>
                <a:cs typeface="Arial"/>
              </a:rPr>
              <a:t>line </a:t>
            </a:r>
            <a:r>
              <a:rPr dirty="0" sz="1350" spc="10">
                <a:latin typeface="Arial"/>
                <a:cs typeface="Arial"/>
              </a:rPr>
              <a:t>(G) along </a:t>
            </a:r>
            <a:r>
              <a:rPr dirty="0" sz="1350" spc="20">
                <a:latin typeface="Arial"/>
                <a:cs typeface="Arial"/>
              </a:rPr>
              <a:t>a </a:t>
            </a:r>
            <a:r>
              <a:rPr dirty="0" sz="1350" spc="5">
                <a:latin typeface="Arial"/>
                <a:cs typeface="Arial"/>
              </a:rPr>
              <a:t>circular </a:t>
            </a:r>
            <a:r>
              <a:rPr dirty="0" sz="1350" spc="10">
                <a:latin typeface="Arial"/>
                <a:cs typeface="Arial"/>
              </a:rPr>
              <a:t>path (D) </a:t>
            </a:r>
            <a:r>
              <a:rPr dirty="0" sz="1350" spc="15">
                <a:latin typeface="Arial"/>
                <a:cs typeface="Arial"/>
              </a:rPr>
              <a:t>as </a:t>
            </a:r>
            <a:r>
              <a:rPr dirty="0" sz="1350" spc="10">
                <a:latin typeface="Arial"/>
                <a:cs typeface="Arial"/>
              </a:rPr>
              <a:t>indicated </a:t>
            </a:r>
            <a:r>
              <a:rPr dirty="0" sz="1350" spc="5">
                <a:latin typeface="Arial"/>
                <a:cs typeface="Arial"/>
              </a:rPr>
              <a:t>in  </a:t>
            </a:r>
            <a:r>
              <a:rPr dirty="0" sz="1350" spc="10">
                <a:latin typeface="Arial"/>
                <a:cs typeface="Arial"/>
              </a:rPr>
              <a:t>Fig.</a:t>
            </a:r>
            <a:r>
              <a:rPr dirty="0" sz="135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1.5(b)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ts val="1605"/>
              </a:lnSpc>
            </a:pPr>
            <a:r>
              <a:rPr dirty="0" sz="1350" spc="5">
                <a:latin typeface="Arial"/>
                <a:cs typeface="Arial"/>
              </a:rPr>
              <a:t>Form cylindrical </a:t>
            </a:r>
            <a:r>
              <a:rPr dirty="0" sz="1350">
                <a:latin typeface="Arial"/>
                <a:cs typeface="Arial"/>
              </a:rPr>
              <a:t>surfaces </a:t>
            </a:r>
            <a:r>
              <a:rPr dirty="0" sz="1350" spc="15">
                <a:latin typeface="Arial"/>
                <a:cs typeface="Arial"/>
              </a:rPr>
              <a:t>by </a:t>
            </a:r>
            <a:r>
              <a:rPr dirty="0" sz="1350">
                <a:latin typeface="Arial"/>
                <a:cs typeface="Arial"/>
              </a:rPr>
              <a:t>rotating </a:t>
            </a:r>
            <a:r>
              <a:rPr dirty="0" sz="1350" spc="20">
                <a:latin typeface="Arial"/>
                <a:cs typeface="Arial"/>
              </a:rPr>
              <a:t>a </a:t>
            </a:r>
            <a:r>
              <a:rPr dirty="0" sz="1350" spc="10">
                <a:latin typeface="Arial"/>
                <a:cs typeface="Arial"/>
              </a:rPr>
              <a:t>curved </a:t>
            </a:r>
            <a:r>
              <a:rPr dirty="0" sz="1350" spc="5">
                <a:latin typeface="Arial"/>
                <a:cs typeface="Arial"/>
              </a:rPr>
              <a:t>line </a:t>
            </a:r>
            <a:r>
              <a:rPr dirty="0" sz="1350" spc="10">
                <a:latin typeface="Arial"/>
                <a:cs typeface="Arial"/>
              </a:rPr>
              <a:t>(G) </a:t>
            </a:r>
            <a:r>
              <a:rPr dirty="0" sz="1350" spc="5">
                <a:latin typeface="Arial"/>
                <a:cs typeface="Arial"/>
              </a:rPr>
              <a:t>in </a:t>
            </a:r>
            <a:r>
              <a:rPr dirty="0" sz="1350" spc="20">
                <a:latin typeface="Arial"/>
                <a:cs typeface="Arial"/>
              </a:rPr>
              <a:t>a </a:t>
            </a:r>
            <a:r>
              <a:rPr dirty="0" sz="1350" spc="5">
                <a:latin typeface="Arial"/>
                <a:cs typeface="Arial"/>
              </a:rPr>
              <a:t>circular </a:t>
            </a:r>
            <a:r>
              <a:rPr dirty="0" sz="1350" spc="10">
                <a:latin typeface="Arial"/>
                <a:cs typeface="Arial"/>
              </a:rPr>
              <a:t>path (D) </a:t>
            </a:r>
            <a:r>
              <a:rPr dirty="0" sz="1350" spc="15">
                <a:latin typeface="Arial"/>
                <a:cs typeface="Arial"/>
              </a:rPr>
              <a:t>as </a:t>
            </a:r>
            <a:r>
              <a:rPr dirty="0" sz="1350" spc="10">
                <a:latin typeface="Arial"/>
                <a:cs typeface="Arial"/>
              </a:rPr>
              <a:t>indicated in Fig. 1.5 (c and</a:t>
            </a:r>
            <a:r>
              <a:rPr dirty="0" sz="1350" spc="204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d).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30"/>
              </a:spcBef>
            </a:pPr>
            <a:r>
              <a:rPr dirty="0" spc="5"/>
              <a:t>Concept of </a:t>
            </a:r>
            <a:r>
              <a:rPr dirty="0"/>
              <a:t>Generatrix </a:t>
            </a:r>
            <a:r>
              <a:rPr dirty="0" spc="5"/>
              <a:t>and</a:t>
            </a:r>
            <a:r>
              <a:rPr dirty="0" spc="-15"/>
              <a:t> </a:t>
            </a:r>
            <a:r>
              <a:rPr dirty="0" spc="5"/>
              <a:t>Directrix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92423" y="7083588"/>
            <a:ext cx="20764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-90">
                <a:latin typeface="Arial"/>
                <a:cs typeface="Arial"/>
              </a:rPr>
              <a:t>1</a:t>
            </a:r>
            <a:r>
              <a:rPr dirty="0" sz="1350" spc="20"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8941" y="1715070"/>
            <a:ext cx="4577080" cy="6591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0" b="1">
                <a:latin typeface="Arial"/>
                <a:cs typeface="Arial"/>
              </a:rPr>
              <a:t>T</a:t>
            </a:r>
            <a:r>
              <a:rPr dirty="0" sz="1050" spc="10" b="1">
                <a:latin typeface="Arial"/>
                <a:cs typeface="Arial"/>
              </a:rPr>
              <a:t>OOL </a:t>
            </a:r>
            <a:r>
              <a:rPr dirty="0" sz="1350" spc="20" b="1">
                <a:latin typeface="Arial"/>
                <a:cs typeface="Arial"/>
              </a:rPr>
              <a:t>– </a:t>
            </a:r>
            <a:r>
              <a:rPr dirty="0" sz="1050" spc="15" b="1">
                <a:latin typeface="Arial"/>
                <a:cs typeface="Arial"/>
              </a:rPr>
              <a:t>WORK</a:t>
            </a:r>
            <a:r>
              <a:rPr dirty="0" sz="1050" spc="110" b="1">
                <a:latin typeface="Arial"/>
                <a:cs typeface="Arial"/>
              </a:rPr>
              <a:t> </a:t>
            </a:r>
            <a:r>
              <a:rPr dirty="0" sz="1050" spc="10" b="1">
                <a:latin typeface="Arial"/>
                <a:cs typeface="Arial"/>
              </a:rPr>
              <a:t>MOTIONS</a:t>
            </a:r>
            <a:endParaRPr sz="1050">
              <a:latin typeface="Arial"/>
              <a:cs typeface="Arial"/>
            </a:endParaRPr>
          </a:p>
          <a:p>
            <a:pPr marL="12700" marR="5080">
              <a:lnSpc>
                <a:spcPct val="102499"/>
              </a:lnSpc>
              <a:tabLst>
                <a:tab pos="4075429" algn="l"/>
                <a:tab pos="4312920" algn="l"/>
              </a:tabLst>
            </a:pPr>
            <a:r>
              <a:rPr dirty="0" sz="1350" spc="5">
                <a:latin typeface="Arial"/>
                <a:cs typeface="Arial"/>
              </a:rPr>
              <a:t>T</a:t>
            </a:r>
            <a:r>
              <a:rPr dirty="0" sz="1350" spc="15">
                <a:latin typeface="Arial"/>
                <a:cs typeface="Arial"/>
              </a:rPr>
              <a:t>h</a:t>
            </a:r>
            <a:r>
              <a:rPr dirty="0" sz="1350" spc="20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30">
                <a:latin typeface="Times New Roman"/>
                <a:cs typeface="Times New Roman"/>
              </a:rPr>
              <a:t> </a:t>
            </a:r>
            <a:r>
              <a:rPr dirty="0" sz="1350" spc="5">
                <a:latin typeface="Arial"/>
                <a:cs typeface="Arial"/>
              </a:rPr>
              <a:t>line</a:t>
            </a:r>
            <a:r>
              <a:rPr dirty="0" sz="1350" spc="15">
                <a:latin typeface="Arial"/>
                <a:cs typeface="Arial"/>
              </a:rPr>
              <a:t>s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35">
                <a:latin typeface="Times New Roman"/>
                <a:cs typeface="Times New Roman"/>
              </a:rPr>
              <a:t> </a:t>
            </a:r>
            <a:r>
              <a:rPr dirty="0" sz="1350" spc="-5">
                <a:latin typeface="Arial"/>
                <a:cs typeface="Arial"/>
              </a:rPr>
              <a:t>r</a:t>
            </a:r>
            <a:r>
              <a:rPr dirty="0" sz="1350" spc="-10">
                <a:latin typeface="Arial"/>
                <a:cs typeface="Arial"/>
              </a:rPr>
              <a:t>e</a:t>
            </a:r>
            <a:r>
              <a:rPr dirty="0" sz="1350" spc="5">
                <a:latin typeface="Arial"/>
                <a:cs typeface="Arial"/>
              </a:rPr>
              <a:t>p</a:t>
            </a:r>
            <a:r>
              <a:rPr dirty="0" sz="1350" spc="5">
                <a:latin typeface="Arial"/>
                <a:cs typeface="Arial"/>
              </a:rPr>
              <a:t>r</a:t>
            </a:r>
            <a:r>
              <a:rPr dirty="0" sz="1350" spc="-10">
                <a:latin typeface="Arial"/>
                <a:cs typeface="Arial"/>
              </a:rPr>
              <a:t>e</a:t>
            </a:r>
            <a:r>
              <a:rPr dirty="0" sz="1350">
                <a:latin typeface="Arial"/>
                <a:cs typeface="Arial"/>
              </a:rPr>
              <a:t>sent</a:t>
            </a:r>
            <a:r>
              <a:rPr dirty="0" sz="1350" spc="-15">
                <a:latin typeface="Arial"/>
                <a:cs typeface="Arial"/>
              </a:rPr>
              <a:t>i</a:t>
            </a:r>
            <a:r>
              <a:rPr dirty="0" sz="1350" spc="5">
                <a:latin typeface="Arial"/>
                <a:cs typeface="Arial"/>
              </a:rPr>
              <a:t>n</a:t>
            </a:r>
            <a:r>
              <a:rPr dirty="0" sz="1350" spc="20">
                <a:latin typeface="Arial"/>
                <a:cs typeface="Arial"/>
              </a:rPr>
              <a:t>g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0">
                <a:latin typeface="Times New Roman"/>
                <a:cs typeface="Times New Roman"/>
              </a:rPr>
              <a:t> </a:t>
            </a:r>
            <a:r>
              <a:rPr dirty="0" sz="1350">
                <a:latin typeface="Arial"/>
                <a:cs typeface="Arial"/>
              </a:rPr>
              <a:t>th</a:t>
            </a:r>
            <a:r>
              <a:rPr dirty="0" sz="1350" spc="20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0">
                <a:latin typeface="Times New Roman"/>
                <a:cs typeface="Times New Roman"/>
              </a:rPr>
              <a:t> </a:t>
            </a:r>
            <a:r>
              <a:rPr dirty="0" sz="1350" spc="10">
                <a:latin typeface="Arial"/>
                <a:cs typeface="Arial"/>
              </a:rPr>
              <a:t>G</a:t>
            </a:r>
            <a:r>
              <a:rPr dirty="0" sz="1350" spc="-10">
                <a:latin typeface="Arial"/>
                <a:cs typeface="Arial"/>
              </a:rPr>
              <a:t>e</a:t>
            </a:r>
            <a:r>
              <a:rPr dirty="0" sz="1350">
                <a:latin typeface="Arial"/>
                <a:cs typeface="Arial"/>
              </a:rPr>
              <a:t>neratr</a:t>
            </a:r>
            <a:r>
              <a:rPr dirty="0" sz="1350" spc="-5">
                <a:latin typeface="Arial"/>
                <a:cs typeface="Arial"/>
              </a:rPr>
              <a:t>i</a:t>
            </a:r>
            <a:r>
              <a:rPr dirty="0" sz="1350" spc="15">
                <a:latin typeface="Arial"/>
                <a:cs typeface="Arial"/>
              </a:rPr>
              <a:t>x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20">
                <a:latin typeface="Times New Roman"/>
                <a:cs typeface="Times New Roman"/>
              </a:rPr>
              <a:t> </a:t>
            </a:r>
            <a:r>
              <a:rPr dirty="0" sz="1350" spc="5">
                <a:latin typeface="Arial"/>
                <a:cs typeface="Arial"/>
              </a:rPr>
              <a:t>a</a:t>
            </a:r>
            <a:r>
              <a:rPr dirty="0" sz="1350" spc="15">
                <a:latin typeface="Arial"/>
                <a:cs typeface="Arial"/>
              </a:rPr>
              <a:t>n</a:t>
            </a:r>
            <a:r>
              <a:rPr dirty="0" sz="1350" spc="20">
                <a:latin typeface="Arial"/>
                <a:cs typeface="Arial"/>
              </a:rPr>
              <a:t>d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30">
                <a:latin typeface="Times New Roman"/>
                <a:cs typeface="Times New Roman"/>
              </a:rPr>
              <a:t> </a:t>
            </a:r>
            <a:r>
              <a:rPr dirty="0" sz="1350" spc="5">
                <a:latin typeface="Arial"/>
                <a:cs typeface="Arial"/>
              </a:rPr>
              <a:t>D</a:t>
            </a:r>
            <a:r>
              <a:rPr dirty="0" sz="1350" spc="-5">
                <a:latin typeface="Arial"/>
                <a:cs typeface="Arial"/>
              </a:rPr>
              <a:t>i</a:t>
            </a:r>
            <a:r>
              <a:rPr dirty="0" sz="1350">
                <a:latin typeface="Arial"/>
                <a:cs typeface="Arial"/>
              </a:rPr>
              <a:t>rec</a:t>
            </a:r>
            <a:r>
              <a:rPr dirty="0" sz="1350" spc="-15">
                <a:latin typeface="Arial"/>
                <a:cs typeface="Arial"/>
              </a:rPr>
              <a:t>t</a:t>
            </a:r>
            <a:r>
              <a:rPr dirty="0" sz="1350" spc="-5">
                <a:latin typeface="Arial"/>
                <a:cs typeface="Arial"/>
              </a:rPr>
              <a:t>r</a:t>
            </a:r>
            <a:r>
              <a:rPr dirty="0" sz="1350" spc="-5">
                <a:latin typeface="Arial"/>
                <a:cs typeface="Arial"/>
              </a:rPr>
              <a:t>i</a:t>
            </a:r>
            <a:r>
              <a:rPr dirty="0" sz="1350" spc="15">
                <a:latin typeface="Arial"/>
                <a:cs typeface="Arial"/>
              </a:rPr>
              <a:t>x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sz="1350">
                <a:latin typeface="Arial"/>
                <a:cs typeface="Arial"/>
              </a:rPr>
              <a:t>ar</a:t>
            </a:r>
            <a:r>
              <a:rPr dirty="0" sz="1350" spc="15">
                <a:latin typeface="Arial"/>
                <a:cs typeface="Arial"/>
              </a:rPr>
              <a:t>e </a:t>
            </a:r>
            <a:r>
              <a:rPr dirty="0" sz="1350" spc="5">
                <a:latin typeface="Times New Roman"/>
                <a:cs typeface="Times New Roman"/>
              </a:rPr>
              <a:t> </a:t>
            </a:r>
            <a:r>
              <a:rPr dirty="0" sz="1350" spc="5">
                <a:latin typeface="Arial"/>
                <a:cs typeface="Arial"/>
              </a:rPr>
              <a:t>usually</a:t>
            </a:r>
            <a:r>
              <a:rPr dirty="0" sz="1350" spc="24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produced</a:t>
            </a:r>
            <a:r>
              <a:rPr dirty="0" sz="1350" spc="229">
                <a:latin typeface="Arial"/>
                <a:cs typeface="Arial"/>
              </a:rPr>
              <a:t> </a:t>
            </a:r>
            <a:r>
              <a:rPr dirty="0" sz="1350" spc="15">
                <a:latin typeface="Arial"/>
                <a:cs typeface="Arial"/>
              </a:rPr>
              <a:t>by</a:t>
            </a:r>
            <a:r>
              <a:rPr dirty="0" sz="1350" spc="24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the</a:t>
            </a:r>
            <a:r>
              <a:rPr dirty="0" sz="1350" spc="23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locus</a:t>
            </a:r>
            <a:r>
              <a:rPr dirty="0" sz="1350" spc="23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of</a:t>
            </a:r>
            <a:r>
              <a:rPr dirty="0" sz="1350" spc="240">
                <a:latin typeface="Arial"/>
                <a:cs typeface="Arial"/>
              </a:rPr>
              <a:t> </a:t>
            </a:r>
            <a:r>
              <a:rPr dirty="0" sz="1350" spc="20">
                <a:latin typeface="Arial"/>
                <a:cs typeface="Arial"/>
              </a:rPr>
              <a:t>a</a:t>
            </a:r>
            <a:r>
              <a:rPr dirty="0" sz="1350" spc="23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point</a:t>
            </a:r>
            <a:r>
              <a:rPr dirty="0" sz="1350" spc="23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moving</a:t>
            </a:r>
            <a:r>
              <a:rPr dirty="0" sz="1350" spc="10">
                <a:latin typeface="Times New Roman"/>
                <a:cs typeface="Times New Roman"/>
              </a:rPr>
              <a:t>	</a:t>
            </a:r>
            <a:r>
              <a:rPr dirty="0" sz="1350" spc="10">
                <a:latin typeface="Arial"/>
                <a:cs typeface="Arial"/>
              </a:rPr>
              <a:t>in</a:t>
            </a:r>
            <a:r>
              <a:rPr dirty="0" sz="1350" spc="15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two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8943" y="2348265"/>
            <a:ext cx="457644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017010" algn="l"/>
              </a:tabLst>
            </a:pPr>
            <a:r>
              <a:rPr dirty="0" sz="1350">
                <a:latin typeface="Arial"/>
                <a:cs typeface="Arial"/>
              </a:rPr>
              <a:t>different   </a:t>
            </a:r>
            <a:r>
              <a:rPr dirty="0" sz="1350" spc="5">
                <a:latin typeface="Arial"/>
                <a:cs typeface="Arial"/>
              </a:rPr>
              <a:t>directions </a:t>
            </a:r>
            <a:r>
              <a:rPr dirty="0" sz="1350" spc="38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and   </a:t>
            </a:r>
            <a:r>
              <a:rPr dirty="0" sz="1350" spc="5">
                <a:latin typeface="Arial"/>
                <a:cs typeface="Arial"/>
              </a:rPr>
              <a:t>are</a:t>
            </a:r>
            <a:r>
              <a:rPr dirty="0" sz="1350" spc="-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actually </a:t>
            </a:r>
            <a:r>
              <a:rPr dirty="0" sz="1350" spc="19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obtained</a:t>
            </a:r>
            <a:r>
              <a:rPr dirty="0" sz="1350" spc="10">
                <a:latin typeface="Times New Roman"/>
                <a:cs typeface="Times New Roman"/>
              </a:rPr>
              <a:t>	</a:t>
            </a:r>
            <a:r>
              <a:rPr dirty="0" sz="1350" spc="15">
                <a:latin typeface="Arial"/>
                <a:cs typeface="Arial"/>
              </a:rPr>
              <a:t>by</a:t>
            </a:r>
            <a:r>
              <a:rPr dirty="0" sz="1350" spc="8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the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8943" y="2559194"/>
            <a:ext cx="457644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0">
                <a:latin typeface="Arial"/>
                <a:cs typeface="Arial"/>
              </a:rPr>
              <a:t>motions of the </a:t>
            </a:r>
            <a:r>
              <a:rPr dirty="0" sz="1350" spc="5">
                <a:latin typeface="Arial"/>
                <a:cs typeface="Arial"/>
              </a:rPr>
              <a:t>tool-tip (point) relative to </a:t>
            </a:r>
            <a:r>
              <a:rPr dirty="0" sz="1350">
                <a:latin typeface="Arial"/>
                <a:cs typeface="Arial"/>
              </a:rPr>
              <a:t>the </a:t>
            </a:r>
            <a:r>
              <a:rPr dirty="0" sz="1350" spc="15">
                <a:latin typeface="Arial"/>
                <a:cs typeface="Arial"/>
              </a:rPr>
              <a:t>work</a:t>
            </a:r>
            <a:r>
              <a:rPr dirty="0" sz="1350" spc="110">
                <a:latin typeface="Arial"/>
                <a:cs typeface="Arial"/>
              </a:rPr>
              <a:t> </a:t>
            </a:r>
            <a:r>
              <a:rPr dirty="0" sz="1350">
                <a:latin typeface="Arial"/>
                <a:cs typeface="Arial"/>
              </a:rPr>
              <a:t>surface.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8943" y="2770134"/>
            <a:ext cx="4575175" cy="44830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90"/>
              </a:spcBef>
            </a:pPr>
            <a:r>
              <a:rPr dirty="0" sz="1350" spc="10">
                <a:latin typeface="Arial"/>
                <a:cs typeface="Arial"/>
              </a:rPr>
              <a:t>Hence, for machining </a:t>
            </a:r>
            <a:r>
              <a:rPr dirty="0" sz="1350" spc="5">
                <a:latin typeface="Arial"/>
                <a:cs typeface="Arial"/>
              </a:rPr>
              <a:t>flat </a:t>
            </a:r>
            <a:r>
              <a:rPr dirty="0" sz="1350" spc="10">
                <a:latin typeface="Arial"/>
                <a:cs typeface="Arial"/>
              </a:rPr>
              <a:t>or </a:t>
            </a:r>
            <a:r>
              <a:rPr dirty="0" sz="1350">
                <a:latin typeface="Arial"/>
                <a:cs typeface="Arial"/>
              </a:rPr>
              <a:t>curved surfaces the </a:t>
            </a:r>
            <a:r>
              <a:rPr dirty="0" sz="1350" spc="10">
                <a:latin typeface="Arial"/>
                <a:cs typeface="Arial"/>
              </a:rPr>
              <a:t>machine  </a:t>
            </a:r>
            <a:r>
              <a:rPr dirty="0" sz="1350" spc="5">
                <a:latin typeface="Arial"/>
                <a:cs typeface="Arial"/>
              </a:rPr>
              <a:t>tools </a:t>
            </a:r>
            <a:r>
              <a:rPr dirty="0" sz="1350" spc="15">
                <a:latin typeface="Arial"/>
                <a:cs typeface="Arial"/>
              </a:rPr>
              <a:t>need </a:t>
            </a:r>
            <a:r>
              <a:rPr dirty="0" sz="1350" spc="5">
                <a:latin typeface="Arial"/>
                <a:cs typeface="Arial"/>
              </a:rPr>
              <a:t>relative tool</a:t>
            </a:r>
            <a:r>
              <a:rPr dirty="0" sz="1350" spc="-3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work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8943" y="3359990"/>
            <a:ext cx="64071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0">
                <a:latin typeface="Arial"/>
                <a:cs typeface="Arial"/>
              </a:rPr>
              <a:t>motions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48454" y="3529501"/>
            <a:ext cx="175577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 b="1">
                <a:solidFill>
                  <a:srgbClr val="FF0000"/>
                </a:solidFill>
                <a:latin typeface="Arial"/>
                <a:cs typeface="Arial"/>
              </a:rPr>
              <a:t>Interconnections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2298" y="3867048"/>
            <a:ext cx="4528983" cy="232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425926" y="6332658"/>
            <a:ext cx="4131310" cy="8718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22580">
              <a:lnSpc>
                <a:spcPct val="100000"/>
              </a:lnSpc>
              <a:spcBef>
                <a:spcPts val="120"/>
              </a:spcBef>
            </a:pPr>
            <a:r>
              <a:rPr dirty="0" sz="1150" spc="5" b="1">
                <a:latin typeface="Arial"/>
                <a:cs typeface="Arial"/>
              </a:rPr>
              <a:t>Fig. </a:t>
            </a:r>
            <a:r>
              <a:rPr dirty="0" sz="1150" spc="10" b="1">
                <a:latin typeface="Arial"/>
                <a:cs typeface="Arial"/>
              </a:rPr>
              <a:t>1.6 </a:t>
            </a:r>
            <a:r>
              <a:rPr dirty="0" sz="1150" spc="5" b="1">
                <a:latin typeface="Arial"/>
                <a:cs typeface="Arial"/>
              </a:rPr>
              <a:t>Principle of turning</a:t>
            </a:r>
            <a:r>
              <a:rPr dirty="0" sz="1150" spc="2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(cylindrical</a:t>
            </a:r>
            <a:endParaRPr sz="1150">
              <a:latin typeface="Arial"/>
              <a:cs typeface="Arial"/>
            </a:endParaRPr>
          </a:p>
          <a:p>
            <a:pPr marL="1523365">
              <a:lnSpc>
                <a:spcPct val="100000"/>
              </a:lnSpc>
              <a:spcBef>
                <a:spcPts val="40"/>
              </a:spcBef>
            </a:pPr>
            <a:r>
              <a:rPr dirty="0" sz="1150" spc="5" b="1">
                <a:latin typeface="Arial"/>
                <a:cs typeface="Arial"/>
              </a:rPr>
              <a:t>surface</a:t>
            </a:r>
            <a:r>
              <a:rPr dirty="0" sz="1350" spc="5">
                <a:latin typeface="Arial"/>
                <a:cs typeface="Arial"/>
              </a:rPr>
              <a:t>)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dirty="0" sz="1150" spc="5" b="1">
                <a:latin typeface="Arial"/>
                <a:cs typeface="Arial"/>
              </a:rPr>
              <a:t>Generatrix </a:t>
            </a:r>
            <a:r>
              <a:rPr dirty="0" sz="1150" spc="10" b="1">
                <a:latin typeface="Arial"/>
                <a:cs typeface="Arial"/>
              </a:rPr>
              <a:t>(G) – </a:t>
            </a:r>
            <a:r>
              <a:rPr dirty="0" sz="1150" spc="5" b="1">
                <a:latin typeface="Arial"/>
                <a:cs typeface="Arial"/>
              </a:rPr>
              <a:t>Cutting </a:t>
            </a:r>
            <a:r>
              <a:rPr dirty="0" sz="1150" spc="10" b="1">
                <a:latin typeface="Arial"/>
                <a:cs typeface="Arial"/>
              </a:rPr>
              <a:t>motion </a:t>
            </a:r>
            <a:r>
              <a:rPr dirty="0" sz="1150" spc="5" b="1">
                <a:latin typeface="Arial"/>
                <a:cs typeface="Arial"/>
              </a:rPr>
              <a:t>(CM) </a:t>
            </a:r>
            <a:r>
              <a:rPr dirty="0" sz="1150" spc="10" b="1">
                <a:latin typeface="Arial"/>
                <a:cs typeface="Arial"/>
              </a:rPr>
              <a:t>– </a:t>
            </a:r>
            <a:r>
              <a:rPr dirty="0" sz="1150" spc="5" b="1">
                <a:latin typeface="Arial"/>
                <a:cs typeface="Arial"/>
              </a:rPr>
              <a:t>Work </a:t>
            </a:r>
            <a:r>
              <a:rPr dirty="0" sz="1150" spc="15" b="1">
                <a:latin typeface="Arial"/>
                <a:cs typeface="Arial"/>
              </a:rPr>
              <a:t>(W) </a:t>
            </a:r>
            <a:r>
              <a:rPr dirty="0" sz="1150" spc="5" b="1">
                <a:latin typeface="Arial"/>
                <a:cs typeface="Arial"/>
              </a:rPr>
              <a:t>Directrix</a:t>
            </a:r>
            <a:endParaRPr sz="1150">
              <a:latin typeface="Arial"/>
              <a:cs typeface="Arial"/>
            </a:endParaRPr>
          </a:p>
          <a:p>
            <a:pPr marL="269240">
              <a:lnSpc>
                <a:spcPct val="100000"/>
              </a:lnSpc>
              <a:spcBef>
                <a:spcPts val="30"/>
              </a:spcBef>
            </a:pPr>
            <a:r>
              <a:rPr dirty="0" sz="1150" spc="5" b="1">
                <a:latin typeface="Arial"/>
                <a:cs typeface="Arial"/>
              </a:rPr>
              <a:t>(D) </a:t>
            </a:r>
            <a:r>
              <a:rPr dirty="0" sz="1150" spc="10" b="1">
                <a:latin typeface="Arial"/>
                <a:cs typeface="Arial"/>
              </a:rPr>
              <a:t>– </a:t>
            </a:r>
            <a:r>
              <a:rPr dirty="0" sz="1150" spc="5" b="1">
                <a:latin typeface="Arial"/>
                <a:cs typeface="Arial"/>
              </a:rPr>
              <a:t>Feed </a:t>
            </a:r>
            <a:r>
              <a:rPr dirty="0" sz="1150" spc="10" b="1">
                <a:latin typeface="Arial"/>
                <a:cs typeface="Arial"/>
              </a:rPr>
              <a:t>motion (FM) – </a:t>
            </a:r>
            <a:r>
              <a:rPr dirty="0" sz="1150" spc="-15" b="1">
                <a:latin typeface="Arial"/>
                <a:cs typeface="Arial"/>
              </a:rPr>
              <a:t>Tool</a:t>
            </a:r>
            <a:r>
              <a:rPr dirty="0" sz="1150" spc="5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(T)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95755" y="1721587"/>
            <a:ext cx="1592580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0" b="1">
                <a:latin typeface="Arial"/>
                <a:cs typeface="Arial"/>
              </a:rPr>
              <a:t>Formative</a:t>
            </a:r>
            <a:r>
              <a:rPr dirty="0" sz="1350" spc="-30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motions</a:t>
            </a:r>
            <a:endParaRPr sz="1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94604" y="1902994"/>
            <a:ext cx="186690" cy="447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2120">
                <a:latin typeface="OpenSymbol"/>
                <a:cs typeface="OpenSymbol"/>
              </a:rPr>
              <a:t></a:t>
            </a:r>
            <a:endParaRPr sz="135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50" spc="2120">
                <a:latin typeface="OpenSymbol"/>
                <a:cs typeface="OpenSymbol"/>
              </a:rPr>
              <a:t></a:t>
            </a:r>
            <a:endParaRPr sz="1350">
              <a:latin typeface="OpenSymbol"/>
              <a:cs typeface="Open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87995" y="1932908"/>
            <a:ext cx="2969260" cy="447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95"/>
              </a:spcBef>
            </a:pPr>
            <a:r>
              <a:rPr dirty="0" sz="1350" spc="10">
                <a:latin typeface="Arial"/>
                <a:cs typeface="Arial"/>
              </a:rPr>
              <a:t>Cutting motion </a:t>
            </a:r>
            <a:r>
              <a:rPr dirty="0" sz="1350" spc="15">
                <a:latin typeface="Arial"/>
                <a:cs typeface="Arial"/>
              </a:rPr>
              <a:t>(CM) </a:t>
            </a:r>
            <a:r>
              <a:rPr dirty="0" sz="1350" spc="10">
                <a:latin typeface="Arial"/>
                <a:cs typeface="Arial"/>
              </a:rPr>
              <a:t>: Primary Motion  </a:t>
            </a:r>
            <a:r>
              <a:rPr dirty="0" sz="1350" spc="5">
                <a:latin typeface="Arial"/>
                <a:cs typeface="Arial"/>
              </a:rPr>
              <a:t>Feed </a:t>
            </a:r>
            <a:r>
              <a:rPr dirty="0" sz="1350" spc="10">
                <a:latin typeface="Arial"/>
                <a:cs typeface="Arial"/>
              </a:rPr>
              <a:t>motion </a:t>
            </a:r>
            <a:r>
              <a:rPr dirty="0" sz="1350" spc="15">
                <a:latin typeface="Arial"/>
                <a:cs typeface="Arial"/>
              </a:rPr>
              <a:t>(FM) </a:t>
            </a:r>
            <a:r>
              <a:rPr dirty="0" sz="1350" spc="10">
                <a:latin typeface="Arial"/>
                <a:cs typeface="Arial"/>
              </a:rPr>
              <a:t>: Secondary</a:t>
            </a:r>
            <a:r>
              <a:rPr dirty="0" sz="1350" spc="-6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Motion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95756" y="2354777"/>
            <a:ext cx="1635760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51765" indent="-1397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152400" algn="l"/>
              </a:tabLst>
            </a:pPr>
            <a:r>
              <a:rPr dirty="0" sz="1350" spc="10" b="1">
                <a:latin typeface="Arial"/>
                <a:cs typeface="Arial"/>
              </a:rPr>
              <a:t>Auxiliary</a:t>
            </a:r>
            <a:r>
              <a:rPr dirty="0" sz="1350" spc="-65" b="1">
                <a:latin typeface="Arial"/>
                <a:cs typeface="Arial"/>
              </a:rPr>
              <a:t> </a:t>
            </a:r>
            <a:r>
              <a:rPr dirty="0" sz="1350" spc="15" b="1">
                <a:latin typeface="Arial"/>
                <a:cs typeface="Arial"/>
              </a:rPr>
              <a:t>motions</a:t>
            </a:r>
            <a:endParaRPr sz="13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94605" y="2536184"/>
            <a:ext cx="186690" cy="6591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2120">
                <a:latin typeface="OpenSymbol"/>
                <a:cs typeface="OpenSymbol"/>
              </a:rPr>
              <a:t></a:t>
            </a:r>
            <a:endParaRPr sz="135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50" spc="2120">
                <a:latin typeface="OpenSymbol"/>
                <a:cs typeface="OpenSymbol"/>
              </a:rPr>
              <a:t></a:t>
            </a:r>
            <a:endParaRPr sz="135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350" spc="2120">
                <a:latin typeface="OpenSymbol"/>
                <a:cs typeface="OpenSymbol"/>
              </a:rPr>
              <a:t></a:t>
            </a:r>
            <a:endParaRPr sz="1350">
              <a:latin typeface="OpenSymbol"/>
              <a:cs typeface="Open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87996" y="2566098"/>
            <a:ext cx="1759585" cy="657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100"/>
              </a:spcBef>
            </a:pPr>
            <a:r>
              <a:rPr dirty="0" sz="1350" spc="10">
                <a:latin typeface="Arial"/>
                <a:cs typeface="Arial"/>
              </a:rPr>
              <a:t>Indexing motion  Additional feed</a:t>
            </a:r>
            <a:r>
              <a:rPr dirty="0" sz="1350" spc="-6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motion  </a:t>
            </a:r>
            <a:r>
              <a:rPr dirty="0" sz="1350" spc="5">
                <a:latin typeface="Arial"/>
                <a:cs typeface="Arial"/>
              </a:rPr>
              <a:t>Relieving</a:t>
            </a:r>
            <a:r>
              <a:rPr dirty="0" sz="1350" spc="-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motion</a:t>
            </a:r>
            <a:endParaRPr sz="13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11341" y="3866667"/>
            <a:ext cx="3573246" cy="1935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273622" y="6234093"/>
            <a:ext cx="3173095" cy="38290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spc="5" b="1">
                <a:latin typeface="Arial"/>
                <a:cs typeface="Arial"/>
              </a:rPr>
              <a:t>Fig. 1.7 Principle of producing </a:t>
            </a:r>
            <a:r>
              <a:rPr dirty="0" sz="1150" b="1">
                <a:latin typeface="Arial"/>
                <a:cs typeface="Arial"/>
              </a:rPr>
              <a:t>flat </a:t>
            </a:r>
            <a:r>
              <a:rPr dirty="0" sz="1150" spc="5" b="1">
                <a:latin typeface="Arial"/>
                <a:cs typeface="Arial"/>
              </a:rPr>
              <a:t>surface</a:t>
            </a:r>
            <a:r>
              <a:rPr dirty="0" sz="1150" spc="7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in</a:t>
            </a:r>
            <a:endParaRPr sz="1150">
              <a:latin typeface="Arial"/>
              <a:cs typeface="Arial"/>
            </a:endParaRPr>
          </a:p>
          <a:p>
            <a:pPr marL="1082675">
              <a:lnSpc>
                <a:spcPct val="100000"/>
              </a:lnSpc>
              <a:spcBef>
                <a:spcPts val="25"/>
              </a:spcBef>
            </a:pPr>
            <a:r>
              <a:rPr dirty="0" sz="1150" spc="5" b="1">
                <a:latin typeface="Arial"/>
                <a:cs typeface="Arial"/>
              </a:rPr>
              <a:t>shaping</a:t>
            </a:r>
            <a:r>
              <a:rPr dirty="0" sz="1150" spc="1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machine</a:t>
            </a:r>
            <a:endParaRPr sz="11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69598" y="6739940"/>
            <a:ext cx="823594" cy="5600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spc="5" b="1">
                <a:latin typeface="Arial"/>
                <a:cs typeface="Arial"/>
              </a:rPr>
              <a:t>Shaper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150" spc="15" b="1">
                <a:latin typeface="Arial"/>
                <a:cs typeface="Arial"/>
              </a:rPr>
              <a:t>G </a:t>
            </a:r>
            <a:r>
              <a:rPr dirty="0" sz="1150" spc="10" b="1">
                <a:latin typeface="Arial"/>
                <a:cs typeface="Arial"/>
              </a:rPr>
              <a:t>– CM –</a:t>
            </a:r>
            <a:r>
              <a:rPr dirty="0" sz="1150" spc="-60" b="1">
                <a:latin typeface="Arial"/>
                <a:cs typeface="Arial"/>
              </a:rPr>
              <a:t> </a:t>
            </a:r>
            <a:r>
              <a:rPr dirty="0" sz="1150" spc="10" b="1">
                <a:latin typeface="Arial"/>
                <a:cs typeface="Arial"/>
              </a:rPr>
              <a:t>T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150" spc="15" b="1">
                <a:latin typeface="Arial"/>
                <a:cs typeface="Arial"/>
              </a:rPr>
              <a:t>D </a:t>
            </a:r>
            <a:r>
              <a:rPr dirty="0" sz="1150" spc="10" b="1">
                <a:latin typeface="Arial"/>
                <a:cs typeface="Arial"/>
              </a:rPr>
              <a:t>– FM –</a:t>
            </a:r>
            <a:r>
              <a:rPr dirty="0" sz="1150" spc="-75" b="1">
                <a:latin typeface="Arial"/>
                <a:cs typeface="Arial"/>
              </a:rPr>
              <a:t> </a:t>
            </a:r>
            <a:r>
              <a:rPr dirty="0" sz="1150" spc="20" b="1">
                <a:latin typeface="Arial"/>
                <a:cs typeface="Arial"/>
              </a:rPr>
              <a:t>W</a:t>
            </a:r>
            <a:endParaRPr sz="11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57949" y="6738790"/>
            <a:ext cx="1270635" cy="5600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spc="5" b="1">
                <a:latin typeface="Arial"/>
                <a:cs typeface="Arial"/>
              </a:rPr>
              <a:t>Planer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150" spc="15" b="1">
                <a:latin typeface="Arial"/>
                <a:cs typeface="Arial"/>
              </a:rPr>
              <a:t>G </a:t>
            </a:r>
            <a:r>
              <a:rPr dirty="0" sz="1150" spc="10" b="1">
                <a:latin typeface="Arial"/>
                <a:cs typeface="Arial"/>
              </a:rPr>
              <a:t>– </a:t>
            </a:r>
            <a:r>
              <a:rPr dirty="0" sz="1150" spc="15" b="1">
                <a:latin typeface="Arial"/>
                <a:cs typeface="Arial"/>
              </a:rPr>
              <a:t>CM </a:t>
            </a:r>
            <a:r>
              <a:rPr dirty="0" sz="1150" spc="10" b="1">
                <a:latin typeface="Arial"/>
                <a:cs typeface="Arial"/>
              </a:rPr>
              <a:t>– </a:t>
            </a:r>
            <a:r>
              <a:rPr dirty="0" sz="1150" spc="5" b="1">
                <a:latin typeface="Arial"/>
                <a:cs typeface="Arial"/>
              </a:rPr>
              <a:t>Work</a:t>
            </a:r>
            <a:r>
              <a:rPr dirty="0" sz="1150" spc="270" b="1">
                <a:latin typeface="Arial"/>
                <a:cs typeface="Arial"/>
              </a:rPr>
              <a:t> </a:t>
            </a:r>
            <a:r>
              <a:rPr dirty="0" sz="1150" spc="15" b="1">
                <a:latin typeface="Arial"/>
                <a:cs typeface="Arial"/>
              </a:rPr>
              <a:t>D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150" spc="10" b="1">
                <a:latin typeface="Arial"/>
                <a:cs typeface="Arial"/>
              </a:rPr>
              <a:t>– FM –</a:t>
            </a:r>
            <a:r>
              <a:rPr dirty="0" sz="1150" b="1">
                <a:latin typeface="Arial"/>
                <a:cs typeface="Arial"/>
              </a:rPr>
              <a:t> </a:t>
            </a:r>
            <a:r>
              <a:rPr dirty="0" sz="1150" spc="-15" b="1">
                <a:latin typeface="Arial"/>
                <a:cs typeface="Arial"/>
              </a:rPr>
              <a:t>Tool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30"/>
              </a:spcBef>
            </a:pPr>
            <a:r>
              <a:rPr dirty="0" spc="5"/>
              <a:t>Concept of </a:t>
            </a:r>
            <a:r>
              <a:rPr dirty="0"/>
              <a:t>Generatrix </a:t>
            </a:r>
            <a:r>
              <a:rPr dirty="0" spc="5"/>
              <a:t>and</a:t>
            </a:r>
            <a:r>
              <a:rPr dirty="0" spc="-15"/>
              <a:t> </a:t>
            </a:r>
            <a:r>
              <a:rPr dirty="0" spc="5"/>
              <a:t>Directrix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92423" y="7083588"/>
            <a:ext cx="220979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>
                <a:latin typeface="Arial"/>
                <a:cs typeface="Arial"/>
              </a:rPr>
              <a:t>1</a:t>
            </a:r>
            <a:r>
              <a:rPr dirty="0" sz="1350" spc="20">
                <a:latin typeface="Arial"/>
                <a:cs typeface="Arial"/>
              </a:rPr>
              <a:t>2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9130" y="5824103"/>
            <a:ext cx="4689475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00"/>
              </a:spcBef>
            </a:pP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Forming 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(F</a:t>
            </a:r>
            <a:r>
              <a:rPr dirty="0" sz="1800" spc="5">
                <a:solidFill>
                  <a:srgbClr val="FF0000"/>
                </a:solidFill>
                <a:latin typeface="Arial"/>
                <a:cs typeface="Arial"/>
              </a:rPr>
              <a:t>) </a:t>
            </a:r>
            <a:r>
              <a:rPr dirty="0" sz="1800" spc="5">
                <a:latin typeface="Arial"/>
                <a:cs typeface="Arial"/>
              </a:rPr>
              <a:t>– </a:t>
            </a:r>
            <a:r>
              <a:rPr dirty="0" sz="1800" spc="-5">
                <a:latin typeface="Arial"/>
                <a:cs typeface="Arial"/>
              </a:rPr>
              <a:t>where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Generatrix </a:t>
            </a:r>
            <a:r>
              <a:rPr dirty="0" sz="1800">
                <a:latin typeface="Arial"/>
                <a:cs typeface="Arial"/>
              </a:rPr>
              <a:t>is simply  the profile of the </a:t>
            </a:r>
            <a:r>
              <a:rPr dirty="0" sz="1800" spc="-10">
                <a:latin typeface="Arial"/>
                <a:cs typeface="Arial"/>
              </a:rPr>
              <a:t>cutting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edge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9455" y="2938538"/>
            <a:ext cx="3979011" cy="1930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76364" y="2854553"/>
            <a:ext cx="2991434" cy="1930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43472" y="5625096"/>
            <a:ext cx="2984931" cy="14520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45375" y="1633750"/>
            <a:ext cx="7516495" cy="103949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43180">
              <a:lnSpc>
                <a:spcPct val="100000"/>
              </a:lnSpc>
              <a:spcBef>
                <a:spcPts val="110"/>
              </a:spcBef>
            </a:pP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Generatrix 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and 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Directrix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can 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be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obtained 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in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four</a:t>
            </a:r>
            <a:r>
              <a:rPr dirty="0" sz="18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ways: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1200"/>
              </a:lnSpc>
              <a:spcBef>
                <a:spcPts val="1435"/>
              </a:spcBef>
            </a:pPr>
            <a:r>
              <a:rPr dirty="0" sz="1800" spc="-15" b="1">
                <a:solidFill>
                  <a:srgbClr val="FF0000"/>
                </a:solidFill>
                <a:latin typeface="Arial"/>
                <a:cs typeface="Arial"/>
              </a:rPr>
              <a:t>Tracing </a:t>
            </a:r>
            <a:r>
              <a:rPr dirty="0" sz="1800" spc="-25" b="1">
                <a:solidFill>
                  <a:srgbClr val="FF0000"/>
                </a:solidFill>
                <a:latin typeface="Arial"/>
                <a:cs typeface="Arial"/>
              </a:rPr>
              <a:t>(Tr</a:t>
            </a:r>
            <a:r>
              <a:rPr dirty="0" sz="1800" spc="-25">
                <a:solidFill>
                  <a:srgbClr val="FF0000"/>
                </a:solidFill>
                <a:latin typeface="Arial"/>
                <a:cs typeface="Arial"/>
              </a:rPr>
              <a:t>) </a:t>
            </a:r>
            <a:r>
              <a:rPr dirty="0" sz="1800" spc="5">
                <a:latin typeface="Arial"/>
                <a:cs typeface="Arial"/>
              </a:rPr>
              <a:t>– </a:t>
            </a:r>
            <a:r>
              <a:rPr dirty="0" sz="1800" spc="-5">
                <a:latin typeface="Arial"/>
                <a:cs typeface="Arial"/>
              </a:rPr>
              <a:t>where </a:t>
            </a:r>
            <a:r>
              <a:rPr dirty="0" sz="1800">
                <a:latin typeface="Arial"/>
                <a:cs typeface="Arial"/>
              </a:rPr>
              <a:t>the continuous line is attained </a:t>
            </a:r>
            <a:r>
              <a:rPr dirty="0" sz="1800" spc="5">
                <a:latin typeface="Arial"/>
                <a:cs typeface="Arial"/>
              </a:rPr>
              <a:t>as a </a:t>
            </a:r>
            <a:r>
              <a:rPr dirty="0" sz="1800" spc="-10">
                <a:latin typeface="Arial"/>
                <a:cs typeface="Arial"/>
              </a:rPr>
              <a:t>trace </a:t>
            </a:r>
            <a:r>
              <a:rPr dirty="0" sz="1800">
                <a:latin typeface="Arial"/>
                <a:cs typeface="Arial"/>
              </a:rPr>
              <a:t>of path </a:t>
            </a:r>
            <a:r>
              <a:rPr dirty="0" sz="1800" spc="5">
                <a:latin typeface="Arial"/>
                <a:cs typeface="Arial"/>
              </a:rPr>
              <a:t>of a  </a:t>
            </a:r>
            <a:r>
              <a:rPr dirty="0" sz="1800" spc="-5">
                <a:latin typeface="Arial"/>
                <a:cs typeface="Arial"/>
              </a:rPr>
              <a:t>moving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point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30"/>
              </a:spcBef>
            </a:pPr>
            <a:r>
              <a:rPr dirty="0" spc="5"/>
              <a:t>Concept of </a:t>
            </a:r>
            <a:r>
              <a:rPr dirty="0"/>
              <a:t>Generatrix </a:t>
            </a:r>
            <a:r>
              <a:rPr dirty="0" spc="5"/>
              <a:t>and</a:t>
            </a:r>
            <a:r>
              <a:rPr dirty="0" spc="-15"/>
              <a:t> </a:t>
            </a:r>
            <a:r>
              <a:rPr dirty="0" spc="5"/>
              <a:t>Directrix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92423" y="7083588"/>
            <a:ext cx="220979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>
                <a:latin typeface="Arial"/>
                <a:cs typeface="Arial"/>
              </a:rPr>
              <a:t>1</a:t>
            </a:r>
            <a:r>
              <a:rPr dirty="0" sz="1350" spc="20">
                <a:latin typeface="Arial"/>
                <a:cs typeface="Arial"/>
              </a:rPr>
              <a:t>3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6720" y="1881514"/>
            <a:ext cx="4439920" cy="11309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95"/>
              </a:spcBef>
              <a:tabLst>
                <a:tab pos="1079500" algn="l"/>
                <a:tab pos="1955164" algn="l"/>
                <a:tab pos="2086610" algn="l"/>
                <a:tab pos="2788920" algn="l"/>
                <a:tab pos="3106420" algn="l"/>
                <a:tab pos="3917950" algn="l"/>
                <a:tab pos="3980815" algn="l"/>
              </a:tabLst>
            </a:pPr>
            <a:r>
              <a:rPr dirty="0" sz="1800" spc="-15" b="1">
                <a:solidFill>
                  <a:srgbClr val="FF0000"/>
                </a:solidFill>
                <a:latin typeface="Arial"/>
                <a:cs typeface="Arial"/>
              </a:rPr>
              <a:t>Tangent</a:t>
            </a:r>
            <a:r>
              <a:rPr dirty="0" sz="1800" spc="-15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1800" spc="-15" b="1">
                <a:solidFill>
                  <a:srgbClr val="FF0000"/>
                </a:solidFill>
                <a:latin typeface="Arial"/>
                <a:cs typeface="Arial"/>
              </a:rPr>
              <a:t>Tracing</a:t>
            </a:r>
            <a:r>
              <a:rPr dirty="0" sz="1800" spc="-15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1800" spc="-20" b="1">
                <a:solidFill>
                  <a:srgbClr val="FF0000"/>
                </a:solidFill>
                <a:latin typeface="Arial"/>
                <a:cs typeface="Arial"/>
              </a:rPr>
              <a:t>(TTr)</a:t>
            </a:r>
            <a:r>
              <a:rPr dirty="0" sz="1800" spc="-2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–</a:t>
            </a:r>
            <a:r>
              <a:rPr dirty="0" sz="1800" spc="5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where</a:t>
            </a:r>
            <a:r>
              <a:rPr dirty="0" sz="1800" spc="-5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the  </a:t>
            </a:r>
            <a:r>
              <a:rPr dirty="0" sz="1800" spc="-10">
                <a:latin typeface="Arial"/>
                <a:cs typeface="Arial"/>
              </a:rPr>
              <a:t>Directrix 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 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taken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as 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4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tangent</a:t>
            </a:r>
            <a:r>
              <a:rPr dirty="0" sz="1800" spc="5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to</a:t>
            </a:r>
            <a:r>
              <a:rPr dirty="0" sz="1800" spc="-5">
                <a:latin typeface="Times New Roman"/>
                <a:cs typeface="Times New Roman"/>
              </a:rPr>
              <a:t>		</a:t>
            </a:r>
            <a:r>
              <a:rPr dirty="0" sz="1800">
                <a:latin typeface="Arial"/>
                <a:cs typeface="Arial"/>
              </a:rPr>
              <a:t>the  series </a:t>
            </a:r>
            <a:r>
              <a:rPr dirty="0" sz="1800" spc="5">
                <a:latin typeface="Arial"/>
                <a:cs typeface="Arial"/>
              </a:rPr>
              <a:t>of </a:t>
            </a:r>
            <a:r>
              <a:rPr dirty="0" sz="1800">
                <a:latin typeface="Arial"/>
                <a:cs typeface="Arial"/>
              </a:rPr>
              <a:t>paths </a:t>
            </a:r>
            <a:r>
              <a:rPr dirty="0" sz="1800" spc="-10">
                <a:latin typeface="Arial"/>
                <a:cs typeface="Arial"/>
              </a:rPr>
              <a:t>traced </a:t>
            </a:r>
            <a:r>
              <a:rPr dirty="0" sz="1800" spc="5">
                <a:latin typeface="Arial"/>
                <a:cs typeface="Arial"/>
              </a:rPr>
              <a:t>by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cutting </a:t>
            </a:r>
            <a:r>
              <a:rPr dirty="0" sz="1800">
                <a:latin typeface="Arial"/>
                <a:cs typeface="Arial"/>
              </a:rPr>
              <a:t>edges  as indicated in Fig.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1.8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04522" y="1784921"/>
            <a:ext cx="3951770" cy="1911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549376" y="4008520"/>
            <a:ext cx="2717165" cy="381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47065" marR="5080" indent="-635000">
              <a:lnSpc>
                <a:spcPct val="101099"/>
              </a:lnSpc>
              <a:spcBef>
                <a:spcPts val="105"/>
              </a:spcBef>
            </a:pPr>
            <a:r>
              <a:rPr dirty="0" sz="1150" spc="5" b="1">
                <a:latin typeface="Arial"/>
                <a:cs typeface="Arial"/>
              </a:rPr>
              <a:t>Figure 1.8 Directrix formed </a:t>
            </a:r>
            <a:r>
              <a:rPr dirty="0" sz="1150" spc="10" b="1">
                <a:latin typeface="Arial"/>
                <a:cs typeface="Arial"/>
              </a:rPr>
              <a:t>by </a:t>
            </a:r>
            <a:r>
              <a:rPr dirty="0" sz="1150" spc="5" b="1">
                <a:latin typeface="Arial"/>
                <a:cs typeface="Arial"/>
              </a:rPr>
              <a:t>tangent  tracing </a:t>
            </a:r>
            <a:r>
              <a:rPr dirty="0" sz="1150" spc="10" b="1">
                <a:latin typeface="Arial"/>
                <a:cs typeface="Arial"/>
              </a:rPr>
              <a:t>in </a:t>
            </a:r>
            <a:r>
              <a:rPr dirty="0" sz="1150" spc="5" b="1">
                <a:latin typeface="Arial"/>
                <a:cs typeface="Arial"/>
              </a:rPr>
              <a:t>plain</a:t>
            </a:r>
            <a:r>
              <a:rPr dirty="0" sz="115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milling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92837" y="4788649"/>
            <a:ext cx="3421367" cy="1819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159728" y="6955110"/>
            <a:ext cx="3260090" cy="38290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150" spc="5" b="1">
                <a:latin typeface="Arial"/>
                <a:cs typeface="Arial"/>
              </a:rPr>
              <a:t>Fig. 1.9 </a:t>
            </a:r>
            <a:r>
              <a:rPr dirty="0" sz="1150" spc="-5" b="1">
                <a:latin typeface="Arial"/>
                <a:cs typeface="Arial"/>
              </a:rPr>
              <a:t>Tool-work </a:t>
            </a:r>
            <a:r>
              <a:rPr dirty="0" sz="1150" spc="5" b="1">
                <a:latin typeface="Arial"/>
                <a:cs typeface="Arial"/>
              </a:rPr>
              <a:t>motions and </a:t>
            </a:r>
            <a:r>
              <a:rPr dirty="0" sz="1150" spc="15" b="1">
                <a:latin typeface="Arial"/>
                <a:cs typeface="Arial"/>
              </a:rPr>
              <a:t>G &amp; D </a:t>
            </a:r>
            <a:r>
              <a:rPr dirty="0" sz="1150" spc="5" b="1">
                <a:latin typeface="Arial"/>
                <a:cs typeface="Arial"/>
              </a:rPr>
              <a:t>in</a:t>
            </a:r>
            <a:r>
              <a:rPr dirty="0" sz="1150" spc="95" b="1">
                <a:latin typeface="Arial"/>
                <a:cs typeface="Arial"/>
              </a:rPr>
              <a:t> </a:t>
            </a:r>
            <a:r>
              <a:rPr dirty="0" sz="1150" spc="10" b="1">
                <a:latin typeface="Arial"/>
                <a:cs typeface="Arial"/>
              </a:rPr>
              <a:t>form</a:t>
            </a:r>
            <a:endParaRPr sz="1150">
              <a:latin typeface="Arial"/>
              <a:cs typeface="Arial"/>
            </a:endParaRPr>
          </a:p>
          <a:p>
            <a:pPr algn="ctr" marR="579755">
              <a:lnSpc>
                <a:spcPct val="100000"/>
              </a:lnSpc>
              <a:spcBef>
                <a:spcPts val="25"/>
              </a:spcBef>
            </a:pPr>
            <a:r>
              <a:rPr dirty="0" sz="1150" spc="5" b="1">
                <a:latin typeface="Arial"/>
                <a:cs typeface="Arial"/>
              </a:rPr>
              <a:t>milling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5325" y="3534872"/>
            <a:ext cx="4873625" cy="3622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2479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>
                <a:latin typeface="Arial"/>
                <a:cs typeface="Arial"/>
              </a:rPr>
              <a:t>G </a:t>
            </a:r>
            <a:r>
              <a:rPr dirty="0" sz="1700" spc="-5">
                <a:latin typeface="Arial"/>
                <a:cs typeface="Arial"/>
              </a:rPr>
              <a:t>and </a:t>
            </a:r>
            <a:r>
              <a:rPr dirty="0" sz="1700">
                <a:latin typeface="Arial"/>
                <a:cs typeface="Arial"/>
              </a:rPr>
              <a:t>D </a:t>
            </a:r>
            <a:r>
              <a:rPr dirty="0" sz="1700" spc="-15">
                <a:latin typeface="Arial"/>
                <a:cs typeface="Arial"/>
              </a:rPr>
              <a:t>are connected </a:t>
            </a:r>
            <a:r>
              <a:rPr dirty="0" sz="1700" spc="-5">
                <a:latin typeface="Arial"/>
                <a:cs typeface="Arial"/>
              </a:rPr>
              <a:t>here </a:t>
            </a:r>
            <a:r>
              <a:rPr dirty="0" sz="1700" spc="-10">
                <a:latin typeface="Arial"/>
                <a:cs typeface="Arial"/>
              </a:rPr>
              <a:t>with the </a:t>
            </a:r>
            <a:r>
              <a:rPr dirty="0" sz="1700" spc="-5">
                <a:latin typeface="Arial"/>
                <a:cs typeface="Arial"/>
              </a:rPr>
              <a:t>tool  </a:t>
            </a:r>
            <a:r>
              <a:rPr dirty="0" sz="1700" spc="-15">
                <a:latin typeface="Arial"/>
                <a:cs typeface="Arial"/>
              </a:rPr>
              <a:t>work </a:t>
            </a:r>
            <a:r>
              <a:rPr dirty="0" sz="1700" spc="-10">
                <a:latin typeface="Arial"/>
                <a:cs typeface="Arial"/>
              </a:rPr>
              <a:t>motions</a:t>
            </a:r>
            <a:r>
              <a:rPr dirty="0" sz="1700" spc="7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as</a:t>
            </a:r>
            <a:endParaRPr sz="1700">
              <a:latin typeface="Arial"/>
              <a:cs typeface="Arial"/>
            </a:endParaRPr>
          </a:p>
          <a:p>
            <a:pPr marL="1282700">
              <a:lnSpc>
                <a:spcPct val="100000"/>
              </a:lnSpc>
              <a:spcBef>
                <a:spcPts val="100"/>
              </a:spcBef>
            </a:pPr>
            <a:r>
              <a:rPr dirty="0" sz="1350" spc="25" b="1">
                <a:latin typeface="Arial"/>
                <a:cs typeface="Arial"/>
              </a:rPr>
              <a:t>G </a:t>
            </a:r>
            <a:r>
              <a:rPr dirty="0" sz="1350" spc="20" b="1">
                <a:latin typeface="Arial"/>
                <a:cs typeface="Arial"/>
              </a:rPr>
              <a:t>– x – T –</a:t>
            </a:r>
            <a:r>
              <a:rPr dirty="0" sz="1350" spc="-100" b="1">
                <a:latin typeface="Arial"/>
                <a:cs typeface="Arial"/>
              </a:rPr>
              <a:t> </a:t>
            </a:r>
            <a:r>
              <a:rPr dirty="0" sz="1350" spc="20" b="1">
                <a:latin typeface="Arial"/>
                <a:cs typeface="Arial"/>
              </a:rPr>
              <a:t>F</a:t>
            </a:r>
            <a:endParaRPr sz="1350">
              <a:latin typeface="Arial"/>
              <a:cs typeface="Arial"/>
            </a:endParaRPr>
          </a:p>
          <a:p>
            <a:pPr marL="1282700">
              <a:lnSpc>
                <a:spcPct val="100000"/>
              </a:lnSpc>
              <a:spcBef>
                <a:spcPts val="30"/>
              </a:spcBef>
            </a:pPr>
            <a:r>
              <a:rPr dirty="0" sz="1350" spc="25" b="1">
                <a:latin typeface="Arial"/>
                <a:cs typeface="Arial"/>
              </a:rPr>
              <a:t>D </a:t>
            </a:r>
            <a:r>
              <a:rPr dirty="0" sz="1350" spc="20" b="1">
                <a:latin typeface="Arial"/>
                <a:cs typeface="Arial"/>
              </a:rPr>
              <a:t>– </a:t>
            </a:r>
            <a:r>
              <a:rPr dirty="0" sz="1350" spc="25" b="1">
                <a:latin typeface="Arial"/>
                <a:cs typeface="Arial"/>
              </a:rPr>
              <a:t>FM </a:t>
            </a:r>
            <a:r>
              <a:rPr dirty="0" sz="1350" spc="20" b="1">
                <a:latin typeface="Arial"/>
                <a:cs typeface="Arial"/>
              </a:rPr>
              <a:t>– </a:t>
            </a:r>
            <a:r>
              <a:rPr dirty="0" sz="1350" spc="30" b="1">
                <a:latin typeface="Arial"/>
                <a:cs typeface="Arial"/>
              </a:rPr>
              <a:t>W </a:t>
            </a:r>
            <a:r>
              <a:rPr dirty="0" sz="1350" spc="20" b="1">
                <a:latin typeface="Arial"/>
                <a:cs typeface="Arial"/>
              </a:rPr>
              <a:t>–</a:t>
            </a:r>
            <a:r>
              <a:rPr dirty="0" sz="1350" spc="-135" b="1">
                <a:latin typeface="Arial"/>
                <a:cs typeface="Arial"/>
              </a:rPr>
              <a:t> </a:t>
            </a:r>
            <a:r>
              <a:rPr dirty="0" sz="1350" spc="-10" b="1">
                <a:latin typeface="Arial"/>
                <a:cs typeface="Arial"/>
              </a:rPr>
              <a:t>TTr</a:t>
            </a:r>
            <a:endParaRPr sz="1350">
              <a:latin typeface="Arial"/>
              <a:cs typeface="Arial"/>
            </a:endParaRPr>
          </a:p>
          <a:p>
            <a:pPr marL="1909445">
              <a:lnSpc>
                <a:spcPct val="100000"/>
              </a:lnSpc>
              <a:spcBef>
                <a:spcPts val="40"/>
              </a:spcBef>
            </a:pPr>
            <a:r>
              <a:rPr dirty="0" sz="1350" spc="20" b="1">
                <a:latin typeface="Arial"/>
                <a:cs typeface="Arial"/>
              </a:rPr>
              <a:t>CM –</a:t>
            </a:r>
            <a:r>
              <a:rPr dirty="0" sz="1350" spc="-25" b="1">
                <a:latin typeface="Arial"/>
                <a:cs typeface="Arial"/>
              </a:rPr>
              <a:t> </a:t>
            </a:r>
            <a:r>
              <a:rPr dirty="0" sz="1350" spc="20" b="1">
                <a:latin typeface="Arial"/>
                <a:cs typeface="Arial"/>
              </a:rPr>
              <a:t>T</a:t>
            </a:r>
            <a:endParaRPr sz="1350">
              <a:latin typeface="Arial"/>
              <a:cs typeface="Arial"/>
            </a:endParaRPr>
          </a:p>
          <a:p>
            <a:pPr marL="12700" marR="132715">
              <a:lnSpc>
                <a:spcPct val="100000"/>
              </a:lnSpc>
              <a:spcBef>
                <a:spcPts val="10"/>
              </a:spcBef>
            </a:pPr>
            <a:r>
              <a:rPr dirty="0" sz="1700" spc="-15">
                <a:latin typeface="Arial"/>
                <a:cs typeface="Arial"/>
              </a:rPr>
              <a:t>Here </a:t>
            </a:r>
            <a:r>
              <a:rPr dirty="0" sz="1700">
                <a:latin typeface="Arial"/>
                <a:cs typeface="Arial"/>
              </a:rPr>
              <a:t>G </a:t>
            </a:r>
            <a:r>
              <a:rPr dirty="0" sz="1700" spc="-5">
                <a:latin typeface="Arial"/>
                <a:cs typeface="Arial"/>
              </a:rPr>
              <a:t>and </a:t>
            </a:r>
            <a:r>
              <a:rPr dirty="0" sz="1700">
                <a:latin typeface="Arial"/>
                <a:cs typeface="Arial"/>
              </a:rPr>
              <a:t>D </a:t>
            </a:r>
            <a:r>
              <a:rPr dirty="0" sz="1700" spc="-10">
                <a:latin typeface="Arial"/>
                <a:cs typeface="Arial"/>
              </a:rPr>
              <a:t>are independent </a:t>
            </a:r>
            <a:r>
              <a:rPr dirty="0" sz="1700" spc="-5">
                <a:latin typeface="Arial"/>
                <a:cs typeface="Arial"/>
              </a:rPr>
              <a:t>of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15">
                <a:latin typeface="Arial"/>
                <a:cs typeface="Arial"/>
              </a:rPr>
              <a:t>cutting  </a:t>
            </a:r>
            <a:r>
              <a:rPr dirty="0" sz="1700" spc="-5">
                <a:latin typeface="Arial"/>
                <a:cs typeface="Arial"/>
              </a:rPr>
              <a:t>motion and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>
                <a:latin typeface="Arial"/>
                <a:cs typeface="Arial"/>
              </a:rPr>
              <a:t>G is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line </a:t>
            </a:r>
            <a:r>
              <a:rPr dirty="0" sz="1700" spc="-10">
                <a:latin typeface="Arial"/>
                <a:cs typeface="Arial"/>
              </a:rPr>
              <a:t>of </a:t>
            </a:r>
            <a:r>
              <a:rPr dirty="0" sz="1700" spc="-5">
                <a:latin typeface="Arial"/>
                <a:cs typeface="Arial"/>
              </a:rPr>
              <a:t>contact </a:t>
            </a:r>
            <a:r>
              <a:rPr dirty="0" sz="1700" spc="-15">
                <a:latin typeface="Arial"/>
                <a:cs typeface="Arial"/>
              </a:rPr>
              <a:t>between 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milling </a:t>
            </a:r>
            <a:r>
              <a:rPr dirty="0" sz="1700" spc="-15">
                <a:latin typeface="Arial"/>
                <a:cs typeface="Arial"/>
              </a:rPr>
              <a:t>cutter </a:t>
            </a:r>
            <a:r>
              <a:rPr dirty="0" sz="1700" spc="-5">
                <a:latin typeface="Arial"/>
                <a:cs typeface="Arial"/>
              </a:rPr>
              <a:t>and </a:t>
            </a:r>
            <a:r>
              <a:rPr dirty="0" sz="1700" spc="-10">
                <a:latin typeface="Arial"/>
                <a:cs typeface="Arial"/>
              </a:rPr>
              <a:t>the flat </a:t>
            </a:r>
            <a:r>
              <a:rPr dirty="0" sz="1700" spc="-5">
                <a:latin typeface="Arial"/>
                <a:cs typeface="Arial"/>
              </a:rPr>
              <a:t>work surface. </a:t>
            </a:r>
            <a:r>
              <a:rPr dirty="0" sz="1700" spc="-10">
                <a:latin typeface="Arial"/>
                <a:cs typeface="Arial"/>
              </a:rPr>
              <a:t>The  </a:t>
            </a:r>
            <a:r>
              <a:rPr dirty="0" sz="1700" spc="-15">
                <a:latin typeface="Arial"/>
                <a:cs typeface="Arial"/>
              </a:rPr>
              <a:t>present cutter </a:t>
            </a:r>
            <a:r>
              <a:rPr dirty="0" sz="1700" spc="-10">
                <a:latin typeface="Arial"/>
                <a:cs typeface="Arial"/>
              </a:rPr>
              <a:t>being of </a:t>
            </a:r>
            <a:r>
              <a:rPr dirty="0" sz="1700" spc="-15">
                <a:latin typeface="Arial"/>
                <a:cs typeface="Arial"/>
              </a:rPr>
              <a:t>roller </a:t>
            </a:r>
            <a:r>
              <a:rPr dirty="0" sz="1700" spc="-5">
                <a:latin typeface="Arial"/>
                <a:cs typeface="Arial"/>
              </a:rPr>
              <a:t>shape, </a:t>
            </a:r>
            <a:r>
              <a:rPr dirty="0" sz="1700">
                <a:latin typeface="Arial"/>
                <a:cs typeface="Arial"/>
              </a:rPr>
              <a:t>G </a:t>
            </a:r>
            <a:r>
              <a:rPr dirty="0" sz="1700" spc="-5">
                <a:latin typeface="Arial"/>
                <a:cs typeface="Arial"/>
              </a:rPr>
              <a:t>has </a:t>
            </a:r>
            <a:r>
              <a:rPr dirty="0" sz="1700" spc="-15">
                <a:latin typeface="Arial"/>
                <a:cs typeface="Arial"/>
              </a:rPr>
              <a:t>been  </a:t>
            </a:r>
            <a:r>
              <a:rPr dirty="0" sz="1700">
                <a:latin typeface="Arial"/>
                <a:cs typeface="Arial"/>
              </a:rPr>
              <a:t>a </a:t>
            </a:r>
            <a:r>
              <a:rPr dirty="0" sz="1700" spc="-15">
                <a:latin typeface="Arial"/>
                <a:cs typeface="Arial"/>
              </a:rPr>
              <a:t>straight </a:t>
            </a:r>
            <a:r>
              <a:rPr dirty="0" sz="1700" spc="-10">
                <a:latin typeface="Arial"/>
                <a:cs typeface="Arial"/>
              </a:rPr>
              <a:t>line </a:t>
            </a:r>
            <a:r>
              <a:rPr dirty="0" sz="1700" spc="-5">
                <a:latin typeface="Arial"/>
                <a:cs typeface="Arial"/>
              </a:rPr>
              <a:t>and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15">
                <a:latin typeface="Arial"/>
                <a:cs typeface="Arial"/>
              </a:rPr>
              <a:t>surface </a:t>
            </a:r>
            <a:r>
              <a:rPr dirty="0" sz="1700" spc="-10">
                <a:latin typeface="Arial"/>
                <a:cs typeface="Arial"/>
              </a:rPr>
              <a:t>produced </a:t>
            </a:r>
            <a:r>
              <a:rPr dirty="0" sz="1700" spc="-5">
                <a:latin typeface="Arial"/>
                <a:cs typeface="Arial"/>
              </a:rPr>
              <a:t>has also  been </a:t>
            </a:r>
            <a:r>
              <a:rPr dirty="0" sz="1700" spc="-10">
                <a:latin typeface="Arial"/>
                <a:cs typeface="Arial"/>
              </a:rPr>
              <a:t>flat.</a:t>
            </a:r>
            <a:endParaRPr sz="1700">
              <a:latin typeface="Arial"/>
              <a:cs typeface="Arial"/>
            </a:endParaRPr>
          </a:p>
          <a:p>
            <a:pPr marL="59690" marR="5080">
              <a:lnSpc>
                <a:spcPct val="100000"/>
              </a:lnSpc>
              <a:spcBef>
                <a:spcPts val="835"/>
              </a:spcBef>
              <a:tabLst>
                <a:tab pos="4562475" algn="l"/>
              </a:tabLst>
            </a:pPr>
            <a:r>
              <a:rPr dirty="0" sz="1700" spc="-15">
                <a:latin typeface="Arial"/>
                <a:cs typeface="Arial"/>
              </a:rPr>
              <a:t>Form </a:t>
            </a:r>
            <a:r>
              <a:rPr dirty="0" sz="1700" spc="-5">
                <a:latin typeface="Arial"/>
                <a:cs typeface="Arial"/>
              </a:rPr>
              <a:t>milling cutters </a:t>
            </a:r>
            <a:r>
              <a:rPr dirty="0" sz="1700" spc="-15">
                <a:latin typeface="Arial"/>
                <a:cs typeface="Arial"/>
              </a:rPr>
              <a:t>will </a:t>
            </a:r>
            <a:r>
              <a:rPr dirty="0" sz="1700" spc="-10">
                <a:latin typeface="Arial"/>
                <a:cs typeface="Arial"/>
              </a:rPr>
              <a:t>produce </a:t>
            </a:r>
            <a:r>
              <a:rPr dirty="0" sz="1700" spc="-5">
                <a:latin typeface="Arial"/>
                <a:cs typeface="Arial"/>
              </a:rPr>
              <a:t>similar formed  </a:t>
            </a:r>
            <a:r>
              <a:rPr dirty="0" sz="1700" spc="-15">
                <a:latin typeface="Arial"/>
                <a:cs typeface="Arial"/>
              </a:rPr>
              <a:t>su</a:t>
            </a:r>
            <a:r>
              <a:rPr dirty="0" sz="1700" spc="-25">
                <a:latin typeface="Arial"/>
                <a:cs typeface="Arial"/>
              </a:rPr>
              <a:t>r</a:t>
            </a:r>
            <a:r>
              <a:rPr dirty="0" sz="1700" spc="-5">
                <a:latin typeface="Arial"/>
                <a:cs typeface="Arial"/>
              </a:rPr>
              <a:t>f</a:t>
            </a:r>
            <a:r>
              <a:rPr dirty="0" sz="1700" spc="-2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c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 spc="11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 spc="114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s</a:t>
            </a:r>
            <a:r>
              <a:rPr dirty="0" sz="1700" spc="-5">
                <a:latin typeface="Arial"/>
                <a:cs typeface="Arial"/>
              </a:rPr>
              <a:t>ho</a:t>
            </a:r>
            <a:r>
              <a:rPr dirty="0" sz="1700" spc="-20">
                <a:latin typeface="Arial"/>
                <a:cs typeface="Arial"/>
              </a:rPr>
              <a:t>w</a:t>
            </a:r>
            <a:r>
              <a:rPr dirty="0" sz="1700">
                <a:latin typeface="Arial"/>
                <a:cs typeface="Arial"/>
              </a:rPr>
              <a:t>n</a:t>
            </a:r>
            <a:r>
              <a:rPr dirty="0" sz="1700" spc="105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in</a:t>
            </a:r>
            <a:r>
              <a:rPr dirty="0" sz="1700" spc="120">
                <a:latin typeface="Times New Roman"/>
                <a:cs typeface="Times New Roman"/>
              </a:rPr>
              <a:t> </a:t>
            </a:r>
            <a:r>
              <a:rPr dirty="0" sz="1700" spc="-20">
                <a:latin typeface="Arial"/>
                <a:cs typeface="Arial"/>
              </a:rPr>
              <a:t>F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25">
                <a:latin typeface="Arial"/>
                <a:cs typeface="Arial"/>
              </a:rPr>
              <a:t>g</a:t>
            </a:r>
            <a:r>
              <a:rPr dirty="0" sz="1700">
                <a:latin typeface="Arial"/>
                <a:cs typeface="Arial"/>
              </a:rPr>
              <a:t>.</a:t>
            </a:r>
            <a:r>
              <a:rPr dirty="0" sz="1700" spc="9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1</a:t>
            </a:r>
            <a:r>
              <a:rPr dirty="0" sz="1700" spc="-10">
                <a:latin typeface="Arial"/>
                <a:cs typeface="Arial"/>
              </a:rPr>
              <a:t>.</a:t>
            </a:r>
            <a:r>
              <a:rPr dirty="0" sz="1700">
                <a:latin typeface="Arial"/>
                <a:cs typeface="Arial"/>
              </a:rPr>
              <a:t>9</a:t>
            </a:r>
            <a:r>
              <a:rPr dirty="0" sz="1700" spc="110">
                <a:latin typeface="Times New Roman"/>
                <a:cs typeface="Times New Roman"/>
              </a:rPr>
              <a:t> </a:t>
            </a:r>
            <a:r>
              <a:rPr dirty="0" sz="1700" spc="-20">
                <a:latin typeface="Arial"/>
                <a:cs typeface="Arial"/>
              </a:rPr>
              <a:t>w</a:t>
            </a:r>
            <a:r>
              <a:rPr dirty="0" sz="1700" spc="-15">
                <a:latin typeface="Arial"/>
                <a:cs typeface="Arial"/>
              </a:rPr>
              <a:t>h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 spc="-15">
                <a:latin typeface="Arial"/>
                <a:cs typeface="Arial"/>
              </a:rPr>
              <a:t>r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7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t</a:t>
            </a:r>
            <a:r>
              <a:rPr dirty="0" sz="1700" spc="-25">
                <a:latin typeface="Arial"/>
                <a:cs typeface="Arial"/>
              </a:rPr>
              <a:t>h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105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‘</a:t>
            </a:r>
            <a:r>
              <a:rPr dirty="0" sz="1700" spc="-15">
                <a:latin typeface="Arial"/>
                <a:cs typeface="Arial"/>
              </a:rPr>
              <a:t>G</a:t>
            </a:r>
            <a:r>
              <a:rPr dirty="0" sz="1700">
                <a:latin typeface="Arial"/>
                <a:cs typeface="Arial"/>
              </a:rPr>
              <a:t>’</a:t>
            </a:r>
            <a:r>
              <a:rPr dirty="0" sz="1700" spc="35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th</a:t>
            </a:r>
            <a:r>
              <a:rPr dirty="0" sz="1700">
                <a:latin typeface="Arial"/>
                <a:cs typeface="Arial"/>
              </a:rPr>
              <a:t>e 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tool-form.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30"/>
              </a:spcBef>
            </a:pPr>
            <a:r>
              <a:rPr dirty="0" spc="5"/>
              <a:t>Concept of </a:t>
            </a:r>
            <a:r>
              <a:rPr dirty="0"/>
              <a:t>Generatrix </a:t>
            </a:r>
            <a:r>
              <a:rPr dirty="0" spc="5"/>
              <a:t>and</a:t>
            </a:r>
            <a:r>
              <a:rPr dirty="0" spc="-15"/>
              <a:t> </a:t>
            </a:r>
            <a:r>
              <a:rPr dirty="0" spc="5"/>
              <a:t>Directrix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92423" y="7083588"/>
            <a:ext cx="220979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>
                <a:latin typeface="Arial"/>
                <a:cs typeface="Arial"/>
              </a:rPr>
              <a:t>1</a:t>
            </a:r>
            <a:r>
              <a:rPr dirty="0" sz="1350" spc="20">
                <a:latin typeface="Arial"/>
                <a:cs typeface="Arial"/>
              </a:rPr>
              <a:t>4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9130" y="1633750"/>
            <a:ext cx="163258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Generation</a:t>
            </a:r>
            <a:r>
              <a:rPr dirty="0" sz="1800" spc="-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(G)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57325" y="2013496"/>
            <a:ext cx="2373198" cy="19754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58596" y="4234414"/>
            <a:ext cx="2662555" cy="381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24130">
              <a:lnSpc>
                <a:spcPct val="101099"/>
              </a:lnSpc>
              <a:spcBef>
                <a:spcPts val="105"/>
              </a:spcBef>
            </a:pPr>
            <a:r>
              <a:rPr dirty="0" sz="1150" spc="5" b="1">
                <a:latin typeface="Arial"/>
                <a:cs typeface="Arial"/>
              </a:rPr>
              <a:t>Figure </a:t>
            </a:r>
            <a:r>
              <a:rPr dirty="0" sz="1150" spc="10" b="1">
                <a:latin typeface="Arial"/>
                <a:cs typeface="Arial"/>
              </a:rPr>
              <a:t>1.10 </a:t>
            </a:r>
            <a:r>
              <a:rPr dirty="0" sz="1150" spc="5" b="1">
                <a:latin typeface="Arial"/>
                <a:cs typeface="Arial"/>
              </a:rPr>
              <a:t>Generatrix or directrix in  gear teeth cutting </a:t>
            </a:r>
            <a:r>
              <a:rPr dirty="0" sz="1150" spc="10" b="1">
                <a:latin typeface="Arial"/>
                <a:cs typeface="Arial"/>
              </a:rPr>
              <a:t>by</a:t>
            </a:r>
            <a:r>
              <a:rPr dirty="0" sz="1150" spc="5" b="1">
                <a:latin typeface="Arial"/>
                <a:cs typeface="Arial"/>
              </a:rPr>
              <a:t> generation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36186" y="2090907"/>
            <a:ext cx="5156200" cy="14077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800"/>
              </a:lnSpc>
              <a:spcBef>
                <a:spcPts val="95"/>
              </a:spcBef>
            </a:pPr>
            <a:r>
              <a:rPr dirty="0" sz="1800" spc="-5">
                <a:latin typeface="Arial"/>
                <a:cs typeface="Arial"/>
              </a:rPr>
              <a:t>Here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5">
                <a:latin typeface="Arial"/>
                <a:cs typeface="Arial"/>
              </a:rPr>
              <a:t>G </a:t>
            </a:r>
            <a:r>
              <a:rPr dirty="0" sz="1800">
                <a:latin typeface="Arial"/>
                <a:cs typeface="Arial"/>
              </a:rPr>
              <a:t>or </a:t>
            </a:r>
            <a:r>
              <a:rPr dirty="0" sz="1800" spc="5">
                <a:latin typeface="Arial"/>
                <a:cs typeface="Arial"/>
              </a:rPr>
              <a:t>D </a:t>
            </a:r>
            <a:r>
              <a:rPr dirty="0" sz="1800">
                <a:latin typeface="Arial"/>
                <a:cs typeface="Arial"/>
              </a:rPr>
              <a:t>is </a:t>
            </a:r>
            <a:r>
              <a:rPr dirty="0" sz="1800" spc="5">
                <a:latin typeface="Arial"/>
                <a:cs typeface="Arial"/>
              </a:rPr>
              <a:t>obtained as an </a:t>
            </a:r>
            <a:r>
              <a:rPr dirty="0" sz="1800" spc="-5">
                <a:latin typeface="Arial"/>
                <a:cs typeface="Arial"/>
              </a:rPr>
              <a:t>envelope </a:t>
            </a:r>
            <a:r>
              <a:rPr dirty="0" sz="1800" spc="5">
                <a:latin typeface="Arial"/>
                <a:cs typeface="Arial"/>
              </a:rPr>
              <a:t>being  </a:t>
            </a:r>
            <a:r>
              <a:rPr dirty="0" sz="1800">
                <a:latin typeface="Arial"/>
                <a:cs typeface="Arial"/>
              </a:rPr>
              <a:t>tangent </a:t>
            </a:r>
            <a:r>
              <a:rPr dirty="0" sz="1800" spc="-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the instantaneous positions </a:t>
            </a:r>
            <a:r>
              <a:rPr dirty="0" sz="1800" spc="5">
                <a:latin typeface="Arial"/>
                <a:cs typeface="Arial"/>
              </a:rPr>
              <a:t>of a </a:t>
            </a:r>
            <a:r>
              <a:rPr dirty="0" sz="1800">
                <a:latin typeface="Arial"/>
                <a:cs typeface="Arial"/>
              </a:rPr>
              <a:t>line </a:t>
            </a:r>
            <a:r>
              <a:rPr dirty="0" sz="1800" spc="5">
                <a:latin typeface="Arial"/>
                <a:cs typeface="Arial"/>
              </a:rPr>
              <a:t>or  </a:t>
            </a:r>
            <a:r>
              <a:rPr dirty="0" sz="1800" spc="-5">
                <a:latin typeface="Arial"/>
                <a:cs typeface="Arial"/>
              </a:rPr>
              <a:t>surface </a:t>
            </a:r>
            <a:r>
              <a:rPr dirty="0" sz="1800" spc="5">
                <a:latin typeface="Arial"/>
                <a:cs typeface="Arial"/>
              </a:rPr>
              <a:t>which </a:t>
            </a:r>
            <a:r>
              <a:rPr dirty="0" sz="1800">
                <a:latin typeface="Arial"/>
                <a:cs typeface="Arial"/>
              </a:rPr>
              <a:t>is rolling on another surface. Gear  </a:t>
            </a:r>
            <a:r>
              <a:rPr dirty="0" sz="1800" spc="-5">
                <a:latin typeface="Arial"/>
                <a:cs typeface="Arial"/>
              </a:rPr>
              <a:t>teeth </a:t>
            </a:r>
            <a:r>
              <a:rPr dirty="0" sz="1800">
                <a:latin typeface="Arial"/>
                <a:cs typeface="Arial"/>
              </a:rPr>
              <a:t>generation </a:t>
            </a:r>
            <a:r>
              <a:rPr dirty="0" sz="1800" spc="5">
                <a:latin typeface="Arial"/>
                <a:cs typeface="Arial"/>
              </a:rPr>
              <a:t>by </a:t>
            </a:r>
            <a:r>
              <a:rPr dirty="0" sz="1800">
                <a:latin typeface="Arial"/>
                <a:cs typeface="Arial"/>
              </a:rPr>
              <a:t>hobbing or gear shaping is  the example </a:t>
            </a:r>
            <a:r>
              <a:rPr dirty="0" sz="1800" spc="5">
                <a:latin typeface="Arial"/>
                <a:cs typeface="Arial"/>
              </a:rPr>
              <a:t>as </a:t>
            </a:r>
            <a:r>
              <a:rPr dirty="0" sz="1800">
                <a:latin typeface="Arial"/>
                <a:cs typeface="Arial"/>
              </a:rPr>
              <a:t>can be </a:t>
            </a:r>
            <a:r>
              <a:rPr dirty="0" sz="1800" spc="5">
                <a:latin typeface="Arial"/>
                <a:cs typeface="Arial"/>
              </a:rPr>
              <a:t>seen </a:t>
            </a:r>
            <a:r>
              <a:rPr dirty="0" sz="1800">
                <a:latin typeface="Arial"/>
                <a:cs typeface="Arial"/>
              </a:rPr>
              <a:t>in </a:t>
            </a:r>
            <a:r>
              <a:rPr dirty="0" sz="1800" spc="5">
                <a:latin typeface="Arial"/>
                <a:cs typeface="Arial"/>
              </a:rPr>
              <a:t>Fig.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1.10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20165" y="4653596"/>
            <a:ext cx="504698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714875" algn="l"/>
              </a:tabLst>
            </a:pPr>
            <a:r>
              <a:rPr dirty="0" sz="1800" spc="-15">
                <a:latin typeface="Arial"/>
                <a:cs typeface="Arial"/>
              </a:rPr>
              <a:t>F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14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making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1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>
                <a:latin typeface="Arial"/>
                <a:cs typeface="Arial"/>
              </a:rPr>
              <a:t>ol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s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125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13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d</a:t>
            </a:r>
            <a:r>
              <a:rPr dirty="0" sz="1800" spc="-10">
                <a:latin typeface="Arial"/>
                <a:cs typeface="Arial"/>
              </a:rPr>
              <a:t>r</a:t>
            </a:r>
            <a:r>
              <a:rPr dirty="0" sz="1800" spc="10">
                <a:latin typeface="Arial"/>
                <a:cs typeface="Arial"/>
              </a:rPr>
              <a:t>i</a:t>
            </a:r>
            <a:r>
              <a:rPr dirty="0" sz="1800">
                <a:latin typeface="Arial"/>
                <a:cs typeface="Arial"/>
              </a:rPr>
              <a:t>l</a:t>
            </a:r>
            <a:r>
              <a:rPr dirty="0" sz="1800" spc="10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ing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13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machines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10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b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h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5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20165" y="4929737"/>
            <a:ext cx="3688079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00"/>
              </a:spcBef>
              <a:tabLst>
                <a:tab pos="464184" algn="l"/>
                <a:tab pos="1266190" algn="l"/>
                <a:tab pos="1771014" algn="l"/>
                <a:tab pos="2260600" algn="l"/>
                <a:tab pos="2713990" algn="l"/>
                <a:tab pos="3207385" algn="l"/>
              </a:tabLst>
            </a:pPr>
            <a:r>
              <a:rPr dirty="0" sz="1800" spc="-10">
                <a:latin typeface="Arial"/>
                <a:cs typeface="Arial"/>
              </a:rPr>
              <a:t>cutting </a:t>
            </a:r>
            <a:r>
              <a:rPr dirty="0" sz="1800">
                <a:latin typeface="Arial"/>
                <a:cs typeface="Arial"/>
              </a:rPr>
              <a:t>motion </a:t>
            </a:r>
            <a:r>
              <a:rPr dirty="0" sz="1800" spc="5">
                <a:latin typeface="Arial"/>
                <a:cs typeface="Arial"/>
              </a:rPr>
              <a:t>and </a:t>
            </a:r>
            <a:r>
              <a:rPr dirty="0" sz="1800" spc="-5">
                <a:latin typeface="Arial"/>
                <a:cs typeface="Arial"/>
              </a:rPr>
              <a:t>feed </a:t>
            </a:r>
            <a:r>
              <a:rPr dirty="0" sz="1800">
                <a:latin typeface="Arial"/>
                <a:cs typeface="Arial"/>
              </a:rPr>
              <a:t>motion are  the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10">
                <a:latin typeface="Arial"/>
                <a:cs typeface="Arial"/>
              </a:rPr>
              <a:t>cutting</a:t>
            </a:r>
            <a:r>
              <a:rPr dirty="0" sz="1800" spc="-1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tool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20">
                <a:latin typeface="Arial"/>
                <a:cs typeface="Arial"/>
              </a:rPr>
              <a:t>i.e.,</a:t>
            </a:r>
            <a:r>
              <a:rPr dirty="0" sz="1800" spc="-2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drill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bit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28421" y="4929737"/>
            <a:ext cx="1339215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5255">
              <a:lnSpc>
                <a:spcPct val="100499"/>
              </a:lnSpc>
              <a:spcBef>
                <a:spcPts val="100"/>
              </a:spcBef>
              <a:tabLst>
                <a:tab pos="1007110" algn="l"/>
              </a:tabLst>
            </a:pPr>
            <a:r>
              <a:rPr dirty="0" sz="1800">
                <a:latin typeface="Arial"/>
                <a:cs typeface="Arial"/>
              </a:rPr>
              <a:t>imparted </a:t>
            </a:r>
            <a:r>
              <a:rPr dirty="0" sz="1800" spc="-5">
                <a:latin typeface="Arial"/>
                <a:cs typeface="Arial"/>
              </a:rPr>
              <a:t>to  </a:t>
            </a:r>
            <a:r>
              <a:rPr dirty="0" sz="1800" spc="-5">
                <a:latin typeface="Arial"/>
                <a:cs typeface="Arial"/>
              </a:rPr>
              <a:t>wh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10">
                <a:latin typeface="Arial"/>
                <a:cs typeface="Arial"/>
              </a:rPr>
              <a:t>r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s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5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20165" y="5481617"/>
            <a:ext cx="5050155" cy="1407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600"/>
              </a:lnSpc>
              <a:spcBef>
                <a:spcPts val="95"/>
              </a:spcBef>
            </a:pPr>
            <a:r>
              <a:rPr dirty="0" sz="1800">
                <a:latin typeface="Arial"/>
                <a:cs typeface="Arial"/>
              </a:rPr>
              <a:t>workpiece remains </a:t>
            </a:r>
            <a:r>
              <a:rPr dirty="0" sz="1800" spc="-30">
                <a:latin typeface="Arial"/>
                <a:cs typeface="Arial"/>
              </a:rPr>
              <a:t>stationary. </a:t>
            </a:r>
            <a:r>
              <a:rPr dirty="0" sz="1800" spc="5">
                <a:latin typeface="Arial"/>
                <a:cs typeface="Arial"/>
              </a:rPr>
              <a:t>This </a:t>
            </a:r>
            <a:r>
              <a:rPr dirty="0" sz="1800">
                <a:latin typeface="Arial"/>
                <a:cs typeface="Arial"/>
              </a:rPr>
              <a:t>is shown in  Fig. </a:t>
            </a:r>
            <a:r>
              <a:rPr dirty="0" sz="1800" spc="-25">
                <a:latin typeface="Arial"/>
                <a:cs typeface="Arial"/>
              </a:rPr>
              <a:t>1.11.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5">
                <a:latin typeface="Arial"/>
                <a:cs typeface="Arial"/>
              </a:rPr>
              <a:t>G </a:t>
            </a:r>
            <a:r>
              <a:rPr dirty="0" sz="1800">
                <a:latin typeface="Arial"/>
                <a:cs typeface="Arial"/>
              </a:rPr>
              <a:t>and </a:t>
            </a:r>
            <a:r>
              <a:rPr dirty="0" sz="1800" spc="5">
                <a:latin typeface="Arial"/>
                <a:cs typeface="Arial"/>
              </a:rPr>
              <a:t>D </a:t>
            </a:r>
            <a:r>
              <a:rPr dirty="0" sz="1800" spc="-5">
                <a:latin typeface="Arial"/>
                <a:cs typeface="Arial"/>
              </a:rPr>
              <a:t>are </a:t>
            </a:r>
            <a:r>
              <a:rPr dirty="0" sz="1800">
                <a:latin typeface="Arial"/>
                <a:cs typeface="Arial"/>
              </a:rPr>
              <a:t>linked with the </a:t>
            </a:r>
            <a:r>
              <a:rPr dirty="0" sz="1800" spc="-5">
                <a:latin typeface="Arial"/>
                <a:cs typeface="Arial"/>
              </a:rPr>
              <a:t>tool-  work </a:t>
            </a:r>
            <a:r>
              <a:rPr dirty="0" sz="1800">
                <a:latin typeface="Arial"/>
                <a:cs typeface="Arial"/>
              </a:rPr>
              <a:t>in the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way:</a:t>
            </a:r>
            <a:endParaRPr sz="1800">
              <a:latin typeface="Arial"/>
              <a:cs typeface="Arial"/>
            </a:endParaRPr>
          </a:p>
          <a:p>
            <a:pPr algn="ctr" marR="9525">
              <a:lnSpc>
                <a:spcPct val="100000"/>
              </a:lnSpc>
              <a:spcBef>
                <a:spcPts val="30"/>
              </a:spcBef>
            </a:pPr>
            <a:r>
              <a:rPr dirty="0" sz="1800" spc="-25" b="1">
                <a:latin typeface="Arial"/>
                <a:cs typeface="Arial"/>
              </a:rPr>
              <a:t>G-CM-T-Tr</a:t>
            </a:r>
            <a:endParaRPr sz="1800">
              <a:latin typeface="Arial"/>
              <a:cs typeface="Arial"/>
            </a:endParaRPr>
          </a:p>
          <a:p>
            <a:pPr algn="ctr" marR="8890">
              <a:lnSpc>
                <a:spcPct val="100000"/>
              </a:lnSpc>
              <a:spcBef>
                <a:spcPts val="10"/>
              </a:spcBef>
            </a:pPr>
            <a:r>
              <a:rPr dirty="0" sz="1800" spc="5" b="1">
                <a:latin typeface="Arial"/>
                <a:cs typeface="Arial"/>
              </a:rPr>
              <a:t>D – FM – </a:t>
            </a:r>
            <a:r>
              <a:rPr dirty="0" sz="1800" spc="10" b="1">
                <a:latin typeface="Arial"/>
                <a:cs typeface="Arial"/>
              </a:rPr>
              <a:t>W</a:t>
            </a:r>
            <a:r>
              <a:rPr dirty="0" sz="1800" spc="-30" b="1">
                <a:latin typeface="Arial"/>
                <a:cs typeface="Arial"/>
              </a:rPr>
              <a:t> –Tr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9456" y="4869573"/>
            <a:ext cx="3457041" cy="19133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44026" y="6819728"/>
            <a:ext cx="3158490" cy="3816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150" spc="5" b="1">
                <a:latin typeface="Arial"/>
                <a:cs typeface="Arial"/>
              </a:rPr>
              <a:t>Figure </a:t>
            </a:r>
            <a:r>
              <a:rPr dirty="0" sz="1150" spc="-10" b="1">
                <a:latin typeface="Arial"/>
                <a:cs typeface="Arial"/>
              </a:rPr>
              <a:t>1.11 </a:t>
            </a:r>
            <a:r>
              <a:rPr dirty="0" sz="1150" spc="-15" b="1">
                <a:latin typeface="Arial"/>
                <a:cs typeface="Arial"/>
              </a:rPr>
              <a:t>Tool </a:t>
            </a:r>
            <a:r>
              <a:rPr dirty="0" sz="1150" spc="5" b="1">
                <a:latin typeface="Arial"/>
                <a:cs typeface="Arial"/>
              </a:rPr>
              <a:t>Work Motions and </a:t>
            </a:r>
            <a:r>
              <a:rPr dirty="0" sz="1150" spc="15" b="1">
                <a:latin typeface="Arial"/>
                <a:cs typeface="Arial"/>
              </a:rPr>
              <a:t>G &amp; D</a:t>
            </a:r>
            <a:r>
              <a:rPr dirty="0" sz="1150" spc="100" b="1">
                <a:latin typeface="Arial"/>
                <a:cs typeface="Arial"/>
              </a:rPr>
              <a:t> </a:t>
            </a:r>
            <a:r>
              <a:rPr dirty="0" sz="1150" spc="10" b="1">
                <a:latin typeface="Arial"/>
                <a:cs typeface="Arial"/>
              </a:rPr>
              <a:t>in</a:t>
            </a:r>
            <a:endParaRPr sz="1150">
              <a:latin typeface="Arial"/>
              <a:cs typeface="Arial"/>
            </a:endParaRPr>
          </a:p>
          <a:p>
            <a:pPr algn="ctr" marR="144780">
              <a:lnSpc>
                <a:spcPct val="100000"/>
              </a:lnSpc>
              <a:spcBef>
                <a:spcPts val="15"/>
              </a:spcBef>
            </a:pPr>
            <a:r>
              <a:rPr dirty="0" sz="1150" spc="5" b="1">
                <a:latin typeface="Arial"/>
                <a:cs typeface="Arial"/>
              </a:rPr>
              <a:t>Drilling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790780"/>
            <a:ext cx="7541895" cy="4152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5"/>
              <a:t>Concept </a:t>
            </a:r>
            <a:r>
              <a:rPr dirty="0" sz="2550"/>
              <a:t>of Rake </a:t>
            </a:r>
            <a:r>
              <a:rPr dirty="0" sz="2550" spc="5"/>
              <a:t>&amp; </a:t>
            </a:r>
            <a:r>
              <a:rPr dirty="0" sz="2550" spc="-5"/>
              <a:t>Clearance angles </a:t>
            </a:r>
            <a:r>
              <a:rPr dirty="0" sz="2550"/>
              <a:t>of </a:t>
            </a:r>
            <a:r>
              <a:rPr dirty="0" sz="2550" spc="-5"/>
              <a:t>cutting</a:t>
            </a:r>
            <a:r>
              <a:rPr dirty="0" sz="2550" spc="20"/>
              <a:t> </a:t>
            </a:r>
            <a:r>
              <a:rPr dirty="0" sz="2550" spc="-5"/>
              <a:t>tools</a:t>
            </a:r>
            <a:endParaRPr sz="2550"/>
          </a:p>
        </p:txBody>
      </p:sp>
      <p:sp>
        <p:nvSpPr>
          <p:cNvPr id="6" name="object 6"/>
          <p:cNvSpPr txBox="1"/>
          <p:nvPr/>
        </p:nvSpPr>
        <p:spPr>
          <a:xfrm>
            <a:off x="9791268" y="7083588"/>
            <a:ext cx="220979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>
                <a:latin typeface="Arial"/>
                <a:cs typeface="Arial"/>
              </a:rPr>
              <a:t>1</a:t>
            </a:r>
            <a:r>
              <a:rPr dirty="0" sz="1350" spc="20">
                <a:latin typeface="Arial"/>
                <a:cs typeface="Arial"/>
              </a:rPr>
              <a:t>5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0665" y="1798673"/>
            <a:ext cx="9062085" cy="854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699"/>
              </a:lnSpc>
              <a:spcBef>
                <a:spcPts val="95"/>
              </a:spcBef>
            </a:pPr>
            <a:r>
              <a:rPr dirty="0" sz="1800" spc="1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word tool </a:t>
            </a:r>
            <a:r>
              <a:rPr dirty="0" sz="1800">
                <a:latin typeface="Arial"/>
                <a:cs typeface="Arial"/>
              </a:rPr>
              <a:t>geometry is basically </a:t>
            </a:r>
            <a:r>
              <a:rPr dirty="0" sz="1800" spc="-10">
                <a:latin typeface="Arial"/>
                <a:cs typeface="Arial"/>
              </a:rPr>
              <a:t>referred </a:t>
            </a:r>
            <a:r>
              <a:rPr dirty="0" sz="1800" spc="-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some </a:t>
            </a:r>
            <a:r>
              <a:rPr dirty="0" sz="1800" spc="-10">
                <a:latin typeface="Arial"/>
                <a:cs typeface="Arial"/>
              </a:rPr>
              <a:t>specific </a:t>
            </a:r>
            <a:r>
              <a:rPr dirty="0" sz="1800" spc="5">
                <a:latin typeface="Arial"/>
                <a:cs typeface="Arial"/>
              </a:rPr>
              <a:t>angles or </a:t>
            </a:r>
            <a:r>
              <a:rPr dirty="0" sz="1800">
                <a:latin typeface="Arial"/>
                <a:cs typeface="Arial"/>
              </a:rPr>
              <a:t>slope </a:t>
            </a:r>
            <a:r>
              <a:rPr dirty="0" sz="1800" spc="-5">
                <a:latin typeface="Arial"/>
                <a:cs typeface="Arial"/>
              </a:rPr>
              <a:t>of </a:t>
            </a:r>
            <a:r>
              <a:rPr dirty="0" sz="1800">
                <a:latin typeface="Arial"/>
                <a:cs typeface="Arial"/>
              </a:rPr>
              <a:t>the  salient faces </a:t>
            </a:r>
            <a:r>
              <a:rPr dirty="0" sz="1800" spc="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edges </a:t>
            </a:r>
            <a:r>
              <a:rPr dirty="0" sz="1800" spc="5">
                <a:latin typeface="Arial"/>
                <a:cs typeface="Arial"/>
              </a:rPr>
              <a:t>of </a:t>
            </a:r>
            <a:r>
              <a:rPr dirty="0" sz="1800">
                <a:latin typeface="Arial"/>
                <a:cs typeface="Arial"/>
              </a:rPr>
              <a:t>the tools </a:t>
            </a:r>
            <a:r>
              <a:rPr dirty="0" sz="1800" spc="5">
                <a:latin typeface="Arial"/>
                <a:cs typeface="Arial"/>
              </a:rPr>
              <a:t>at </a:t>
            </a:r>
            <a:r>
              <a:rPr dirty="0" sz="1800" spc="-5">
                <a:latin typeface="Arial"/>
                <a:cs typeface="Arial"/>
              </a:rPr>
              <a:t>their </a:t>
            </a:r>
            <a:r>
              <a:rPr dirty="0" sz="1800" spc="-10">
                <a:latin typeface="Arial"/>
                <a:cs typeface="Arial"/>
              </a:rPr>
              <a:t>cutting </a:t>
            </a:r>
            <a:r>
              <a:rPr dirty="0" sz="1800">
                <a:latin typeface="Arial"/>
                <a:cs typeface="Arial"/>
              </a:rPr>
              <a:t>point. </a:t>
            </a:r>
            <a:r>
              <a:rPr dirty="0" sz="1800" spc="5">
                <a:latin typeface="Arial"/>
                <a:cs typeface="Arial"/>
              </a:rPr>
              <a:t>Rake angle </a:t>
            </a:r>
            <a:r>
              <a:rPr dirty="0" sz="1800">
                <a:latin typeface="Arial"/>
                <a:cs typeface="Arial"/>
              </a:rPr>
              <a:t>and </a:t>
            </a:r>
            <a:r>
              <a:rPr dirty="0" sz="1800" spc="-5">
                <a:latin typeface="Arial"/>
                <a:cs typeface="Arial"/>
              </a:rPr>
              <a:t>clearance   </a:t>
            </a:r>
            <a:r>
              <a:rPr dirty="0" sz="1800" spc="5">
                <a:latin typeface="Arial"/>
                <a:cs typeface="Arial"/>
              </a:rPr>
              <a:t>angle </a:t>
            </a:r>
            <a:r>
              <a:rPr dirty="0" sz="1800" spc="-5">
                <a:latin typeface="Arial"/>
                <a:cs typeface="Arial"/>
              </a:rPr>
              <a:t>are </a:t>
            </a:r>
            <a:r>
              <a:rPr dirty="0" sz="1800">
                <a:latin typeface="Arial"/>
                <a:cs typeface="Arial"/>
              </a:rPr>
              <a:t>the most significant </a:t>
            </a:r>
            <a:r>
              <a:rPr dirty="0" sz="1800" spc="-5">
                <a:latin typeface="Arial"/>
                <a:cs typeface="Arial"/>
              </a:rPr>
              <a:t>for </a:t>
            </a:r>
            <a:r>
              <a:rPr dirty="0" sz="1800">
                <a:latin typeface="Arial"/>
                <a:cs typeface="Arial"/>
              </a:rPr>
              <a:t>all the </a:t>
            </a:r>
            <a:r>
              <a:rPr dirty="0" sz="1800" spc="-10">
                <a:latin typeface="Arial"/>
                <a:cs typeface="Arial"/>
              </a:rPr>
              <a:t>cutting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tools.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21954" y="2850718"/>
            <a:ext cx="6450431" cy="2173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61775" y="6953564"/>
            <a:ext cx="276034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b="1">
                <a:latin typeface="Arial"/>
                <a:cs typeface="Arial"/>
              </a:rPr>
              <a:t>from the </a:t>
            </a:r>
            <a:r>
              <a:rPr dirty="0" sz="1800" spc="-10" b="1">
                <a:latin typeface="Arial"/>
                <a:cs typeface="Arial"/>
              </a:rPr>
              <a:t>finished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surface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1775" y="5060885"/>
            <a:ext cx="7903845" cy="18008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638425">
              <a:lnSpc>
                <a:spcPct val="100000"/>
              </a:lnSpc>
              <a:spcBef>
                <a:spcPts val="135"/>
              </a:spcBef>
            </a:pPr>
            <a:r>
              <a:rPr dirty="0" sz="1350" spc="5" b="1">
                <a:latin typeface="Arial"/>
                <a:cs typeface="Arial"/>
              </a:rPr>
              <a:t>Fig. </a:t>
            </a:r>
            <a:r>
              <a:rPr dirty="0" sz="1350" spc="10" b="1">
                <a:latin typeface="Arial"/>
                <a:cs typeface="Arial"/>
              </a:rPr>
              <a:t>1.12 </a:t>
            </a:r>
            <a:r>
              <a:rPr dirty="0" sz="1350" spc="15" b="1">
                <a:latin typeface="Arial"/>
                <a:cs typeface="Arial"/>
              </a:rPr>
              <a:t>Rake and </a:t>
            </a:r>
            <a:r>
              <a:rPr dirty="0" sz="1350" spc="10" b="1">
                <a:latin typeface="Arial"/>
                <a:cs typeface="Arial"/>
              </a:rPr>
              <a:t>clearance angles of cutting</a:t>
            </a:r>
            <a:r>
              <a:rPr dirty="0" sz="1350" spc="-90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tools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006FC0"/>
                </a:solidFill>
                <a:latin typeface="Arial"/>
                <a:cs typeface="Arial"/>
              </a:rPr>
              <a:t>Definition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Rake 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angle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(α): </a:t>
            </a:r>
            <a:r>
              <a:rPr dirty="0" sz="1800" spc="5" b="1">
                <a:latin typeface="Arial"/>
                <a:cs typeface="Arial"/>
              </a:rPr>
              <a:t>Angle </a:t>
            </a:r>
            <a:r>
              <a:rPr dirty="0" sz="1800" spc="10" b="1">
                <a:latin typeface="Arial"/>
                <a:cs typeface="Arial"/>
              </a:rPr>
              <a:t>of </a:t>
            </a:r>
            <a:r>
              <a:rPr dirty="0" sz="1800" b="1">
                <a:latin typeface="Arial"/>
                <a:cs typeface="Arial"/>
              </a:rPr>
              <a:t>inclination </a:t>
            </a:r>
            <a:r>
              <a:rPr dirty="0" sz="1800" spc="5" b="1">
                <a:latin typeface="Arial"/>
                <a:cs typeface="Arial"/>
              </a:rPr>
              <a:t>of </a:t>
            </a:r>
            <a:r>
              <a:rPr dirty="0" sz="1800" b="1">
                <a:latin typeface="Arial"/>
                <a:cs typeface="Arial"/>
              </a:rPr>
              <a:t>rake surface from reference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plane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Clearance 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angle (γ): </a:t>
            </a:r>
            <a:r>
              <a:rPr dirty="0" sz="1800" spc="5" b="1">
                <a:latin typeface="Arial"/>
                <a:cs typeface="Arial"/>
              </a:rPr>
              <a:t>Angle </a:t>
            </a:r>
            <a:r>
              <a:rPr dirty="0" sz="1800" spc="10" b="1">
                <a:latin typeface="Arial"/>
                <a:cs typeface="Arial"/>
              </a:rPr>
              <a:t>of </a:t>
            </a:r>
            <a:r>
              <a:rPr dirty="0" sz="1800" b="1">
                <a:latin typeface="Arial"/>
                <a:cs typeface="Arial"/>
              </a:rPr>
              <a:t>inclination </a:t>
            </a:r>
            <a:r>
              <a:rPr dirty="0" sz="1800" spc="10" b="1">
                <a:latin typeface="Arial"/>
                <a:cs typeface="Arial"/>
              </a:rPr>
              <a:t>of </a:t>
            </a:r>
            <a:r>
              <a:rPr dirty="0" sz="1800" spc="-10" b="1">
                <a:latin typeface="Arial"/>
                <a:cs typeface="Arial"/>
              </a:rPr>
              <a:t>clearance </a:t>
            </a:r>
            <a:r>
              <a:rPr dirty="0" sz="1800" spc="5" b="1">
                <a:latin typeface="Arial"/>
                <a:cs typeface="Arial"/>
              </a:rPr>
              <a:t>or </a:t>
            </a:r>
            <a:r>
              <a:rPr dirty="0" sz="1800" b="1">
                <a:latin typeface="Arial"/>
                <a:cs typeface="Arial"/>
              </a:rPr>
              <a:t>flank</a:t>
            </a:r>
            <a:r>
              <a:rPr dirty="0" sz="1800" spc="2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surface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587886"/>
            <a:ext cx="2708910" cy="5943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Rake</a:t>
            </a:r>
            <a:r>
              <a:rPr dirty="0" spc="-65"/>
              <a:t> </a:t>
            </a:r>
            <a:r>
              <a:rPr dirty="0" spc="10"/>
              <a:t>Angles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12477" y="1629534"/>
            <a:ext cx="8871585" cy="5797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-635">
              <a:lnSpc>
                <a:spcPct val="101200"/>
              </a:lnSpc>
              <a:spcBef>
                <a:spcPts val="85"/>
              </a:spcBef>
              <a:tabLst>
                <a:tab pos="8324215" algn="l"/>
              </a:tabLst>
            </a:pPr>
            <a:r>
              <a:rPr dirty="0" sz="1800" spc="5" b="1">
                <a:latin typeface="Arial"/>
                <a:cs typeface="Arial"/>
              </a:rPr>
              <a:t>Ra</a:t>
            </a:r>
            <a:r>
              <a:rPr dirty="0" sz="1800" spc="-5" b="1">
                <a:latin typeface="Arial"/>
                <a:cs typeface="Arial"/>
              </a:rPr>
              <a:t>k</a:t>
            </a:r>
            <a:r>
              <a:rPr dirty="0" sz="1800" spc="5" b="1">
                <a:latin typeface="Arial"/>
                <a:cs typeface="Arial"/>
              </a:rPr>
              <a:t>e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 spc="-5" b="1">
                <a:latin typeface="Arial"/>
                <a:cs typeface="Arial"/>
              </a:rPr>
              <a:t>A</a:t>
            </a:r>
            <a:r>
              <a:rPr dirty="0" sz="1800" spc="15" b="1">
                <a:latin typeface="Arial"/>
                <a:cs typeface="Arial"/>
              </a:rPr>
              <a:t>n</a:t>
            </a:r>
            <a:r>
              <a:rPr dirty="0" sz="1800" spc="5" b="1">
                <a:latin typeface="Arial"/>
                <a:cs typeface="Arial"/>
              </a:rPr>
              <a:t>g</a:t>
            </a:r>
            <a:r>
              <a:rPr dirty="0" sz="1800" spc="-15" b="1">
                <a:latin typeface="Arial"/>
                <a:cs typeface="Arial"/>
              </a:rPr>
              <a:t>l</a:t>
            </a:r>
            <a:r>
              <a:rPr dirty="0" sz="1800" spc="5" b="1">
                <a:latin typeface="Arial"/>
                <a:cs typeface="Arial"/>
              </a:rPr>
              <a:t>e:</a:t>
            </a:r>
            <a:r>
              <a:rPr dirty="0" sz="1800" spc="4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Ra</a:t>
            </a:r>
            <a:r>
              <a:rPr dirty="0" sz="1800" spc="-10">
                <a:latin typeface="Arial"/>
                <a:cs typeface="Arial"/>
              </a:rPr>
              <a:t>k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4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ng</a:t>
            </a:r>
            <a:r>
              <a:rPr dirty="0" sz="1800" spc="10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45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5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pr</a:t>
            </a:r>
            <a:r>
              <a:rPr dirty="0" sz="1800" spc="5">
                <a:latin typeface="Arial"/>
                <a:cs typeface="Arial"/>
              </a:rPr>
              <a:t>ovi</a:t>
            </a:r>
            <a:r>
              <a:rPr dirty="0" sz="1800" spc="-5">
                <a:latin typeface="Arial"/>
                <a:cs typeface="Arial"/>
              </a:rPr>
              <a:t>d</a:t>
            </a:r>
            <a:r>
              <a:rPr dirty="0" sz="1800" spc="5">
                <a:latin typeface="Arial"/>
                <a:cs typeface="Arial"/>
              </a:rPr>
              <a:t>ed</a:t>
            </a:r>
            <a:r>
              <a:rPr dirty="0" sz="1800" spc="40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Arial"/>
                <a:cs typeface="Arial"/>
              </a:rPr>
              <a:t>f</a:t>
            </a:r>
            <a:r>
              <a:rPr dirty="0" sz="1800" spc="5">
                <a:latin typeface="Arial"/>
                <a:cs typeface="Arial"/>
              </a:rPr>
              <a:t>or</a:t>
            </a:r>
            <a:r>
              <a:rPr dirty="0" sz="1800" spc="4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ase</a:t>
            </a:r>
            <a:r>
              <a:rPr dirty="0" sz="1800" spc="5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of</a:t>
            </a:r>
            <a:r>
              <a:rPr dirty="0" sz="1800" spc="3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c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>
                <a:latin typeface="Arial"/>
                <a:cs typeface="Arial"/>
              </a:rPr>
              <a:t>ip</a:t>
            </a:r>
            <a:r>
              <a:rPr dirty="0" sz="1800" spc="4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f</a:t>
            </a:r>
            <a:r>
              <a:rPr dirty="0" sz="1800" spc="5">
                <a:latin typeface="Arial"/>
                <a:cs typeface="Arial"/>
              </a:rPr>
              <a:t>low</a:t>
            </a:r>
            <a:r>
              <a:rPr dirty="0" sz="1800" spc="5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nd</a:t>
            </a:r>
            <a:r>
              <a:rPr dirty="0" sz="1800" spc="55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Arial"/>
                <a:cs typeface="Arial"/>
              </a:rPr>
              <a:t>o</a:t>
            </a:r>
            <a:r>
              <a:rPr dirty="0" sz="1800" spc="-10">
                <a:latin typeface="Arial"/>
                <a:cs typeface="Arial"/>
              </a:rPr>
              <a:t>v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-20">
                <a:latin typeface="Arial"/>
                <a:cs typeface="Arial"/>
              </a:rPr>
              <a:t>r</a:t>
            </a:r>
            <a:r>
              <a:rPr dirty="0" sz="1800" spc="-10">
                <a:latin typeface="Arial"/>
                <a:cs typeface="Arial"/>
              </a:rPr>
              <a:t>al</a:t>
            </a:r>
            <a:r>
              <a:rPr dirty="0" sz="1800">
                <a:latin typeface="Arial"/>
                <a:cs typeface="Arial"/>
              </a:rPr>
              <a:t>l</a:t>
            </a:r>
            <a:r>
              <a:rPr dirty="0" sz="1800" spc="4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machining.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Ra</a:t>
            </a:r>
            <a:r>
              <a:rPr dirty="0" sz="1800" spc="-10">
                <a:latin typeface="Arial"/>
                <a:cs typeface="Arial"/>
              </a:rPr>
              <a:t>k</a:t>
            </a:r>
            <a:r>
              <a:rPr dirty="0" sz="1800" spc="5">
                <a:latin typeface="Arial"/>
                <a:cs typeface="Arial"/>
              </a:rPr>
              <a:t>e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angle </a:t>
            </a:r>
            <a:r>
              <a:rPr dirty="0" sz="1800">
                <a:latin typeface="Arial"/>
                <a:cs typeface="Arial"/>
              </a:rPr>
              <a:t>may </a:t>
            </a:r>
            <a:r>
              <a:rPr dirty="0" sz="1800" spc="5">
                <a:latin typeface="Arial"/>
                <a:cs typeface="Arial"/>
              </a:rPr>
              <a:t>be </a:t>
            </a:r>
            <a:r>
              <a:rPr dirty="0" sz="1800">
                <a:latin typeface="Arial"/>
                <a:cs typeface="Arial"/>
              </a:rPr>
              <a:t>positive, or negative </a:t>
            </a:r>
            <a:r>
              <a:rPr dirty="0" sz="1800" spc="5">
                <a:latin typeface="Arial"/>
                <a:cs typeface="Arial"/>
              </a:rPr>
              <a:t>or </a:t>
            </a:r>
            <a:r>
              <a:rPr dirty="0" sz="1800">
                <a:latin typeface="Arial"/>
                <a:cs typeface="Arial"/>
              </a:rPr>
              <a:t>even </a:t>
            </a:r>
            <a:r>
              <a:rPr dirty="0" sz="1800" spc="-10">
                <a:latin typeface="Arial"/>
                <a:cs typeface="Arial"/>
              </a:rPr>
              <a:t>zero </a:t>
            </a:r>
            <a:r>
              <a:rPr dirty="0" sz="1800" spc="5">
                <a:latin typeface="Arial"/>
                <a:cs typeface="Arial"/>
              </a:rPr>
              <a:t>as </a:t>
            </a:r>
            <a:r>
              <a:rPr dirty="0" sz="1800">
                <a:latin typeface="Arial"/>
                <a:cs typeface="Arial"/>
              </a:rPr>
              <a:t>shown in </a:t>
            </a:r>
            <a:r>
              <a:rPr dirty="0" sz="1800" spc="5">
                <a:latin typeface="Arial"/>
                <a:cs typeface="Arial"/>
              </a:rPr>
              <a:t>Fig.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1.13.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72678" y="2293454"/>
            <a:ext cx="6399022" cy="1846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14402" y="4176113"/>
            <a:ext cx="167322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latin typeface="Arial"/>
                <a:cs typeface="Arial"/>
              </a:rPr>
              <a:t>(a) </a:t>
            </a:r>
            <a:r>
              <a:rPr dirty="0" sz="1800" spc="-5">
                <a:latin typeface="Arial"/>
                <a:cs typeface="Arial"/>
              </a:rPr>
              <a:t>Positive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rake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9112" y="5261902"/>
            <a:ext cx="2805441" cy="2154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11853" y="5337086"/>
            <a:ext cx="2171484" cy="1914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62178" y="5360466"/>
            <a:ext cx="2445321" cy="19314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295419" y="4176113"/>
            <a:ext cx="1320165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(b) </a:t>
            </a:r>
            <a:r>
              <a:rPr dirty="0" sz="1800" spc="-10">
                <a:latin typeface="Arial"/>
                <a:cs typeface="Arial"/>
              </a:rPr>
              <a:t>zero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rake  rake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17</a:t>
            </a:fld>
          </a:p>
        </p:txBody>
      </p:sp>
      <p:sp>
        <p:nvSpPr>
          <p:cNvPr id="13" name="object 13"/>
          <p:cNvSpPr txBox="1"/>
          <p:nvPr/>
        </p:nvSpPr>
        <p:spPr>
          <a:xfrm>
            <a:off x="7483244" y="4176113"/>
            <a:ext cx="122491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latin typeface="Arial"/>
                <a:cs typeface="Arial"/>
              </a:rPr>
              <a:t>(c)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negative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78140" y="4930884"/>
            <a:ext cx="373824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5" b="1">
                <a:latin typeface="Arial"/>
                <a:cs typeface="Arial"/>
              </a:rPr>
              <a:t>Fig. </a:t>
            </a:r>
            <a:r>
              <a:rPr dirty="0" sz="1350" spc="10" b="1">
                <a:latin typeface="Arial"/>
                <a:cs typeface="Arial"/>
              </a:rPr>
              <a:t>1.13 Three possible types of </a:t>
            </a:r>
            <a:r>
              <a:rPr dirty="0" sz="1350" spc="15" b="1">
                <a:latin typeface="Arial"/>
                <a:cs typeface="Arial"/>
              </a:rPr>
              <a:t>rake</a:t>
            </a:r>
            <a:r>
              <a:rPr dirty="0" sz="1350" spc="-40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angles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587886"/>
            <a:ext cx="2708910" cy="5943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Rake</a:t>
            </a:r>
            <a:r>
              <a:rPr dirty="0" spc="-65"/>
              <a:t> </a:t>
            </a:r>
            <a:r>
              <a:rPr dirty="0" spc="10"/>
              <a:t>Angles</a:t>
            </a:r>
          </a:p>
        </p:txBody>
      </p:sp>
      <p:sp>
        <p:nvSpPr>
          <p:cNvPr id="6" name="object 6"/>
          <p:cNvSpPr/>
          <p:nvPr/>
        </p:nvSpPr>
        <p:spPr>
          <a:xfrm>
            <a:off x="7129297" y="4815497"/>
            <a:ext cx="2805430" cy="21546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971313" y="1720442"/>
            <a:ext cx="914400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 b="1">
                <a:latin typeface="Arial"/>
                <a:cs typeface="Arial"/>
              </a:rPr>
              <a:t>edges</a:t>
            </a:r>
            <a:r>
              <a:rPr dirty="0" sz="1350" spc="100" b="1">
                <a:latin typeface="Arial"/>
                <a:cs typeface="Arial"/>
              </a:rPr>
              <a:t> </a:t>
            </a:r>
            <a:r>
              <a:rPr dirty="0" sz="1350" spc="15" b="1">
                <a:latin typeface="Arial"/>
                <a:cs typeface="Arial"/>
              </a:rPr>
              <a:t>and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5061" y="1720442"/>
            <a:ext cx="8340090" cy="447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95"/>
              </a:spcBef>
            </a:pPr>
            <a:r>
              <a:rPr dirty="0" sz="1350" spc="10" b="1">
                <a:solidFill>
                  <a:srgbClr val="FF0000"/>
                </a:solidFill>
                <a:latin typeface="Arial"/>
                <a:cs typeface="Arial"/>
              </a:rPr>
              <a:t>Positive rake </a:t>
            </a:r>
            <a:r>
              <a:rPr dirty="0" sz="1350" spc="2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dirty="0" sz="1350" spc="20" b="1">
                <a:latin typeface="Arial"/>
                <a:cs typeface="Arial"/>
              </a:rPr>
              <a:t>A </a:t>
            </a:r>
            <a:r>
              <a:rPr dirty="0" sz="1350" spc="15" b="1">
                <a:latin typeface="Arial"/>
                <a:cs typeface="Arial"/>
              </a:rPr>
              <a:t>tool </a:t>
            </a:r>
            <a:r>
              <a:rPr dirty="0" sz="1350" spc="10" b="1">
                <a:latin typeface="Arial"/>
                <a:cs typeface="Arial"/>
              </a:rPr>
              <a:t>has </a:t>
            </a:r>
            <a:r>
              <a:rPr dirty="0" sz="1350" spc="20" b="1">
                <a:latin typeface="Arial"/>
                <a:cs typeface="Arial"/>
              </a:rPr>
              <a:t>a </a:t>
            </a:r>
            <a:r>
              <a:rPr dirty="0" sz="1350" spc="10" b="1">
                <a:latin typeface="Arial"/>
                <a:cs typeface="Arial"/>
              </a:rPr>
              <a:t>positive rake </a:t>
            </a:r>
            <a:r>
              <a:rPr dirty="0" sz="1350" spc="15" b="1">
                <a:latin typeface="Arial"/>
                <a:cs typeface="Arial"/>
              </a:rPr>
              <a:t>when the </a:t>
            </a:r>
            <a:r>
              <a:rPr dirty="0" sz="1350" spc="10" b="1">
                <a:latin typeface="Arial"/>
                <a:cs typeface="Arial"/>
              </a:rPr>
              <a:t>face of </a:t>
            </a:r>
            <a:r>
              <a:rPr dirty="0" sz="1350" spc="15" b="1">
                <a:latin typeface="Arial"/>
                <a:cs typeface="Arial"/>
              </a:rPr>
              <a:t>the </a:t>
            </a:r>
            <a:r>
              <a:rPr dirty="0" sz="1350" spc="10" b="1">
                <a:latin typeface="Arial"/>
                <a:cs typeface="Arial"/>
              </a:rPr>
              <a:t>tool slopes away </a:t>
            </a:r>
            <a:r>
              <a:rPr dirty="0" sz="1350" spc="15" b="1">
                <a:latin typeface="Arial"/>
                <a:cs typeface="Arial"/>
              </a:rPr>
              <a:t>from the </a:t>
            </a:r>
            <a:r>
              <a:rPr dirty="0" sz="1350" spc="10" b="1">
                <a:latin typeface="Arial"/>
                <a:cs typeface="Arial"/>
              </a:rPr>
              <a:t>cutting  slants </a:t>
            </a:r>
            <a:r>
              <a:rPr dirty="0" sz="1350" spc="15" b="1">
                <a:latin typeface="Arial"/>
                <a:cs typeface="Arial"/>
              </a:rPr>
              <a:t>towards </a:t>
            </a:r>
            <a:r>
              <a:rPr dirty="0" sz="1350" spc="10" b="1">
                <a:latin typeface="Arial"/>
                <a:cs typeface="Arial"/>
              </a:rPr>
              <a:t>the </a:t>
            </a:r>
            <a:r>
              <a:rPr dirty="0" sz="1350" spc="15" b="1">
                <a:latin typeface="Arial"/>
                <a:cs typeface="Arial"/>
              </a:rPr>
              <a:t>back </a:t>
            </a:r>
            <a:r>
              <a:rPr dirty="0" sz="1350" spc="10" b="1">
                <a:latin typeface="Arial"/>
                <a:cs typeface="Arial"/>
              </a:rPr>
              <a:t>or side of </a:t>
            </a:r>
            <a:r>
              <a:rPr dirty="0" sz="1350" spc="15" b="1">
                <a:latin typeface="Arial"/>
                <a:cs typeface="Arial"/>
              </a:rPr>
              <a:t>the </a:t>
            </a:r>
            <a:r>
              <a:rPr dirty="0" sz="1350" spc="10" b="1">
                <a:latin typeface="Arial"/>
                <a:cs typeface="Arial"/>
              </a:rPr>
              <a:t>tool. In </a:t>
            </a:r>
            <a:r>
              <a:rPr dirty="0" sz="1350" spc="15" b="1">
                <a:latin typeface="Arial"/>
                <a:cs typeface="Arial"/>
              </a:rPr>
              <a:t>most </a:t>
            </a:r>
            <a:r>
              <a:rPr dirty="0" sz="1350" spc="10" b="1">
                <a:latin typeface="Arial"/>
                <a:cs typeface="Arial"/>
              </a:rPr>
              <a:t>cases, tools </a:t>
            </a:r>
            <a:r>
              <a:rPr dirty="0" sz="1350" spc="15" b="1">
                <a:latin typeface="Arial"/>
                <a:cs typeface="Arial"/>
              </a:rPr>
              <a:t>are </a:t>
            </a:r>
            <a:r>
              <a:rPr dirty="0" sz="1350" spc="10" b="1">
                <a:latin typeface="Arial"/>
                <a:cs typeface="Arial"/>
              </a:rPr>
              <a:t>provided with </a:t>
            </a:r>
            <a:r>
              <a:rPr dirty="0" sz="1350" spc="20" b="1">
                <a:latin typeface="Arial"/>
                <a:cs typeface="Arial"/>
              </a:rPr>
              <a:t>a </a:t>
            </a:r>
            <a:r>
              <a:rPr dirty="0" sz="1350" spc="10" b="1">
                <a:latin typeface="Arial"/>
                <a:cs typeface="Arial"/>
              </a:rPr>
              <a:t>positive</a:t>
            </a:r>
            <a:r>
              <a:rPr dirty="0" sz="1350" spc="-135" b="1">
                <a:latin typeface="Arial"/>
                <a:cs typeface="Arial"/>
              </a:rPr>
              <a:t> </a:t>
            </a:r>
            <a:r>
              <a:rPr dirty="0" sz="1350" spc="15" b="1">
                <a:latin typeface="Arial"/>
                <a:cs typeface="Arial"/>
              </a:rPr>
              <a:t>rake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5967" y="2394276"/>
            <a:ext cx="107314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9363" y="2423813"/>
            <a:ext cx="5982970" cy="447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95"/>
              </a:spcBef>
              <a:tabLst>
                <a:tab pos="5454015" algn="l"/>
              </a:tabLst>
            </a:pPr>
            <a:r>
              <a:rPr dirty="0" sz="1350" spc="15" b="1">
                <a:latin typeface="Arial"/>
                <a:cs typeface="Arial"/>
              </a:rPr>
              <a:t>H</a:t>
            </a:r>
            <a:r>
              <a:rPr dirty="0" sz="1350" spc="10" b="1">
                <a:latin typeface="Arial"/>
                <a:cs typeface="Arial"/>
              </a:rPr>
              <a:t>el</a:t>
            </a:r>
            <a:r>
              <a:rPr dirty="0" sz="1350" spc="20" b="1">
                <a:latin typeface="Arial"/>
                <a:cs typeface="Arial"/>
              </a:rPr>
              <a:t>ps</a:t>
            </a:r>
            <a:r>
              <a:rPr dirty="0" sz="1350">
                <a:latin typeface="Times New Roman"/>
                <a:cs typeface="Times New Roman"/>
              </a:rPr>
              <a:t>  </a:t>
            </a:r>
            <a:r>
              <a:rPr dirty="0" sz="1350" spc="-60">
                <a:latin typeface="Times New Roman"/>
                <a:cs typeface="Times New Roman"/>
              </a:rPr>
              <a:t> </a:t>
            </a:r>
            <a:r>
              <a:rPr dirty="0" sz="1350" b="1">
                <a:latin typeface="Arial"/>
                <a:cs typeface="Arial"/>
              </a:rPr>
              <a:t>r</a:t>
            </a:r>
            <a:r>
              <a:rPr dirty="0" sz="1350" spc="15" b="1">
                <a:latin typeface="Arial"/>
                <a:cs typeface="Arial"/>
              </a:rPr>
              <a:t>e</a:t>
            </a:r>
            <a:r>
              <a:rPr dirty="0" sz="1350" spc="20" b="1">
                <a:latin typeface="Arial"/>
                <a:cs typeface="Arial"/>
              </a:rPr>
              <a:t>d</a:t>
            </a:r>
            <a:r>
              <a:rPr dirty="0" sz="1350" spc="15" b="1">
                <a:latin typeface="Arial"/>
                <a:cs typeface="Arial"/>
              </a:rPr>
              <a:t>uc</a:t>
            </a:r>
            <a:r>
              <a:rPr dirty="0" sz="1350" spc="20" b="1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  </a:t>
            </a:r>
            <a:r>
              <a:rPr dirty="0" sz="1350" spc="-60">
                <a:latin typeface="Times New Roman"/>
                <a:cs typeface="Times New Roman"/>
              </a:rPr>
              <a:t> </a:t>
            </a:r>
            <a:r>
              <a:rPr dirty="0" sz="1350" spc="15" b="1">
                <a:latin typeface="Arial"/>
                <a:cs typeface="Arial"/>
              </a:rPr>
              <a:t>c</a:t>
            </a:r>
            <a:r>
              <a:rPr dirty="0" sz="1350" spc="20" b="1">
                <a:latin typeface="Arial"/>
                <a:cs typeface="Arial"/>
              </a:rPr>
              <a:t>u</a:t>
            </a:r>
            <a:r>
              <a:rPr dirty="0" sz="1350" spc="5" b="1">
                <a:latin typeface="Arial"/>
                <a:cs typeface="Arial"/>
              </a:rPr>
              <a:t>ttin</a:t>
            </a:r>
            <a:r>
              <a:rPr dirty="0" sz="1350" spc="20" b="1">
                <a:latin typeface="Arial"/>
                <a:cs typeface="Arial"/>
              </a:rPr>
              <a:t>g</a:t>
            </a:r>
            <a:r>
              <a:rPr dirty="0" sz="1350">
                <a:latin typeface="Times New Roman"/>
                <a:cs typeface="Times New Roman"/>
              </a:rPr>
              <a:t>  </a:t>
            </a:r>
            <a:r>
              <a:rPr dirty="0" sz="1350" spc="-50">
                <a:latin typeface="Times New Roman"/>
                <a:cs typeface="Times New Roman"/>
              </a:rPr>
              <a:t> </a:t>
            </a:r>
            <a:r>
              <a:rPr dirty="0" sz="1350" spc="10" b="1">
                <a:latin typeface="Arial"/>
                <a:cs typeface="Arial"/>
              </a:rPr>
              <a:t>fo</a:t>
            </a:r>
            <a:r>
              <a:rPr dirty="0" sz="1350" spc="10" b="1">
                <a:latin typeface="Arial"/>
                <a:cs typeface="Arial"/>
              </a:rPr>
              <a:t>r</a:t>
            </a:r>
            <a:r>
              <a:rPr dirty="0" sz="1350" spc="15" b="1">
                <a:latin typeface="Arial"/>
                <a:cs typeface="Arial"/>
              </a:rPr>
              <a:t>c</a:t>
            </a:r>
            <a:r>
              <a:rPr dirty="0" sz="1350" spc="20" b="1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  </a:t>
            </a:r>
            <a:r>
              <a:rPr dirty="0" sz="1350" spc="-60">
                <a:latin typeface="Times New Roman"/>
                <a:cs typeface="Times New Roman"/>
              </a:rPr>
              <a:t> </a:t>
            </a:r>
            <a:r>
              <a:rPr dirty="0" sz="1350" spc="10" b="1">
                <a:latin typeface="Arial"/>
                <a:cs typeface="Arial"/>
              </a:rPr>
              <a:t>r</a:t>
            </a:r>
            <a:r>
              <a:rPr dirty="0" sz="1350" spc="10" b="1">
                <a:latin typeface="Arial"/>
                <a:cs typeface="Arial"/>
              </a:rPr>
              <a:t>equi</a:t>
            </a:r>
            <a:r>
              <a:rPr dirty="0" sz="1350" b="1">
                <a:latin typeface="Arial"/>
                <a:cs typeface="Arial"/>
              </a:rPr>
              <a:t>r</a:t>
            </a:r>
            <a:r>
              <a:rPr dirty="0" sz="1350" spc="15" b="1">
                <a:latin typeface="Arial"/>
                <a:cs typeface="Arial"/>
              </a:rPr>
              <a:t>e</a:t>
            </a:r>
            <a:r>
              <a:rPr dirty="0" sz="1350" spc="30" b="1">
                <a:latin typeface="Arial"/>
                <a:cs typeface="Arial"/>
              </a:rPr>
              <a:t>m</a:t>
            </a:r>
            <a:r>
              <a:rPr dirty="0" sz="1350" spc="15" b="1">
                <a:latin typeface="Arial"/>
                <a:cs typeface="Arial"/>
              </a:rPr>
              <a:t>en</a:t>
            </a:r>
            <a:r>
              <a:rPr dirty="0" sz="1350" spc="10" b="1">
                <a:latin typeface="Arial"/>
                <a:cs typeface="Arial"/>
              </a:rPr>
              <a:t>t</a:t>
            </a:r>
            <a:r>
              <a:rPr dirty="0" sz="1350">
                <a:latin typeface="Times New Roman"/>
                <a:cs typeface="Times New Roman"/>
              </a:rPr>
              <a:t>  </a:t>
            </a:r>
            <a:r>
              <a:rPr dirty="0" sz="1350" spc="-60">
                <a:latin typeface="Times New Roman"/>
                <a:cs typeface="Times New Roman"/>
              </a:rPr>
              <a:t> </a:t>
            </a:r>
            <a:r>
              <a:rPr dirty="0" sz="1350" spc="15" b="1">
                <a:latin typeface="Arial"/>
                <a:cs typeface="Arial"/>
              </a:rPr>
              <a:t>an</a:t>
            </a:r>
            <a:r>
              <a:rPr dirty="0" sz="1350" spc="20" b="1">
                <a:latin typeface="Arial"/>
                <a:cs typeface="Arial"/>
              </a:rPr>
              <a:t>d</a:t>
            </a:r>
            <a:r>
              <a:rPr dirty="0" sz="1350">
                <a:latin typeface="Times New Roman"/>
                <a:cs typeface="Times New Roman"/>
              </a:rPr>
              <a:t>  </a:t>
            </a:r>
            <a:r>
              <a:rPr dirty="0" sz="1350" spc="-55">
                <a:latin typeface="Times New Roman"/>
                <a:cs typeface="Times New Roman"/>
              </a:rPr>
              <a:t> </a:t>
            </a:r>
            <a:r>
              <a:rPr dirty="0" sz="1350" spc="10" b="1">
                <a:latin typeface="Arial"/>
                <a:cs typeface="Arial"/>
              </a:rPr>
              <a:t>th</a:t>
            </a:r>
            <a:r>
              <a:rPr dirty="0" sz="1350" spc="20" b="1">
                <a:latin typeface="Arial"/>
                <a:cs typeface="Arial"/>
              </a:rPr>
              <a:t>us</a:t>
            </a:r>
            <a:r>
              <a:rPr dirty="0" sz="1350">
                <a:latin typeface="Times New Roman"/>
                <a:cs typeface="Times New Roman"/>
              </a:rPr>
              <a:t>  </a:t>
            </a:r>
            <a:r>
              <a:rPr dirty="0" sz="1350" spc="-70">
                <a:latin typeface="Times New Roman"/>
                <a:cs typeface="Times New Roman"/>
              </a:rPr>
              <a:t> </a:t>
            </a:r>
            <a:r>
              <a:rPr dirty="0" sz="1350" spc="15" b="1">
                <a:latin typeface="Arial"/>
                <a:cs typeface="Arial"/>
              </a:rPr>
              <a:t>c</a:t>
            </a:r>
            <a:r>
              <a:rPr dirty="0" sz="1350" spc="5" b="1">
                <a:latin typeface="Arial"/>
                <a:cs typeface="Arial"/>
              </a:rPr>
              <a:t>u</a:t>
            </a:r>
            <a:r>
              <a:rPr dirty="0" sz="1350" spc="15" b="1">
                <a:latin typeface="Arial"/>
                <a:cs typeface="Arial"/>
              </a:rPr>
              <a:t>t</a:t>
            </a:r>
            <a:r>
              <a:rPr dirty="0" sz="1350" spc="-5" b="1">
                <a:latin typeface="Arial"/>
                <a:cs typeface="Arial"/>
              </a:rPr>
              <a:t>t</a:t>
            </a:r>
            <a:r>
              <a:rPr dirty="0" sz="1350" spc="10" b="1">
                <a:latin typeface="Arial"/>
                <a:cs typeface="Arial"/>
              </a:rPr>
              <a:t>in</a:t>
            </a:r>
            <a:r>
              <a:rPr dirty="0" sz="1350" spc="20" b="1">
                <a:latin typeface="Arial"/>
                <a:cs typeface="Arial"/>
              </a:rPr>
              <a:t>g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sz="1350" spc="15" b="1">
                <a:latin typeface="Arial"/>
                <a:cs typeface="Arial"/>
              </a:rPr>
              <a:t>po</a:t>
            </a:r>
            <a:r>
              <a:rPr dirty="0" sz="1350" spc="10" b="1">
                <a:latin typeface="Arial"/>
                <a:cs typeface="Arial"/>
              </a:rPr>
              <a:t>w</a:t>
            </a:r>
            <a:r>
              <a:rPr dirty="0" sz="1350" spc="15" b="1">
                <a:latin typeface="Arial"/>
                <a:cs typeface="Arial"/>
              </a:rPr>
              <a:t>e</a:t>
            </a:r>
            <a:r>
              <a:rPr dirty="0" sz="1350" spc="10" b="1">
                <a:latin typeface="Arial"/>
                <a:cs typeface="Arial"/>
              </a:rPr>
              <a:t>r </a:t>
            </a:r>
            <a:r>
              <a:rPr dirty="0" sz="1350" spc="5">
                <a:latin typeface="Times New Roman"/>
                <a:cs typeface="Times New Roman"/>
              </a:rPr>
              <a:t> </a:t>
            </a:r>
            <a:r>
              <a:rPr dirty="0" sz="1350" spc="10" b="1">
                <a:latin typeface="Arial"/>
                <a:cs typeface="Arial"/>
              </a:rPr>
              <a:t>requirement</a:t>
            </a:r>
            <a:r>
              <a:rPr dirty="0" sz="1350" spc="10">
                <a:latin typeface="Arial"/>
                <a:cs typeface="Arial"/>
              </a:rPr>
              <a:t>. (Imagine </a:t>
            </a:r>
            <a:r>
              <a:rPr dirty="0" sz="1350">
                <a:latin typeface="Arial"/>
                <a:cs typeface="Arial"/>
              </a:rPr>
              <a:t>cutting </a:t>
            </a:r>
            <a:r>
              <a:rPr dirty="0" sz="1350" spc="15">
                <a:latin typeface="Arial"/>
                <a:cs typeface="Arial"/>
              </a:rPr>
              <a:t>by </a:t>
            </a:r>
            <a:r>
              <a:rPr dirty="0" sz="1350" spc="10">
                <a:latin typeface="Arial"/>
                <a:cs typeface="Arial"/>
              </a:rPr>
              <a:t>blunt knife </a:t>
            </a:r>
            <a:r>
              <a:rPr dirty="0" sz="1350" spc="5">
                <a:latin typeface="Arial"/>
                <a:cs typeface="Arial"/>
              </a:rPr>
              <a:t>v/s </a:t>
            </a:r>
            <a:r>
              <a:rPr dirty="0" sz="1350" spc="10">
                <a:latin typeface="Arial"/>
                <a:cs typeface="Arial"/>
              </a:rPr>
              <a:t>sharp</a:t>
            </a:r>
            <a:r>
              <a:rPr dirty="0" sz="1350" spc="30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knife)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5963" y="2816150"/>
            <a:ext cx="107314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9359" y="2846074"/>
            <a:ext cx="5983605" cy="1292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715">
              <a:lnSpc>
                <a:spcPct val="102499"/>
              </a:lnSpc>
              <a:spcBef>
                <a:spcPts val="95"/>
              </a:spcBef>
            </a:pPr>
            <a:r>
              <a:rPr dirty="0" sz="1350" spc="10">
                <a:latin typeface="Arial"/>
                <a:cs typeface="Arial"/>
              </a:rPr>
              <a:t>The </a:t>
            </a:r>
            <a:r>
              <a:rPr dirty="0" sz="1350">
                <a:latin typeface="Arial"/>
                <a:cs typeface="Arial"/>
              </a:rPr>
              <a:t>force </a:t>
            </a:r>
            <a:r>
              <a:rPr dirty="0" sz="1350" spc="5">
                <a:latin typeface="Arial"/>
                <a:cs typeface="Arial"/>
              </a:rPr>
              <a:t>acting </a:t>
            </a:r>
            <a:r>
              <a:rPr dirty="0" sz="1350" spc="15">
                <a:latin typeface="Arial"/>
                <a:cs typeface="Arial"/>
              </a:rPr>
              <a:t>on </a:t>
            </a:r>
            <a:r>
              <a:rPr dirty="0" sz="1350" spc="5">
                <a:latin typeface="Arial"/>
                <a:cs typeface="Arial"/>
              </a:rPr>
              <a:t>tool </a:t>
            </a:r>
            <a:r>
              <a:rPr dirty="0" sz="1350" spc="10">
                <a:latin typeface="Arial"/>
                <a:cs typeface="Arial"/>
              </a:rPr>
              <a:t>tends </a:t>
            </a:r>
            <a:r>
              <a:rPr dirty="0" sz="1350" spc="5">
                <a:latin typeface="Arial"/>
                <a:cs typeface="Arial"/>
              </a:rPr>
              <a:t>to break </a:t>
            </a:r>
            <a:r>
              <a:rPr dirty="0" sz="1350" spc="10">
                <a:latin typeface="Arial"/>
                <a:cs typeface="Arial"/>
              </a:rPr>
              <a:t>tool </a:t>
            </a:r>
            <a:r>
              <a:rPr dirty="0" sz="1350" spc="5">
                <a:latin typeface="Arial"/>
                <a:cs typeface="Arial"/>
              </a:rPr>
              <a:t>tip </a:t>
            </a:r>
            <a:r>
              <a:rPr dirty="0" sz="1350" spc="10">
                <a:latin typeface="Arial"/>
                <a:cs typeface="Arial"/>
              </a:rPr>
              <a:t>or shear </a:t>
            </a:r>
            <a:r>
              <a:rPr dirty="0" sz="1350">
                <a:latin typeface="Arial"/>
                <a:cs typeface="Arial"/>
              </a:rPr>
              <a:t>off </a:t>
            </a:r>
            <a:r>
              <a:rPr dirty="0" sz="1350" spc="5">
                <a:latin typeface="Arial"/>
                <a:cs typeface="Arial"/>
              </a:rPr>
              <a:t>the</a:t>
            </a:r>
            <a:r>
              <a:rPr dirty="0" sz="1350" spc="38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cutting </a:t>
            </a:r>
            <a:r>
              <a:rPr dirty="0" sz="1350" spc="15">
                <a:latin typeface="Arial"/>
                <a:cs typeface="Arial"/>
              </a:rPr>
              <a:t>edge  </a:t>
            </a:r>
            <a:r>
              <a:rPr dirty="0" sz="1350" spc="10">
                <a:latin typeface="Arial"/>
                <a:cs typeface="Arial"/>
              </a:rPr>
              <a:t>of the</a:t>
            </a:r>
            <a:r>
              <a:rPr dirty="0" sz="1350" spc="-1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tool.</a:t>
            </a:r>
            <a:endParaRPr sz="1350">
              <a:latin typeface="Arial"/>
              <a:cs typeface="Arial"/>
            </a:endParaRPr>
          </a:p>
          <a:p>
            <a:pPr marL="12700" marR="6350">
              <a:lnSpc>
                <a:spcPct val="102000"/>
              </a:lnSpc>
              <a:spcBef>
                <a:spcPts val="10"/>
              </a:spcBef>
              <a:tabLst>
                <a:tab pos="5725795" algn="l"/>
              </a:tabLst>
            </a:pPr>
            <a:r>
              <a:rPr dirty="0" sz="1350">
                <a:latin typeface="Arial"/>
                <a:cs typeface="Arial"/>
              </a:rPr>
              <a:t>P</a:t>
            </a:r>
            <a:r>
              <a:rPr dirty="0" sz="1350">
                <a:latin typeface="Arial"/>
                <a:cs typeface="Arial"/>
              </a:rPr>
              <a:t>os</a:t>
            </a:r>
            <a:r>
              <a:rPr dirty="0" sz="1350" spc="-15">
                <a:latin typeface="Arial"/>
                <a:cs typeface="Arial"/>
              </a:rPr>
              <a:t>i</a:t>
            </a:r>
            <a:r>
              <a:rPr dirty="0" sz="1350" spc="-5">
                <a:latin typeface="Arial"/>
                <a:cs typeface="Arial"/>
              </a:rPr>
              <a:t>t</a:t>
            </a:r>
            <a:r>
              <a:rPr dirty="0" sz="1350" spc="-5">
                <a:latin typeface="Arial"/>
                <a:cs typeface="Arial"/>
              </a:rPr>
              <a:t>i</a:t>
            </a:r>
            <a:r>
              <a:rPr dirty="0" sz="1350">
                <a:latin typeface="Arial"/>
                <a:cs typeface="Arial"/>
              </a:rPr>
              <a:t>v</a:t>
            </a:r>
            <a:r>
              <a:rPr dirty="0" sz="1350" spc="20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95">
                <a:latin typeface="Times New Roman"/>
                <a:cs typeface="Times New Roman"/>
              </a:rPr>
              <a:t> </a:t>
            </a:r>
            <a:r>
              <a:rPr dirty="0" sz="1350" spc="-5">
                <a:latin typeface="Arial"/>
                <a:cs typeface="Arial"/>
              </a:rPr>
              <a:t>r</a:t>
            </a:r>
            <a:r>
              <a:rPr dirty="0" sz="1350" spc="-10">
                <a:latin typeface="Arial"/>
                <a:cs typeface="Arial"/>
              </a:rPr>
              <a:t>a</a:t>
            </a:r>
            <a:r>
              <a:rPr dirty="0" sz="1350">
                <a:latin typeface="Arial"/>
                <a:cs typeface="Arial"/>
              </a:rPr>
              <a:t>k</a:t>
            </a:r>
            <a:r>
              <a:rPr dirty="0" sz="1350" spc="20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00">
                <a:latin typeface="Times New Roman"/>
                <a:cs typeface="Times New Roman"/>
              </a:rPr>
              <a:t> </a:t>
            </a:r>
            <a:r>
              <a:rPr dirty="0" sz="1350" spc="15">
                <a:latin typeface="Arial"/>
                <a:cs typeface="Arial"/>
              </a:rPr>
              <a:t>a</a:t>
            </a:r>
            <a:r>
              <a:rPr dirty="0" sz="1350" spc="5">
                <a:latin typeface="Arial"/>
                <a:cs typeface="Arial"/>
              </a:rPr>
              <a:t>n</a:t>
            </a:r>
            <a:r>
              <a:rPr dirty="0" sz="1350" spc="5">
                <a:latin typeface="Arial"/>
                <a:cs typeface="Arial"/>
              </a:rPr>
              <a:t>gl</a:t>
            </a:r>
            <a:r>
              <a:rPr dirty="0" sz="1350" spc="20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95">
                <a:latin typeface="Times New Roman"/>
                <a:cs typeface="Times New Roman"/>
              </a:rPr>
              <a:t> </a:t>
            </a:r>
            <a:r>
              <a:rPr dirty="0" sz="1350" spc="20">
                <a:latin typeface="Arial"/>
                <a:cs typeface="Arial"/>
              </a:rPr>
              <a:t>ma</a:t>
            </a:r>
            <a:r>
              <a:rPr dirty="0" sz="1350">
                <a:latin typeface="Arial"/>
                <a:cs typeface="Arial"/>
              </a:rPr>
              <a:t>k</a:t>
            </a:r>
            <a:r>
              <a:rPr dirty="0" sz="1350" spc="15">
                <a:latin typeface="Arial"/>
                <a:cs typeface="Arial"/>
              </a:rPr>
              <a:t>e</a:t>
            </a:r>
            <a:r>
              <a:rPr dirty="0" sz="1350" spc="15">
                <a:latin typeface="Arial"/>
                <a:cs typeface="Arial"/>
              </a:rPr>
              <a:t>s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00">
                <a:latin typeface="Times New Roman"/>
                <a:cs typeface="Times New Roman"/>
              </a:rPr>
              <a:t> </a:t>
            </a:r>
            <a:r>
              <a:rPr dirty="0" sz="1350" spc="10">
                <a:latin typeface="Arial"/>
                <a:cs typeface="Arial"/>
              </a:rPr>
              <a:t>th</a:t>
            </a:r>
            <a:r>
              <a:rPr dirty="0" sz="1350" spc="20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05">
                <a:latin typeface="Times New Roman"/>
                <a:cs typeface="Times New Roman"/>
              </a:rPr>
              <a:t> </a:t>
            </a:r>
            <a:r>
              <a:rPr dirty="0" sz="1350" spc="-5">
                <a:latin typeface="Arial"/>
                <a:cs typeface="Arial"/>
              </a:rPr>
              <a:t>t</a:t>
            </a:r>
            <a:r>
              <a:rPr dirty="0" sz="1350" spc="15">
                <a:latin typeface="Arial"/>
                <a:cs typeface="Arial"/>
              </a:rPr>
              <a:t>oo</a:t>
            </a:r>
            <a:r>
              <a:rPr dirty="0" sz="1350" spc="5">
                <a:latin typeface="Arial"/>
                <a:cs typeface="Arial"/>
              </a:rPr>
              <a:t>l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95">
                <a:latin typeface="Times New Roman"/>
                <a:cs typeface="Times New Roman"/>
              </a:rPr>
              <a:t> </a:t>
            </a:r>
            <a:r>
              <a:rPr dirty="0" sz="1350">
                <a:latin typeface="Arial"/>
                <a:cs typeface="Arial"/>
              </a:rPr>
              <a:t>shar</a:t>
            </a:r>
            <a:r>
              <a:rPr dirty="0" sz="1350" spc="20">
                <a:latin typeface="Arial"/>
                <a:cs typeface="Arial"/>
              </a:rPr>
              <a:t>p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95">
                <a:latin typeface="Times New Roman"/>
                <a:cs typeface="Times New Roman"/>
              </a:rPr>
              <a:t> </a:t>
            </a:r>
            <a:r>
              <a:rPr dirty="0" sz="1350" spc="15">
                <a:latin typeface="Arial"/>
                <a:cs typeface="Arial"/>
              </a:rPr>
              <a:t>a</a:t>
            </a:r>
            <a:r>
              <a:rPr dirty="0" sz="1350" spc="5">
                <a:latin typeface="Arial"/>
                <a:cs typeface="Arial"/>
              </a:rPr>
              <a:t>n</a:t>
            </a:r>
            <a:r>
              <a:rPr dirty="0" sz="1350" spc="20">
                <a:latin typeface="Arial"/>
                <a:cs typeface="Arial"/>
              </a:rPr>
              <a:t>d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05">
                <a:latin typeface="Times New Roman"/>
                <a:cs typeface="Times New Roman"/>
              </a:rPr>
              <a:t> </a:t>
            </a:r>
            <a:r>
              <a:rPr dirty="0" sz="1350" spc="15">
                <a:latin typeface="Arial"/>
                <a:cs typeface="Arial"/>
              </a:rPr>
              <a:t>p</a:t>
            </a:r>
            <a:r>
              <a:rPr dirty="0" sz="1350" spc="5">
                <a:latin typeface="Arial"/>
                <a:cs typeface="Arial"/>
              </a:rPr>
              <a:t>o</a:t>
            </a:r>
            <a:r>
              <a:rPr dirty="0" sz="1350" spc="5">
                <a:latin typeface="Arial"/>
                <a:cs typeface="Arial"/>
              </a:rPr>
              <a:t>int</a:t>
            </a:r>
            <a:r>
              <a:rPr dirty="0" sz="1350" spc="5">
                <a:latin typeface="Arial"/>
                <a:cs typeface="Arial"/>
              </a:rPr>
              <a:t>e</a:t>
            </a:r>
            <a:r>
              <a:rPr dirty="0" sz="1350" spc="15">
                <a:latin typeface="Arial"/>
                <a:cs typeface="Arial"/>
              </a:rPr>
              <a:t>d</a:t>
            </a:r>
            <a:r>
              <a:rPr dirty="0" sz="1350" spc="10">
                <a:latin typeface="Arial"/>
                <a:cs typeface="Arial"/>
              </a:rPr>
              <a:t>,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10">
                <a:latin typeface="Times New Roman"/>
                <a:cs typeface="Times New Roman"/>
              </a:rPr>
              <a:t> </a:t>
            </a:r>
            <a:r>
              <a:rPr dirty="0" sz="1350" spc="5">
                <a:latin typeface="Arial"/>
                <a:cs typeface="Arial"/>
              </a:rPr>
              <a:t>b</a:t>
            </a:r>
            <a:r>
              <a:rPr dirty="0" sz="1350" spc="15">
                <a:latin typeface="Arial"/>
                <a:cs typeface="Arial"/>
              </a:rPr>
              <a:t>u</a:t>
            </a:r>
            <a:r>
              <a:rPr dirty="0" sz="1350" spc="10">
                <a:latin typeface="Arial"/>
                <a:cs typeface="Arial"/>
              </a:rPr>
              <a:t>t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05">
                <a:latin typeface="Times New Roman"/>
                <a:cs typeface="Times New Roman"/>
              </a:rPr>
              <a:t> </a:t>
            </a:r>
            <a:r>
              <a:rPr dirty="0" sz="1350">
                <a:latin typeface="Arial"/>
                <a:cs typeface="Arial"/>
              </a:rPr>
              <a:t>redu</a:t>
            </a:r>
            <a:r>
              <a:rPr dirty="0" sz="1350" spc="-10">
                <a:latin typeface="Arial"/>
                <a:cs typeface="Arial"/>
              </a:rPr>
              <a:t>c</a:t>
            </a:r>
            <a:r>
              <a:rPr dirty="0" sz="1350" spc="20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sz="1350" spc="-5">
                <a:latin typeface="Arial"/>
                <a:cs typeface="Arial"/>
              </a:rPr>
              <a:t>t</a:t>
            </a:r>
            <a:r>
              <a:rPr dirty="0" sz="1350" spc="15">
                <a:latin typeface="Arial"/>
                <a:cs typeface="Arial"/>
              </a:rPr>
              <a:t>h</a:t>
            </a:r>
            <a:r>
              <a:rPr dirty="0" sz="1350" spc="15">
                <a:latin typeface="Arial"/>
                <a:cs typeface="Arial"/>
              </a:rPr>
              <a:t>e </a:t>
            </a:r>
            <a:r>
              <a:rPr dirty="0" sz="1350" spc="5">
                <a:latin typeface="Times New Roman"/>
                <a:cs typeface="Times New Roman"/>
              </a:rPr>
              <a:t> </a:t>
            </a:r>
            <a:r>
              <a:rPr dirty="0" sz="1350" spc="10">
                <a:latin typeface="Arial"/>
                <a:cs typeface="Arial"/>
              </a:rPr>
              <a:t>strength of </a:t>
            </a:r>
            <a:r>
              <a:rPr dirty="0" sz="1350" spc="5">
                <a:latin typeface="Arial"/>
                <a:cs typeface="Arial"/>
              </a:rPr>
              <a:t>cutting </a:t>
            </a:r>
            <a:r>
              <a:rPr dirty="0" sz="1350" spc="10">
                <a:latin typeface="Arial"/>
                <a:cs typeface="Arial"/>
              </a:rPr>
              <a:t>edge. </a:t>
            </a:r>
            <a:r>
              <a:rPr dirty="0" sz="1350" spc="-15">
                <a:latin typeface="Arial"/>
                <a:cs typeface="Arial"/>
              </a:rPr>
              <a:t>(Very </a:t>
            </a:r>
            <a:r>
              <a:rPr dirty="0" sz="1350" spc="10">
                <a:latin typeface="Arial"/>
                <a:cs typeface="Arial"/>
              </a:rPr>
              <a:t>sharp pencil </a:t>
            </a:r>
            <a:r>
              <a:rPr dirty="0" sz="1350" spc="5">
                <a:latin typeface="Arial"/>
                <a:cs typeface="Arial"/>
              </a:rPr>
              <a:t>tip</a:t>
            </a:r>
            <a:r>
              <a:rPr dirty="0" sz="1350" spc="-4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breaks)</a:t>
            </a:r>
            <a:endParaRPr sz="1350">
              <a:latin typeface="Arial"/>
              <a:cs typeface="Arial"/>
            </a:endParaRPr>
          </a:p>
          <a:p>
            <a:pPr marL="12700" marR="5080">
              <a:lnSpc>
                <a:spcPct val="102499"/>
              </a:lnSpc>
              <a:spcBef>
                <a:spcPts val="10"/>
              </a:spcBef>
            </a:pPr>
            <a:r>
              <a:rPr dirty="0" sz="1350" spc="5">
                <a:latin typeface="Arial"/>
                <a:cs typeface="Arial"/>
              </a:rPr>
              <a:t>It </a:t>
            </a:r>
            <a:r>
              <a:rPr dirty="0" sz="1350" spc="10">
                <a:latin typeface="Arial"/>
                <a:cs typeface="Arial"/>
              </a:rPr>
              <a:t>helps </a:t>
            </a:r>
            <a:r>
              <a:rPr dirty="0" sz="1350">
                <a:latin typeface="Arial"/>
                <a:cs typeface="Arial"/>
              </a:rPr>
              <a:t>the </a:t>
            </a:r>
            <a:r>
              <a:rPr dirty="0" sz="1350" spc="10">
                <a:latin typeface="Arial"/>
                <a:cs typeface="Arial"/>
              </a:rPr>
              <a:t>formation of continues chip in ductile </a:t>
            </a:r>
            <a:r>
              <a:rPr dirty="0" sz="1350" spc="5">
                <a:latin typeface="Arial"/>
                <a:cs typeface="Arial"/>
              </a:rPr>
              <a:t>material </a:t>
            </a:r>
            <a:r>
              <a:rPr dirty="0" sz="1350" spc="15">
                <a:latin typeface="Arial"/>
                <a:cs typeface="Arial"/>
              </a:rPr>
              <a:t>and </a:t>
            </a:r>
            <a:r>
              <a:rPr dirty="0" sz="1350" spc="10">
                <a:latin typeface="Arial"/>
                <a:cs typeface="Arial"/>
              </a:rPr>
              <a:t>contributes to  </a:t>
            </a:r>
            <a:r>
              <a:rPr dirty="0" sz="1350" spc="5">
                <a:latin typeface="Arial"/>
                <a:cs typeface="Arial"/>
              </a:rPr>
              <a:t>avoiding </a:t>
            </a:r>
            <a:r>
              <a:rPr dirty="0" sz="1350" spc="10">
                <a:latin typeface="Arial"/>
                <a:cs typeface="Arial"/>
              </a:rPr>
              <a:t>the </a:t>
            </a:r>
            <a:r>
              <a:rPr dirty="0" sz="1350" spc="5">
                <a:latin typeface="Arial"/>
                <a:cs typeface="Arial"/>
              </a:rPr>
              <a:t>formation </a:t>
            </a:r>
            <a:r>
              <a:rPr dirty="0" sz="1350" spc="10">
                <a:latin typeface="Arial"/>
                <a:cs typeface="Arial"/>
              </a:rPr>
              <a:t>of </a:t>
            </a:r>
            <a:r>
              <a:rPr dirty="0" sz="1350" spc="5">
                <a:latin typeface="Arial"/>
                <a:cs typeface="Arial"/>
              </a:rPr>
              <a:t>built-up </a:t>
            </a:r>
            <a:r>
              <a:rPr dirty="0" sz="1350" spc="15">
                <a:latin typeface="Arial"/>
                <a:cs typeface="Arial"/>
              </a:rPr>
              <a:t>edge</a:t>
            </a:r>
            <a:r>
              <a:rPr dirty="0" sz="1350" spc="-3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chip.</a:t>
            </a:r>
            <a:endParaRPr sz="1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963" y="3238410"/>
            <a:ext cx="107314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5963" y="3660660"/>
            <a:ext cx="107314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5963" y="4505945"/>
            <a:ext cx="161988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 b="1">
                <a:latin typeface="Arial"/>
                <a:cs typeface="Arial"/>
              </a:rPr>
              <a:t>Recommended</a:t>
            </a:r>
            <a:r>
              <a:rPr dirty="0" sz="1350" spc="-65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for-</a:t>
            </a:r>
            <a:endParaRPr sz="1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5963" y="4687352"/>
            <a:ext cx="107314" cy="12922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9359" y="4717267"/>
            <a:ext cx="3779520" cy="1292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71755">
              <a:lnSpc>
                <a:spcPct val="102499"/>
              </a:lnSpc>
              <a:spcBef>
                <a:spcPts val="95"/>
              </a:spcBef>
            </a:pPr>
            <a:r>
              <a:rPr dirty="0" sz="1350" spc="5">
                <a:latin typeface="Arial"/>
                <a:cs typeface="Arial"/>
              </a:rPr>
              <a:t>Low-strength/soft </a:t>
            </a:r>
            <a:r>
              <a:rPr dirty="0" sz="1350" spc="10">
                <a:latin typeface="Arial"/>
                <a:cs typeface="Arial"/>
              </a:rPr>
              <a:t>ferrous </a:t>
            </a:r>
            <a:r>
              <a:rPr dirty="0" sz="1350" spc="15">
                <a:latin typeface="Arial"/>
                <a:cs typeface="Arial"/>
              </a:rPr>
              <a:t>and </a:t>
            </a:r>
            <a:r>
              <a:rPr dirty="0" sz="1350" spc="10">
                <a:latin typeface="Arial"/>
                <a:cs typeface="Arial"/>
              </a:rPr>
              <a:t>non-ferrous metal  </a:t>
            </a:r>
            <a:r>
              <a:rPr dirty="0" sz="1350" spc="15">
                <a:latin typeface="Arial"/>
                <a:cs typeface="Arial"/>
              </a:rPr>
              <a:t>Low power</a:t>
            </a:r>
            <a:r>
              <a:rPr dirty="0" sz="1350" spc="-2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machine</a:t>
            </a:r>
            <a:endParaRPr sz="1350">
              <a:latin typeface="Arial"/>
              <a:cs typeface="Arial"/>
            </a:endParaRPr>
          </a:p>
          <a:p>
            <a:pPr marL="12700" marR="5080">
              <a:lnSpc>
                <a:spcPts val="1660"/>
              </a:lnSpc>
              <a:spcBef>
                <a:spcPts val="60"/>
              </a:spcBef>
            </a:pPr>
            <a:r>
              <a:rPr dirty="0" sz="1350" spc="15">
                <a:latin typeface="Arial"/>
                <a:cs typeface="Arial"/>
              </a:rPr>
              <a:t>Long </a:t>
            </a:r>
            <a:r>
              <a:rPr dirty="0" sz="1350" spc="10">
                <a:latin typeface="Arial"/>
                <a:cs typeface="Arial"/>
              </a:rPr>
              <a:t>shaft of small diameters </a:t>
            </a:r>
            <a:r>
              <a:rPr dirty="0" sz="1350" spc="-70">
                <a:latin typeface="Arial"/>
                <a:cs typeface="Arial"/>
              </a:rPr>
              <a:t>(To </a:t>
            </a:r>
            <a:r>
              <a:rPr dirty="0" sz="1350">
                <a:latin typeface="Arial"/>
                <a:cs typeface="Arial"/>
              </a:rPr>
              <a:t>avoid </a:t>
            </a:r>
            <a:r>
              <a:rPr dirty="0" sz="1350" spc="10">
                <a:latin typeface="Arial"/>
                <a:cs typeface="Arial"/>
              </a:rPr>
              <a:t>bending)  Set </a:t>
            </a:r>
            <a:r>
              <a:rPr dirty="0" sz="1350" spc="15">
                <a:latin typeface="Arial"/>
                <a:cs typeface="Arial"/>
              </a:rPr>
              <a:t>up </a:t>
            </a:r>
            <a:r>
              <a:rPr dirty="0" sz="1350" spc="10">
                <a:latin typeface="Arial"/>
                <a:cs typeface="Arial"/>
              </a:rPr>
              <a:t>lacks</a:t>
            </a:r>
            <a:r>
              <a:rPr dirty="0" sz="1350" spc="-2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strength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ts val="1605"/>
              </a:lnSpc>
            </a:pPr>
            <a:r>
              <a:rPr dirty="0" sz="1350" spc="15">
                <a:latin typeface="Arial"/>
                <a:cs typeface="Arial"/>
              </a:rPr>
              <a:t>Low </a:t>
            </a:r>
            <a:r>
              <a:rPr dirty="0" sz="1350" spc="5">
                <a:latin typeface="Arial"/>
                <a:cs typeface="Arial"/>
              </a:rPr>
              <a:t>cutting</a:t>
            </a:r>
            <a:r>
              <a:rPr dirty="0" sz="1350" spc="-25">
                <a:latin typeface="Arial"/>
                <a:cs typeface="Arial"/>
              </a:rPr>
              <a:t> </a:t>
            </a:r>
            <a:r>
              <a:rPr dirty="0" sz="1350" spc="15">
                <a:latin typeface="Arial"/>
                <a:cs typeface="Arial"/>
              </a:rPr>
              <a:t>speed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350" spc="5">
                <a:latin typeface="Arial"/>
                <a:cs typeface="Arial"/>
              </a:rPr>
              <a:t>Cutting </a:t>
            </a:r>
            <a:r>
              <a:rPr dirty="0" sz="1350" spc="10">
                <a:latin typeface="Arial"/>
                <a:cs typeface="Arial"/>
              </a:rPr>
              <a:t>tool </a:t>
            </a:r>
            <a:r>
              <a:rPr dirty="0" sz="1350" spc="5">
                <a:latin typeface="Arial"/>
                <a:cs typeface="Arial"/>
              </a:rPr>
              <a:t>material </a:t>
            </a:r>
            <a:r>
              <a:rPr dirty="0" sz="1350" spc="10">
                <a:latin typeface="Arial"/>
                <a:cs typeface="Arial"/>
              </a:rPr>
              <a:t>is</a:t>
            </a:r>
            <a:r>
              <a:rPr dirty="0" sz="1350" spc="-3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HSS.</a:t>
            </a:r>
            <a:endParaRPr sz="135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20686" y="2721470"/>
            <a:ext cx="2532354" cy="20035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17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587886"/>
            <a:ext cx="2708910" cy="5943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Rake</a:t>
            </a:r>
            <a:r>
              <a:rPr dirty="0" spc="-65"/>
              <a:t> </a:t>
            </a:r>
            <a:r>
              <a:rPr dirty="0" spc="10"/>
              <a:t>Angles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28539" y="1720442"/>
            <a:ext cx="1554480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0" b="1">
                <a:latin typeface="Arial"/>
                <a:cs typeface="Arial"/>
              </a:rPr>
              <a:t>cutting edges</a:t>
            </a:r>
            <a:r>
              <a:rPr dirty="0" sz="1350" spc="185" b="1">
                <a:latin typeface="Arial"/>
                <a:cs typeface="Arial"/>
              </a:rPr>
              <a:t> </a:t>
            </a:r>
            <a:r>
              <a:rPr dirty="0" sz="1350" spc="15" b="1">
                <a:latin typeface="Arial"/>
                <a:cs typeface="Arial"/>
              </a:rPr>
              <a:t>and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3905" y="1720442"/>
            <a:ext cx="7713345" cy="447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100"/>
              </a:spcBef>
            </a:pPr>
            <a:r>
              <a:rPr dirty="0" sz="1350" spc="10" b="1">
                <a:solidFill>
                  <a:srgbClr val="FF0000"/>
                </a:solidFill>
                <a:latin typeface="Arial"/>
                <a:cs typeface="Arial"/>
              </a:rPr>
              <a:t>Negative </a:t>
            </a:r>
            <a:r>
              <a:rPr dirty="0" sz="1350" spc="15" b="1">
                <a:solidFill>
                  <a:srgbClr val="FF0000"/>
                </a:solidFill>
                <a:latin typeface="Arial"/>
                <a:cs typeface="Arial"/>
              </a:rPr>
              <a:t>rake </a:t>
            </a:r>
            <a:r>
              <a:rPr dirty="0" sz="1350" spc="20" b="1">
                <a:latin typeface="Arial"/>
                <a:cs typeface="Arial"/>
              </a:rPr>
              <a:t>– </a:t>
            </a:r>
            <a:r>
              <a:rPr dirty="0" sz="1350" spc="25" b="1">
                <a:latin typeface="Arial"/>
                <a:cs typeface="Arial"/>
              </a:rPr>
              <a:t>A </a:t>
            </a:r>
            <a:r>
              <a:rPr dirty="0" sz="1350" spc="10" b="1">
                <a:latin typeface="Arial"/>
                <a:cs typeface="Arial"/>
              </a:rPr>
              <a:t>tool </a:t>
            </a:r>
            <a:r>
              <a:rPr dirty="0" sz="1350" spc="15" b="1">
                <a:latin typeface="Arial"/>
                <a:cs typeface="Arial"/>
              </a:rPr>
              <a:t>has </a:t>
            </a:r>
            <a:r>
              <a:rPr dirty="0" sz="1350" spc="20" b="1">
                <a:latin typeface="Arial"/>
                <a:cs typeface="Arial"/>
              </a:rPr>
              <a:t>a </a:t>
            </a:r>
            <a:r>
              <a:rPr dirty="0" sz="1350" spc="15" b="1">
                <a:latin typeface="Arial"/>
                <a:cs typeface="Arial"/>
              </a:rPr>
              <a:t>negative </a:t>
            </a:r>
            <a:r>
              <a:rPr dirty="0" sz="1350" spc="10" b="1">
                <a:latin typeface="Arial"/>
                <a:cs typeface="Arial"/>
              </a:rPr>
              <a:t>rake </a:t>
            </a:r>
            <a:r>
              <a:rPr dirty="0" sz="1350" spc="15" b="1">
                <a:latin typeface="Arial"/>
                <a:cs typeface="Arial"/>
              </a:rPr>
              <a:t>when the </a:t>
            </a:r>
            <a:r>
              <a:rPr dirty="0" sz="1350" spc="10" b="1">
                <a:latin typeface="Arial"/>
                <a:cs typeface="Arial"/>
              </a:rPr>
              <a:t>face of </a:t>
            </a:r>
            <a:r>
              <a:rPr dirty="0" sz="1350" spc="15" b="1">
                <a:latin typeface="Arial"/>
                <a:cs typeface="Arial"/>
              </a:rPr>
              <a:t>the </a:t>
            </a:r>
            <a:r>
              <a:rPr dirty="0" sz="1350" spc="10" b="1">
                <a:latin typeface="Arial"/>
                <a:cs typeface="Arial"/>
              </a:rPr>
              <a:t>tool slopes </a:t>
            </a:r>
            <a:r>
              <a:rPr dirty="0" sz="1350" spc="15" b="1">
                <a:latin typeface="Arial"/>
                <a:cs typeface="Arial"/>
              </a:rPr>
              <a:t>away from the  </a:t>
            </a:r>
            <a:r>
              <a:rPr dirty="0" sz="1350" spc="10" b="1">
                <a:latin typeface="Arial"/>
                <a:cs typeface="Arial"/>
              </a:rPr>
              <a:t>slants </a:t>
            </a:r>
            <a:r>
              <a:rPr dirty="0" sz="1350" spc="15" b="1">
                <a:latin typeface="Arial"/>
                <a:cs typeface="Arial"/>
              </a:rPr>
              <a:t>upwards the back or </a:t>
            </a:r>
            <a:r>
              <a:rPr dirty="0" sz="1350" spc="10" b="1">
                <a:latin typeface="Arial"/>
                <a:cs typeface="Arial"/>
              </a:rPr>
              <a:t>side of </a:t>
            </a:r>
            <a:r>
              <a:rPr dirty="0" sz="1350" spc="15" b="1">
                <a:latin typeface="Arial"/>
                <a:cs typeface="Arial"/>
              </a:rPr>
              <a:t>the</a:t>
            </a:r>
            <a:r>
              <a:rPr dirty="0" sz="1350" spc="-110" b="1">
                <a:latin typeface="Arial"/>
                <a:cs typeface="Arial"/>
              </a:rPr>
              <a:t> </a:t>
            </a:r>
            <a:r>
              <a:rPr dirty="0" sz="1350" spc="5" b="1">
                <a:latin typeface="Arial"/>
                <a:cs typeface="Arial"/>
              </a:rPr>
              <a:t>tool.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5960" y="2211341"/>
            <a:ext cx="107314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9356" y="2239728"/>
            <a:ext cx="6166485" cy="23475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90"/>
              </a:spcBef>
              <a:tabLst>
                <a:tab pos="5321300" algn="l"/>
              </a:tabLst>
            </a:pPr>
            <a:r>
              <a:rPr dirty="0" sz="1350" spc="-40" b="1">
                <a:latin typeface="Arial"/>
                <a:cs typeface="Arial"/>
              </a:rPr>
              <a:t>To  </a:t>
            </a:r>
            <a:r>
              <a:rPr dirty="0" sz="1350" spc="10" b="1">
                <a:latin typeface="Arial"/>
                <a:cs typeface="Arial"/>
              </a:rPr>
              <a:t>increase edge-strength  (mechanically and </a:t>
            </a:r>
            <a:r>
              <a:rPr dirty="0" sz="1350" spc="155" b="1">
                <a:latin typeface="Arial"/>
                <a:cs typeface="Arial"/>
              </a:rPr>
              <a:t> </a:t>
            </a:r>
            <a:r>
              <a:rPr dirty="0" sz="1350" spc="5" b="1">
                <a:latin typeface="Arial"/>
                <a:cs typeface="Arial"/>
              </a:rPr>
              <a:t>thermally)</a:t>
            </a:r>
            <a:r>
              <a:rPr dirty="0" sz="1350" spc="240" b="1">
                <a:latin typeface="Arial"/>
                <a:cs typeface="Arial"/>
              </a:rPr>
              <a:t> </a:t>
            </a:r>
            <a:r>
              <a:rPr dirty="0" sz="1350" spc="15" b="1">
                <a:latin typeface="Arial"/>
                <a:cs typeface="Arial"/>
              </a:rPr>
              <a:t>and</a:t>
            </a:r>
            <a:r>
              <a:rPr dirty="0" sz="1350" spc="15">
                <a:latin typeface="Times New Roman"/>
                <a:cs typeface="Times New Roman"/>
              </a:rPr>
              <a:t>	</a:t>
            </a:r>
            <a:r>
              <a:rPr dirty="0" sz="1350" spc="5" b="1">
                <a:latin typeface="Arial"/>
                <a:cs typeface="Arial"/>
              </a:rPr>
              <a:t>life </a:t>
            </a:r>
            <a:r>
              <a:rPr dirty="0" sz="1350" spc="10" b="1">
                <a:latin typeface="Arial"/>
                <a:cs typeface="Arial"/>
              </a:rPr>
              <a:t>of the  tool. </a:t>
            </a:r>
            <a:r>
              <a:rPr dirty="0" sz="1350" spc="15" b="1">
                <a:latin typeface="Arial"/>
                <a:cs typeface="Arial"/>
              </a:rPr>
              <a:t>More </a:t>
            </a:r>
            <a:r>
              <a:rPr dirty="0" sz="1350" spc="10" b="1">
                <a:latin typeface="Arial"/>
                <a:cs typeface="Arial"/>
              </a:rPr>
              <a:t>area helps in heat dissipation </a:t>
            </a:r>
            <a:r>
              <a:rPr dirty="0" sz="1350" spc="15" b="1">
                <a:latin typeface="Arial"/>
                <a:cs typeface="Arial"/>
              </a:rPr>
              <a:t>as </a:t>
            </a:r>
            <a:r>
              <a:rPr dirty="0" sz="1350" spc="10" b="1">
                <a:latin typeface="Arial"/>
                <a:cs typeface="Arial"/>
              </a:rPr>
              <a:t>well </a:t>
            </a:r>
            <a:r>
              <a:rPr dirty="0" sz="1350" spc="15" b="1">
                <a:latin typeface="Arial"/>
                <a:cs typeface="Arial"/>
              </a:rPr>
              <a:t>as </a:t>
            </a:r>
            <a:r>
              <a:rPr dirty="0" sz="1350" spc="10" b="1">
                <a:latin typeface="Arial"/>
                <a:cs typeface="Arial"/>
              </a:rPr>
              <a:t>provides</a:t>
            </a:r>
            <a:r>
              <a:rPr dirty="0" sz="1350" spc="-70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strength.</a:t>
            </a:r>
            <a:endParaRPr sz="1350">
              <a:latin typeface="Arial"/>
              <a:cs typeface="Arial"/>
            </a:endParaRPr>
          </a:p>
          <a:p>
            <a:pPr marL="12700" marR="457834">
              <a:lnSpc>
                <a:spcPct val="102499"/>
              </a:lnSpc>
            </a:pPr>
            <a:r>
              <a:rPr dirty="0" sz="1350" spc="5">
                <a:latin typeface="Arial"/>
                <a:cs typeface="Arial"/>
              </a:rPr>
              <a:t>Cutting </a:t>
            </a:r>
            <a:r>
              <a:rPr dirty="0" sz="1350" spc="10">
                <a:latin typeface="Arial"/>
                <a:cs typeface="Arial"/>
              </a:rPr>
              <a:t>tool with negative </a:t>
            </a:r>
            <a:r>
              <a:rPr dirty="0" sz="1350">
                <a:latin typeface="Arial"/>
                <a:cs typeface="Arial"/>
              </a:rPr>
              <a:t>rake </a:t>
            </a:r>
            <a:r>
              <a:rPr dirty="0" sz="1350" spc="10">
                <a:latin typeface="Arial"/>
                <a:cs typeface="Arial"/>
              </a:rPr>
              <a:t>angle is </a:t>
            </a:r>
            <a:r>
              <a:rPr dirty="0" sz="1350" spc="5">
                <a:latin typeface="Arial"/>
                <a:cs typeface="Arial"/>
              </a:rPr>
              <a:t>stronger </a:t>
            </a:r>
            <a:r>
              <a:rPr dirty="0" sz="1350" spc="10">
                <a:latin typeface="Arial"/>
                <a:cs typeface="Arial"/>
              </a:rPr>
              <a:t>(blunt) , can </a:t>
            </a:r>
            <a:r>
              <a:rPr dirty="0" sz="1350">
                <a:latin typeface="Arial"/>
                <a:cs typeface="Arial"/>
              </a:rPr>
              <a:t>take </a:t>
            </a:r>
            <a:r>
              <a:rPr dirty="0" sz="1350" spc="10">
                <a:latin typeface="Arial"/>
                <a:cs typeface="Arial"/>
              </a:rPr>
              <a:t>heavier  depth of </a:t>
            </a:r>
            <a:r>
              <a:rPr dirty="0" sz="1350" spc="5">
                <a:latin typeface="Arial"/>
                <a:cs typeface="Arial"/>
              </a:rPr>
              <a:t>cut </a:t>
            </a:r>
            <a:r>
              <a:rPr dirty="0" sz="1350" spc="15">
                <a:latin typeface="Arial"/>
                <a:cs typeface="Arial"/>
              </a:rPr>
              <a:t>and </a:t>
            </a:r>
            <a:r>
              <a:rPr dirty="0" sz="1350" spc="10">
                <a:latin typeface="Arial"/>
                <a:cs typeface="Arial"/>
              </a:rPr>
              <a:t>used to </a:t>
            </a:r>
            <a:r>
              <a:rPr dirty="0" sz="1350" spc="5">
                <a:latin typeface="Arial"/>
                <a:cs typeface="Arial"/>
              </a:rPr>
              <a:t>cut high-strength material. </a:t>
            </a:r>
            <a:r>
              <a:rPr dirty="0" sz="1350" spc="10">
                <a:latin typeface="Arial"/>
                <a:cs typeface="Arial"/>
              </a:rPr>
              <a:t>Fig shows the</a:t>
            </a:r>
            <a:r>
              <a:rPr dirty="0" sz="1350" spc="-85">
                <a:latin typeface="Arial"/>
                <a:cs typeface="Arial"/>
              </a:rPr>
              <a:t> </a:t>
            </a:r>
            <a:r>
              <a:rPr dirty="0" sz="1350">
                <a:latin typeface="Arial"/>
                <a:cs typeface="Arial"/>
              </a:rPr>
              <a:t>force</a:t>
            </a:r>
            <a:endParaRPr sz="1350">
              <a:latin typeface="Arial"/>
              <a:cs typeface="Arial"/>
            </a:endParaRPr>
          </a:p>
          <a:p>
            <a:pPr marL="12700" marR="800735">
              <a:lnSpc>
                <a:spcPct val="102499"/>
              </a:lnSpc>
              <a:spcBef>
                <a:spcPts val="5"/>
              </a:spcBef>
            </a:pPr>
            <a:r>
              <a:rPr dirty="0" sz="1350" spc="10">
                <a:latin typeface="Arial"/>
                <a:cs typeface="Arial"/>
              </a:rPr>
              <a:t>acting </a:t>
            </a:r>
            <a:r>
              <a:rPr dirty="0" sz="1350" spc="15">
                <a:latin typeface="Arial"/>
                <a:cs typeface="Arial"/>
              </a:rPr>
              <a:t>on </a:t>
            </a:r>
            <a:r>
              <a:rPr dirty="0" sz="1350" spc="10">
                <a:latin typeface="Arial"/>
                <a:cs typeface="Arial"/>
              </a:rPr>
              <a:t>the </a:t>
            </a:r>
            <a:r>
              <a:rPr dirty="0" sz="1350" spc="5">
                <a:latin typeface="Arial"/>
                <a:cs typeface="Arial"/>
              </a:rPr>
              <a:t>tool. </a:t>
            </a:r>
            <a:r>
              <a:rPr dirty="0" sz="1350" spc="10">
                <a:latin typeface="Arial"/>
                <a:cs typeface="Arial"/>
              </a:rPr>
              <a:t>The </a:t>
            </a:r>
            <a:r>
              <a:rPr dirty="0" sz="1350">
                <a:latin typeface="Arial"/>
                <a:cs typeface="Arial"/>
              </a:rPr>
              <a:t>force </a:t>
            </a:r>
            <a:r>
              <a:rPr dirty="0" sz="1350" spc="10">
                <a:latin typeface="Arial"/>
                <a:cs typeface="Arial"/>
              </a:rPr>
              <a:t>directed to the strongest part of the </a:t>
            </a:r>
            <a:r>
              <a:rPr dirty="0" sz="1350" spc="5">
                <a:latin typeface="Arial"/>
                <a:cs typeface="Arial"/>
              </a:rPr>
              <a:t>tool.  </a:t>
            </a:r>
            <a:r>
              <a:rPr dirty="0" sz="1350" spc="10">
                <a:latin typeface="Arial"/>
                <a:cs typeface="Arial"/>
              </a:rPr>
              <a:t>Negative </a:t>
            </a:r>
            <a:r>
              <a:rPr dirty="0" sz="1350">
                <a:latin typeface="Arial"/>
                <a:cs typeface="Arial"/>
              </a:rPr>
              <a:t>rake </a:t>
            </a:r>
            <a:r>
              <a:rPr dirty="0" sz="1350" spc="10">
                <a:latin typeface="Arial"/>
                <a:cs typeface="Arial"/>
              </a:rPr>
              <a:t>angle prevents</a:t>
            </a:r>
            <a:r>
              <a:rPr dirty="0" sz="1350" spc="-5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adhesion.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50" spc="10">
                <a:latin typeface="Arial"/>
                <a:cs typeface="Arial"/>
              </a:rPr>
              <a:t>Increase the </a:t>
            </a:r>
            <a:r>
              <a:rPr dirty="0" sz="1350">
                <a:latin typeface="Arial"/>
                <a:cs typeface="Arial"/>
              </a:rPr>
              <a:t>surface</a:t>
            </a:r>
            <a:r>
              <a:rPr dirty="0" sz="1350" spc="-3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finish.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350" spc="10">
                <a:latin typeface="Arial"/>
                <a:cs typeface="Arial"/>
              </a:rPr>
              <a:t>Decreases tool wear and increases the tool</a:t>
            </a:r>
            <a:r>
              <a:rPr dirty="0" sz="1350" spc="-75">
                <a:latin typeface="Arial"/>
                <a:cs typeface="Arial"/>
              </a:rPr>
              <a:t> </a:t>
            </a:r>
            <a:r>
              <a:rPr dirty="0" sz="1350">
                <a:latin typeface="Arial"/>
                <a:cs typeface="Arial"/>
              </a:rPr>
              <a:t>life.</a:t>
            </a:r>
            <a:endParaRPr sz="1350">
              <a:latin typeface="Arial"/>
              <a:cs typeface="Arial"/>
            </a:endParaRPr>
          </a:p>
          <a:p>
            <a:pPr marL="12700" marR="908685">
              <a:lnSpc>
                <a:spcPct val="102499"/>
              </a:lnSpc>
            </a:pPr>
            <a:r>
              <a:rPr dirty="0" sz="1350" spc="10">
                <a:latin typeface="Arial"/>
                <a:cs typeface="Arial"/>
              </a:rPr>
              <a:t>Higher </a:t>
            </a:r>
            <a:r>
              <a:rPr dirty="0" sz="1350" spc="5">
                <a:latin typeface="Arial"/>
                <a:cs typeface="Arial"/>
              </a:rPr>
              <a:t>cutting </a:t>
            </a:r>
            <a:r>
              <a:rPr dirty="0" sz="1350">
                <a:latin typeface="Arial"/>
                <a:cs typeface="Arial"/>
              </a:rPr>
              <a:t>force </a:t>
            </a:r>
            <a:r>
              <a:rPr dirty="0" sz="1350" spc="10">
                <a:latin typeface="Arial"/>
                <a:cs typeface="Arial"/>
              </a:rPr>
              <a:t>during machining, </a:t>
            </a:r>
            <a:r>
              <a:rPr dirty="0" sz="1350" spc="5">
                <a:latin typeface="Arial"/>
                <a:cs typeface="Arial"/>
              </a:rPr>
              <a:t>this also </a:t>
            </a:r>
            <a:r>
              <a:rPr dirty="0" sz="1350" spc="10">
                <a:latin typeface="Arial"/>
                <a:cs typeface="Arial"/>
              </a:rPr>
              <a:t>increases the </a:t>
            </a:r>
            <a:r>
              <a:rPr dirty="0" sz="1350" spc="15">
                <a:latin typeface="Arial"/>
                <a:cs typeface="Arial"/>
              </a:rPr>
              <a:t>power  </a:t>
            </a:r>
            <a:r>
              <a:rPr dirty="0" sz="1350" spc="10">
                <a:latin typeface="Arial"/>
                <a:cs typeface="Arial"/>
              </a:rPr>
              <a:t>consumption.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350" spc="10">
                <a:latin typeface="Arial"/>
                <a:cs typeface="Arial"/>
              </a:rPr>
              <a:t>Increase </a:t>
            </a:r>
            <a:r>
              <a:rPr dirty="0" sz="1350" spc="5">
                <a:latin typeface="Arial"/>
                <a:cs typeface="Arial"/>
              </a:rPr>
              <a:t>vibration, friction </a:t>
            </a:r>
            <a:r>
              <a:rPr dirty="0" sz="1350" spc="15">
                <a:latin typeface="Arial"/>
                <a:cs typeface="Arial"/>
              </a:rPr>
              <a:t>and </a:t>
            </a:r>
            <a:r>
              <a:rPr dirty="0" sz="1350" spc="10">
                <a:latin typeface="Arial"/>
                <a:cs typeface="Arial"/>
              </a:rPr>
              <a:t>temperature at </a:t>
            </a:r>
            <a:r>
              <a:rPr dirty="0" sz="1350" spc="5">
                <a:latin typeface="Arial"/>
                <a:cs typeface="Arial"/>
              </a:rPr>
              <a:t>cutting</a:t>
            </a:r>
            <a:r>
              <a:rPr dirty="0" sz="1350" spc="-114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edge.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5960" y="2633607"/>
            <a:ext cx="107314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5960" y="3265254"/>
            <a:ext cx="107314" cy="8699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5960" y="4320709"/>
            <a:ext cx="107314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960" y="4907875"/>
            <a:ext cx="161988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 b="1">
                <a:latin typeface="Arial"/>
                <a:cs typeface="Arial"/>
              </a:rPr>
              <a:t>Recommended</a:t>
            </a:r>
            <a:r>
              <a:rPr dirty="0" sz="1350" spc="-65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for-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5960" y="5090433"/>
            <a:ext cx="107314" cy="10801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9356" y="5118814"/>
            <a:ext cx="3254375" cy="10814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970915">
              <a:lnSpc>
                <a:spcPct val="102699"/>
              </a:lnSpc>
              <a:spcBef>
                <a:spcPts val="90"/>
              </a:spcBef>
            </a:pPr>
            <a:r>
              <a:rPr dirty="0" sz="1350" spc="10">
                <a:latin typeface="Arial"/>
                <a:cs typeface="Arial"/>
              </a:rPr>
              <a:t>Machining high strength</a:t>
            </a:r>
            <a:r>
              <a:rPr dirty="0" sz="1350" spc="-8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alloy  </a:t>
            </a:r>
            <a:r>
              <a:rPr dirty="0" sz="1350" spc="10">
                <a:latin typeface="Arial"/>
                <a:cs typeface="Arial"/>
              </a:rPr>
              <a:t>High </a:t>
            </a:r>
            <a:r>
              <a:rPr dirty="0" sz="1350" spc="15">
                <a:latin typeface="Arial"/>
                <a:cs typeface="Arial"/>
              </a:rPr>
              <a:t>speed</a:t>
            </a:r>
            <a:r>
              <a:rPr dirty="0" sz="1350" spc="-15">
                <a:latin typeface="Arial"/>
                <a:cs typeface="Arial"/>
              </a:rPr>
              <a:t> </a:t>
            </a:r>
            <a:r>
              <a:rPr dirty="0" sz="1350" spc="-5">
                <a:latin typeface="Arial"/>
                <a:cs typeface="Arial"/>
              </a:rPr>
              <a:t>cutting</a:t>
            </a:r>
            <a:endParaRPr sz="1350">
              <a:latin typeface="Arial"/>
              <a:cs typeface="Arial"/>
            </a:endParaRPr>
          </a:p>
          <a:p>
            <a:pPr marL="12700" marR="344170">
              <a:lnSpc>
                <a:spcPct val="102499"/>
              </a:lnSpc>
            </a:pPr>
            <a:r>
              <a:rPr dirty="0" sz="1350" spc="10">
                <a:latin typeface="Arial"/>
                <a:cs typeface="Arial"/>
              </a:rPr>
              <a:t>With </a:t>
            </a:r>
            <a:r>
              <a:rPr dirty="0" sz="1350" spc="5">
                <a:latin typeface="Arial"/>
                <a:cs typeface="Arial"/>
              </a:rPr>
              <a:t>rigid setup </a:t>
            </a:r>
            <a:r>
              <a:rPr dirty="0" sz="1350" spc="10">
                <a:latin typeface="Arial"/>
                <a:cs typeface="Arial"/>
              </a:rPr>
              <a:t>to </a:t>
            </a:r>
            <a:r>
              <a:rPr dirty="0" sz="1350" spc="5">
                <a:latin typeface="Arial"/>
                <a:cs typeface="Arial"/>
              </a:rPr>
              <a:t>resist vibrations  Cutting </a:t>
            </a:r>
            <a:r>
              <a:rPr dirty="0" sz="1350" spc="10">
                <a:latin typeface="Arial"/>
                <a:cs typeface="Arial"/>
              </a:rPr>
              <a:t>tools </a:t>
            </a:r>
            <a:r>
              <a:rPr dirty="0" sz="1350">
                <a:latin typeface="Arial"/>
                <a:cs typeface="Arial"/>
              </a:rPr>
              <a:t>are </a:t>
            </a:r>
            <a:r>
              <a:rPr dirty="0" sz="1350" spc="10">
                <a:latin typeface="Arial"/>
                <a:cs typeface="Arial"/>
              </a:rPr>
              <a:t>ceramic and</a:t>
            </a:r>
            <a:r>
              <a:rPr dirty="0" sz="1350" spc="-5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carbide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350" spc="-45">
                <a:latin typeface="Arial"/>
                <a:cs typeface="Arial"/>
              </a:rPr>
              <a:t>Tools </a:t>
            </a:r>
            <a:r>
              <a:rPr dirty="0" sz="1350" spc="5">
                <a:latin typeface="Arial"/>
                <a:cs typeface="Arial"/>
              </a:rPr>
              <a:t>are </a:t>
            </a:r>
            <a:r>
              <a:rPr dirty="0" sz="1350" spc="10">
                <a:latin typeface="Arial"/>
                <a:cs typeface="Arial"/>
              </a:rPr>
              <a:t>subjected to compressive</a:t>
            </a:r>
            <a:r>
              <a:rPr dirty="0" sz="1350" spc="-25">
                <a:latin typeface="Arial"/>
                <a:cs typeface="Arial"/>
              </a:rPr>
              <a:t> </a:t>
            </a:r>
            <a:r>
              <a:rPr dirty="0" sz="1350">
                <a:latin typeface="Arial"/>
                <a:cs typeface="Arial"/>
              </a:rPr>
              <a:t>forces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92302" y="2451480"/>
            <a:ext cx="2391994" cy="1841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05243" y="5063629"/>
            <a:ext cx="2445308" cy="1932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17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1256665" cy="1160780"/>
            <a:chOff x="360169" y="587559"/>
            <a:chExt cx="1256665" cy="1160780"/>
          </a:xfrm>
        </p:grpSpPr>
        <p:sp>
          <p:nvSpPr>
            <p:cNvPr id="3" name="object 3"/>
            <p:cNvSpPr/>
            <p:nvPr/>
          </p:nvSpPr>
          <p:spPr>
            <a:xfrm>
              <a:off x="1216183" y="1171663"/>
              <a:ext cx="400382" cy="5215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60169" y="1091515"/>
              <a:ext cx="611325" cy="4644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85083" y="574480"/>
            <a:ext cx="3271520" cy="772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10"/>
              <a:t>Introduction</a:t>
            </a:r>
            <a:endParaRPr sz="4900"/>
          </a:p>
        </p:txBody>
      </p:sp>
      <p:sp>
        <p:nvSpPr>
          <p:cNvPr id="7" name="object 7"/>
          <p:cNvSpPr txBox="1"/>
          <p:nvPr/>
        </p:nvSpPr>
        <p:spPr>
          <a:xfrm>
            <a:off x="765512" y="2046269"/>
            <a:ext cx="8152765" cy="4627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622040">
              <a:lnSpc>
                <a:spcPct val="151400"/>
              </a:lnSpc>
              <a:spcBef>
                <a:spcPts val="95"/>
              </a:spcBef>
            </a:pPr>
            <a:r>
              <a:rPr dirty="0" sz="2850" spc="10">
                <a:solidFill>
                  <a:srgbClr val="323298"/>
                </a:solidFill>
                <a:latin typeface="Arial"/>
                <a:cs typeface="Arial"/>
              </a:rPr>
              <a:t>Manufacturing Processes  </a:t>
            </a:r>
            <a:r>
              <a:rPr dirty="0" sz="2850" spc="5">
                <a:solidFill>
                  <a:srgbClr val="323298"/>
                </a:solidFill>
                <a:latin typeface="Arial"/>
                <a:cs typeface="Arial"/>
              </a:rPr>
              <a:t>Material </a:t>
            </a:r>
            <a:r>
              <a:rPr dirty="0" sz="2850" spc="10">
                <a:solidFill>
                  <a:srgbClr val="323298"/>
                </a:solidFill>
                <a:latin typeface="Arial"/>
                <a:cs typeface="Arial"/>
              </a:rPr>
              <a:t>removal</a:t>
            </a:r>
            <a:r>
              <a:rPr dirty="0" sz="2850" spc="-1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850" spc="10">
                <a:solidFill>
                  <a:srgbClr val="323298"/>
                </a:solidFill>
                <a:latin typeface="Arial"/>
                <a:cs typeface="Arial"/>
              </a:rPr>
              <a:t>Processes</a:t>
            </a:r>
            <a:endParaRPr sz="2850">
              <a:latin typeface="Arial"/>
              <a:cs typeface="Arial"/>
            </a:endParaRPr>
          </a:p>
          <a:p>
            <a:pPr marL="12700" marR="932815">
              <a:lnSpc>
                <a:spcPct val="151300"/>
              </a:lnSpc>
            </a:pPr>
            <a:r>
              <a:rPr dirty="0" sz="2850" spc="10">
                <a:solidFill>
                  <a:srgbClr val="323298"/>
                </a:solidFill>
                <a:latin typeface="Arial"/>
                <a:cs typeface="Arial"/>
              </a:rPr>
              <a:t>Concept </a:t>
            </a:r>
            <a:r>
              <a:rPr dirty="0" sz="2850" spc="5">
                <a:solidFill>
                  <a:srgbClr val="323298"/>
                </a:solidFill>
                <a:latin typeface="Arial"/>
                <a:cs typeface="Arial"/>
              </a:rPr>
              <a:t>of conventional/Traditional </a:t>
            </a:r>
            <a:r>
              <a:rPr dirty="0" sz="2850" spc="15">
                <a:solidFill>
                  <a:srgbClr val="323298"/>
                </a:solidFill>
                <a:latin typeface="Arial"/>
                <a:cs typeface="Arial"/>
              </a:rPr>
              <a:t>and </a:t>
            </a:r>
            <a:r>
              <a:rPr dirty="0" sz="2850" spc="10">
                <a:solidFill>
                  <a:srgbClr val="323298"/>
                </a:solidFill>
                <a:latin typeface="Arial"/>
                <a:cs typeface="Arial"/>
              </a:rPr>
              <a:t>Non  </a:t>
            </a:r>
            <a:r>
              <a:rPr dirty="0" sz="2850">
                <a:solidFill>
                  <a:srgbClr val="323298"/>
                </a:solidFill>
                <a:latin typeface="Arial"/>
                <a:cs typeface="Arial"/>
              </a:rPr>
              <a:t>Conventional/Traditional </a:t>
            </a:r>
            <a:r>
              <a:rPr dirty="0" sz="2850" spc="5">
                <a:solidFill>
                  <a:srgbClr val="323298"/>
                </a:solidFill>
                <a:latin typeface="Arial"/>
                <a:cs typeface="Arial"/>
              </a:rPr>
              <a:t>Machining  </a:t>
            </a:r>
            <a:r>
              <a:rPr dirty="0" sz="2850" spc="10">
                <a:solidFill>
                  <a:srgbClr val="323298"/>
                </a:solidFill>
                <a:latin typeface="Arial"/>
                <a:cs typeface="Arial"/>
              </a:rPr>
              <a:t>Evolution </a:t>
            </a:r>
            <a:r>
              <a:rPr dirty="0" sz="2850" spc="5">
                <a:solidFill>
                  <a:srgbClr val="323298"/>
                </a:solidFill>
                <a:latin typeface="Arial"/>
                <a:cs typeface="Arial"/>
              </a:rPr>
              <a:t>of Conventional</a:t>
            </a:r>
            <a:r>
              <a:rPr dirty="0" sz="2850" spc="2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850" spc="5">
                <a:solidFill>
                  <a:srgbClr val="323298"/>
                </a:solidFill>
                <a:latin typeface="Arial"/>
                <a:cs typeface="Arial"/>
              </a:rPr>
              <a:t>Machining</a:t>
            </a:r>
            <a:endParaRPr sz="2850">
              <a:latin typeface="Arial"/>
              <a:cs typeface="Arial"/>
            </a:endParaRPr>
          </a:p>
          <a:p>
            <a:pPr marL="12700" marR="5080">
              <a:lnSpc>
                <a:spcPts val="5180"/>
              </a:lnSpc>
              <a:spcBef>
                <a:spcPts val="464"/>
              </a:spcBef>
            </a:pPr>
            <a:r>
              <a:rPr dirty="0" sz="2850" spc="10">
                <a:solidFill>
                  <a:srgbClr val="323298"/>
                </a:solidFill>
                <a:latin typeface="Arial"/>
                <a:cs typeface="Arial"/>
              </a:rPr>
              <a:t>Essential requirements </a:t>
            </a:r>
            <a:r>
              <a:rPr dirty="0" sz="2850" spc="5">
                <a:solidFill>
                  <a:srgbClr val="323298"/>
                </a:solidFill>
                <a:latin typeface="Arial"/>
                <a:cs typeface="Arial"/>
              </a:rPr>
              <a:t>of Conventional Machining  </a:t>
            </a:r>
            <a:r>
              <a:rPr dirty="0" sz="2850" spc="10">
                <a:solidFill>
                  <a:srgbClr val="323298"/>
                </a:solidFill>
                <a:latin typeface="Arial"/>
                <a:cs typeface="Arial"/>
              </a:rPr>
              <a:t>Advanced</a:t>
            </a:r>
            <a:r>
              <a:rPr dirty="0" sz="2850" spc="-5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850" spc="10">
                <a:solidFill>
                  <a:srgbClr val="323298"/>
                </a:solidFill>
                <a:latin typeface="Arial"/>
                <a:cs typeface="Arial"/>
              </a:rPr>
              <a:t>Machining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587886"/>
            <a:ext cx="7626984" cy="5943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5"/>
              <a:t>Zero </a:t>
            </a:r>
            <a:r>
              <a:rPr dirty="0" spc="10"/>
              <a:t>Rake Angle </a:t>
            </a:r>
            <a:r>
              <a:rPr dirty="0" spc="15"/>
              <a:t>&amp; </a:t>
            </a:r>
            <a:r>
              <a:rPr dirty="0" spc="5"/>
              <a:t>Clearance</a:t>
            </a:r>
            <a:r>
              <a:rPr dirty="0" spc="-204"/>
              <a:t> </a:t>
            </a:r>
            <a:r>
              <a:rPr dirty="0" spc="5"/>
              <a:t>Angle</a:t>
            </a:r>
          </a:p>
        </p:txBody>
      </p:sp>
      <p:sp>
        <p:nvSpPr>
          <p:cNvPr id="6" name="object 6"/>
          <p:cNvSpPr/>
          <p:nvPr/>
        </p:nvSpPr>
        <p:spPr>
          <a:xfrm>
            <a:off x="7780515" y="1886546"/>
            <a:ext cx="2171484" cy="1914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13913" y="1720818"/>
            <a:ext cx="555498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700" spc="-10" b="1">
                <a:solidFill>
                  <a:srgbClr val="FF0000"/>
                </a:solidFill>
                <a:latin typeface="Arial"/>
                <a:cs typeface="Arial"/>
              </a:rPr>
              <a:t>Zero </a:t>
            </a:r>
            <a:r>
              <a:rPr dirty="0" sz="1700" spc="-5" b="1">
                <a:solidFill>
                  <a:srgbClr val="FF0000"/>
                </a:solidFill>
                <a:latin typeface="Arial"/>
                <a:cs typeface="Arial"/>
              </a:rPr>
              <a:t>rake </a:t>
            </a:r>
            <a:r>
              <a:rPr dirty="0" sz="1700" b="1">
                <a:latin typeface="Arial"/>
                <a:cs typeface="Arial"/>
              </a:rPr>
              <a:t>– </a:t>
            </a:r>
            <a:r>
              <a:rPr dirty="0" sz="1700" spc="-70" b="1">
                <a:latin typeface="Arial"/>
                <a:cs typeface="Arial"/>
              </a:rPr>
              <a:t>To </a:t>
            </a:r>
            <a:r>
              <a:rPr dirty="0" sz="1700" spc="-10" b="1">
                <a:latin typeface="Arial"/>
                <a:cs typeface="Arial"/>
              </a:rPr>
              <a:t>simplify </a:t>
            </a:r>
            <a:r>
              <a:rPr dirty="0" sz="1700" spc="-15" b="1">
                <a:latin typeface="Arial"/>
                <a:cs typeface="Arial"/>
              </a:rPr>
              <a:t>design </a:t>
            </a:r>
            <a:r>
              <a:rPr dirty="0" sz="1700" spc="-10" b="1">
                <a:latin typeface="Arial"/>
                <a:cs typeface="Arial"/>
              </a:rPr>
              <a:t>and </a:t>
            </a:r>
            <a:r>
              <a:rPr dirty="0" sz="1700" spc="-20" b="1">
                <a:latin typeface="Arial"/>
                <a:cs typeface="Arial"/>
              </a:rPr>
              <a:t>manufacture </a:t>
            </a:r>
            <a:r>
              <a:rPr dirty="0" sz="1700" spc="-5" b="1">
                <a:latin typeface="Arial"/>
                <a:cs typeface="Arial"/>
              </a:rPr>
              <a:t>of the  </a:t>
            </a:r>
            <a:r>
              <a:rPr dirty="0" sz="1700" spc="-10" b="1">
                <a:latin typeface="Arial"/>
                <a:cs typeface="Arial"/>
              </a:rPr>
              <a:t>form </a:t>
            </a:r>
            <a:r>
              <a:rPr dirty="0" sz="1700" spc="-15" b="1">
                <a:latin typeface="Arial"/>
                <a:cs typeface="Arial"/>
              </a:rPr>
              <a:t>tools.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17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512388" y="2202138"/>
            <a:ext cx="12573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450">
                <a:latin typeface="OpenSymbol"/>
                <a:cs typeface="OpenSymbol"/>
              </a:rPr>
              <a:t></a:t>
            </a:r>
            <a:endParaRPr sz="1700">
              <a:latin typeface="OpenSymbol"/>
              <a:cs typeface="Open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6155" y="2238953"/>
            <a:ext cx="6477635" cy="1581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32485" algn="l"/>
                <a:tab pos="1377315" algn="l"/>
                <a:tab pos="2036445" algn="l"/>
                <a:tab pos="3045460" algn="l"/>
                <a:tab pos="3474720" algn="l"/>
                <a:tab pos="4613275" algn="l"/>
                <a:tab pos="4926965" algn="l"/>
                <a:tab pos="5219700" algn="l"/>
                <a:tab pos="5456555" algn="l"/>
                <a:tab pos="5967730" algn="l"/>
              </a:tabLst>
            </a:pPr>
            <a:r>
              <a:rPr dirty="0" sz="1700">
                <a:latin typeface="Arial"/>
                <a:cs typeface="Arial"/>
              </a:rPr>
              <a:t>A</a:t>
            </a:r>
            <a:r>
              <a:rPr dirty="0" sz="1700" spc="17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ne</a:t>
            </a:r>
            <a:r>
              <a:rPr dirty="0" sz="1700" spc="-25">
                <a:latin typeface="Arial"/>
                <a:cs typeface="Arial"/>
              </a:rPr>
              <a:t>u</a:t>
            </a:r>
            <a:r>
              <a:rPr dirty="0" sz="1700" spc="-15">
                <a:latin typeface="Arial"/>
                <a:cs typeface="Arial"/>
              </a:rPr>
              <a:t>tra</a:t>
            </a:r>
            <a:r>
              <a:rPr dirty="0" sz="1700">
                <a:latin typeface="Arial"/>
                <a:cs typeface="Arial"/>
              </a:rPr>
              <a:t>l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50">
                <a:latin typeface="Times New Roman"/>
                <a:cs typeface="Times New Roman"/>
              </a:rPr>
              <a:t> </a:t>
            </a:r>
            <a:r>
              <a:rPr dirty="0" sz="1700" spc="-25">
                <a:latin typeface="Arial"/>
                <a:cs typeface="Arial"/>
              </a:rPr>
              <a:t>r</a:t>
            </a:r>
            <a:r>
              <a:rPr dirty="0" sz="1700" spc="-15">
                <a:latin typeface="Arial"/>
                <a:cs typeface="Arial"/>
              </a:rPr>
              <a:t>ak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7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 spc="-5">
                <a:latin typeface="Arial"/>
                <a:cs typeface="Arial"/>
              </a:rPr>
              <a:t>n</a:t>
            </a:r>
            <a:r>
              <a:rPr dirty="0" sz="1700" spc="-15">
                <a:latin typeface="Arial"/>
                <a:cs typeface="Arial"/>
              </a:rPr>
              <a:t>g</a:t>
            </a:r>
            <a:r>
              <a:rPr dirty="0" sz="1700">
                <a:latin typeface="Arial"/>
                <a:cs typeface="Arial"/>
              </a:rPr>
              <a:t>le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5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t</a:t>
            </a:r>
            <a:r>
              <a:rPr dirty="0" sz="1700" spc="-25">
                <a:latin typeface="Arial"/>
                <a:cs typeface="Arial"/>
              </a:rPr>
              <a:t>o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l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55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55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si</a:t>
            </a:r>
            <a:r>
              <a:rPr dirty="0" sz="1700" spc="-5">
                <a:latin typeface="Arial"/>
                <a:cs typeface="Arial"/>
              </a:rPr>
              <a:t>m</a:t>
            </a:r>
            <a:r>
              <a:rPr dirty="0" sz="1700" spc="-15">
                <a:latin typeface="Arial"/>
                <a:cs typeface="Arial"/>
              </a:rPr>
              <a:t>p</a:t>
            </a:r>
            <a:r>
              <a:rPr dirty="0" sz="1700">
                <a:latin typeface="Arial"/>
                <a:cs typeface="Arial"/>
              </a:rPr>
              <a:t>l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st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6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a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d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3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eas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st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75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to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ma</a:t>
            </a:r>
            <a:r>
              <a:rPr dirty="0" sz="1700" spc="-25">
                <a:latin typeface="Arial"/>
                <a:cs typeface="Arial"/>
              </a:rPr>
              <a:t>n</a:t>
            </a:r>
            <a:r>
              <a:rPr dirty="0" sz="1700" spc="-10">
                <a:latin typeface="Arial"/>
                <a:cs typeface="Arial"/>
              </a:rPr>
              <a:t>u</a:t>
            </a:r>
            <a:r>
              <a:rPr dirty="0" sz="1700" spc="-15">
                <a:latin typeface="Arial"/>
                <a:cs typeface="Arial"/>
              </a:rPr>
              <a:t>facture</a:t>
            </a:r>
            <a:r>
              <a:rPr dirty="0" sz="1700">
                <a:latin typeface="Arial"/>
                <a:cs typeface="Arial"/>
              </a:rPr>
              <a:t>, 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but </a:t>
            </a:r>
            <a:r>
              <a:rPr dirty="0" sz="1700">
                <a:latin typeface="Arial"/>
                <a:cs typeface="Arial"/>
              </a:rPr>
              <a:t>it </a:t>
            </a:r>
            <a:r>
              <a:rPr dirty="0" sz="1700" spc="-5">
                <a:latin typeface="Arial"/>
                <a:cs typeface="Arial"/>
              </a:rPr>
              <a:t>causes </a:t>
            </a:r>
            <a:r>
              <a:rPr dirty="0" sz="1700">
                <a:latin typeface="Arial"/>
                <a:cs typeface="Arial"/>
              </a:rPr>
              <a:t>a </a:t>
            </a:r>
            <a:r>
              <a:rPr dirty="0" sz="1700" spc="-10">
                <a:latin typeface="Arial"/>
                <a:cs typeface="Arial"/>
              </a:rPr>
              <a:t>massive </a:t>
            </a:r>
            <a:r>
              <a:rPr dirty="0" sz="1700" spc="-15">
                <a:latin typeface="Arial"/>
                <a:cs typeface="Arial"/>
              </a:rPr>
              <a:t>crater </a:t>
            </a:r>
            <a:r>
              <a:rPr dirty="0" sz="1700" spc="-10">
                <a:latin typeface="Arial"/>
                <a:cs typeface="Arial"/>
              </a:rPr>
              <a:t>wear </a:t>
            </a:r>
            <a:r>
              <a:rPr dirty="0" sz="1700" spc="-15">
                <a:latin typeface="Arial"/>
                <a:cs typeface="Arial"/>
              </a:rPr>
              <a:t>when compared </a:t>
            </a:r>
            <a:r>
              <a:rPr dirty="0" sz="1700" spc="-5">
                <a:latin typeface="Arial"/>
                <a:cs typeface="Arial"/>
              </a:rPr>
              <a:t>to </a:t>
            </a:r>
            <a:r>
              <a:rPr dirty="0" sz="1700" spc="-10">
                <a:latin typeface="Arial"/>
                <a:cs typeface="Arial"/>
              </a:rPr>
              <a:t>other </a:t>
            </a:r>
            <a:r>
              <a:rPr dirty="0" sz="1700" spc="-15">
                <a:latin typeface="Arial"/>
                <a:cs typeface="Arial"/>
              </a:rPr>
              <a:t>types.  Neutral</a:t>
            </a:r>
            <a:r>
              <a:rPr dirty="0" sz="1700" spc="-15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rake</a:t>
            </a:r>
            <a:r>
              <a:rPr dirty="0" sz="1700" spc="-15">
                <a:latin typeface="Times New Roman"/>
                <a:cs typeface="Times New Roman"/>
              </a:rPr>
              <a:t>	</a:t>
            </a:r>
            <a:r>
              <a:rPr dirty="0" sz="1700" spc="-10">
                <a:latin typeface="Arial"/>
                <a:cs typeface="Arial"/>
              </a:rPr>
              <a:t>angle</a:t>
            </a:r>
            <a:r>
              <a:rPr dirty="0" sz="1700" spc="-10">
                <a:latin typeface="Times New Roman"/>
                <a:cs typeface="Times New Roman"/>
              </a:rPr>
              <a:t>	</a:t>
            </a:r>
            <a:r>
              <a:rPr dirty="0" sz="1700" spc="-10">
                <a:latin typeface="Arial"/>
                <a:cs typeface="Arial"/>
              </a:rPr>
              <a:t>obstructs</a:t>
            </a:r>
            <a:r>
              <a:rPr dirty="0" sz="1700" spc="-10">
                <a:latin typeface="Times New Roman"/>
                <a:cs typeface="Times New Roman"/>
              </a:rPr>
              <a:t>	</a:t>
            </a:r>
            <a:r>
              <a:rPr dirty="0" sz="1700" spc="-10">
                <a:latin typeface="Arial"/>
                <a:cs typeface="Arial"/>
              </a:rPr>
              <a:t>the</a:t>
            </a:r>
            <a:r>
              <a:rPr dirty="0" sz="1700" spc="-10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movement</a:t>
            </a:r>
            <a:r>
              <a:rPr dirty="0" sz="1700" spc="-5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of</a:t>
            </a:r>
            <a:r>
              <a:rPr dirty="0" sz="1700" spc="-5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chip</a:t>
            </a:r>
            <a:r>
              <a:rPr dirty="0" sz="1700" spc="-5">
                <a:latin typeface="Times New Roman"/>
                <a:cs typeface="Times New Roman"/>
              </a:rPr>
              <a:t>	</a:t>
            </a:r>
            <a:r>
              <a:rPr dirty="0" sz="1700" spc="-10">
                <a:latin typeface="Arial"/>
                <a:cs typeface="Arial"/>
              </a:rPr>
              <a:t>flow</a:t>
            </a:r>
            <a:r>
              <a:rPr dirty="0" sz="1700" spc="-10">
                <a:latin typeface="Times New Roman"/>
                <a:cs typeface="Times New Roman"/>
              </a:rPr>
              <a:t>	</a:t>
            </a:r>
            <a:r>
              <a:rPr dirty="0" sz="1700" spc="-10">
                <a:latin typeface="Arial"/>
                <a:cs typeface="Arial"/>
              </a:rPr>
              <a:t>and  causes build-up chip</a:t>
            </a:r>
            <a:r>
              <a:rPr dirty="0" sz="1700" spc="50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formation.</a:t>
            </a:r>
            <a:endParaRPr sz="1700">
              <a:latin typeface="Arial"/>
              <a:cs typeface="Arial"/>
            </a:endParaRPr>
          </a:p>
          <a:p>
            <a:pPr marL="12700" marR="782320">
              <a:lnSpc>
                <a:spcPct val="100000"/>
              </a:lnSpc>
            </a:pPr>
            <a:r>
              <a:rPr dirty="0" sz="1700" spc="-5">
                <a:latin typeface="Arial"/>
                <a:cs typeface="Arial"/>
              </a:rPr>
              <a:t>Examples-Gear </a:t>
            </a:r>
            <a:r>
              <a:rPr dirty="0" sz="1700" spc="-15">
                <a:latin typeface="Arial"/>
                <a:cs typeface="Arial"/>
              </a:rPr>
              <a:t>cutting </a:t>
            </a:r>
            <a:r>
              <a:rPr dirty="0" sz="1700">
                <a:latin typeface="Arial"/>
                <a:cs typeface="Arial"/>
              </a:rPr>
              <a:t>in </a:t>
            </a:r>
            <a:r>
              <a:rPr dirty="0" sz="1700" spc="-5">
                <a:latin typeface="Arial"/>
                <a:cs typeface="Arial"/>
              </a:rPr>
              <a:t>milling machine, </a:t>
            </a:r>
            <a:r>
              <a:rPr dirty="0" sz="1700" spc="-10">
                <a:latin typeface="Arial"/>
                <a:cs typeface="Arial"/>
              </a:rPr>
              <a:t>Thread </a:t>
            </a:r>
            <a:r>
              <a:rPr dirty="0" sz="1700" spc="-15">
                <a:latin typeface="Arial"/>
                <a:cs typeface="Arial"/>
              </a:rPr>
              <a:t>cutting </a:t>
            </a:r>
            <a:r>
              <a:rPr dirty="0" sz="1700" spc="-5">
                <a:latin typeface="Arial"/>
                <a:cs typeface="Arial"/>
              </a:rPr>
              <a:t>in  lathe</a:t>
            </a:r>
            <a:r>
              <a:rPr dirty="0" sz="1700" spc="-1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machine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2383" y="2721816"/>
            <a:ext cx="12573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450">
                <a:latin typeface="OpenSymbol"/>
                <a:cs typeface="OpenSymbol"/>
              </a:rPr>
              <a:t></a:t>
            </a:r>
            <a:endParaRPr sz="1700">
              <a:latin typeface="OpenSymbol"/>
              <a:cs typeface="Open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2383" y="3239952"/>
            <a:ext cx="12573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450">
                <a:latin typeface="OpenSymbol"/>
                <a:cs typeface="OpenSymbol"/>
              </a:rPr>
              <a:t></a:t>
            </a:r>
            <a:endParaRPr sz="1700">
              <a:latin typeface="OpenSymbol"/>
              <a:cs typeface="Open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1211" y="3794898"/>
            <a:ext cx="9571355" cy="2202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 marR="2964815">
              <a:lnSpc>
                <a:spcPct val="100000"/>
              </a:lnSpc>
              <a:spcBef>
                <a:spcPts val="100"/>
              </a:spcBef>
              <a:tabLst>
                <a:tab pos="1109980" algn="l"/>
                <a:tab pos="2100580" algn="l"/>
                <a:tab pos="2613660" algn="l"/>
                <a:tab pos="3619500" algn="l"/>
                <a:tab pos="4420870" algn="l"/>
                <a:tab pos="5281295" algn="l"/>
                <a:tab pos="5626100" algn="l"/>
                <a:tab pos="6249670" algn="l"/>
              </a:tabLst>
            </a:pPr>
            <a:r>
              <a:rPr dirty="0" sz="1700" spc="-10" b="1">
                <a:latin typeface="Arial"/>
                <a:cs typeface="Arial"/>
              </a:rPr>
              <a:t>B</a:t>
            </a:r>
            <a:r>
              <a:rPr dirty="0" sz="1700" spc="-15" b="1">
                <a:latin typeface="Arial"/>
                <a:cs typeface="Arial"/>
              </a:rPr>
              <a:t>e</a:t>
            </a:r>
            <a:r>
              <a:rPr dirty="0" sz="1700" spc="-10" b="1">
                <a:latin typeface="Arial"/>
                <a:cs typeface="Arial"/>
              </a:rPr>
              <a:t>n</a:t>
            </a:r>
            <a:r>
              <a:rPr dirty="0" sz="1700" spc="-5" b="1">
                <a:latin typeface="Arial"/>
                <a:cs typeface="Arial"/>
              </a:rPr>
              <a:t>e</a:t>
            </a:r>
            <a:r>
              <a:rPr dirty="0" sz="1700" spc="-15" b="1">
                <a:latin typeface="Arial"/>
                <a:cs typeface="Arial"/>
              </a:rPr>
              <a:t>f</a:t>
            </a:r>
            <a:r>
              <a:rPr dirty="0" sz="1700" spc="-5" b="1">
                <a:latin typeface="Arial"/>
                <a:cs typeface="Arial"/>
              </a:rPr>
              <a:t>it</a:t>
            </a:r>
            <a:r>
              <a:rPr dirty="0" sz="1700" spc="-15" b="1">
                <a:latin typeface="Arial"/>
                <a:cs typeface="Arial"/>
              </a:rPr>
              <a:t>s</a:t>
            </a:r>
            <a:r>
              <a:rPr dirty="0" sz="1700" b="1">
                <a:latin typeface="Arial"/>
                <a:cs typeface="Arial"/>
              </a:rPr>
              <a:t>: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 spc="5">
                <a:latin typeface="Arial"/>
                <a:cs typeface="Arial"/>
              </a:rPr>
              <a:t>c</a:t>
            </a:r>
            <a:r>
              <a:rPr dirty="0" sz="1700" spc="-15">
                <a:latin typeface="Arial"/>
                <a:cs typeface="Arial"/>
              </a:rPr>
              <a:t>re</a:t>
            </a:r>
            <a:r>
              <a:rPr dirty="0" sz="1700" spc="-5">
                <a:latin typeface="Arial"/>
                <a:cs typeface="Arial"/>
              </a:rPr>
              <a:t>as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to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l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 spc="-10">
                <a:latin typeface="Arial"/>
                <a:cs typeface="Arial"/>
              </a:rPr>
              <a:t>t</a:t>
            </a:r>
            <a:r>
              <a:rPr dirty="0" sz="1700" spc="-15">
                <a:latin typeface="Arial"/>
                <a:cs typeface="Arial"/>
              </a:rPr>
              <a:t>r</a:t>
            </a:r>
            <a:r>
              <a:rPr dirty="0" sz="1700" spc="-5">
                <a:latin typeface="Arial"/>
                <a:cs typeface="Arial"/>
              </a:rPr>
              <a:t>en</a:t>
            </a:r>
            <a:r>
              <a:rPr dirty="0" sz="1700" spc="-15">
                <a:latin typeface="Arial"/>
                <a:cs typeface="Arial"/>
              </a:rPr>
              <a:t>g</a:t>
            </a:r>
            <a:r>
              <a:rPr dirty="0" sz="1700" spc="-5">
                <a:latin typeface="Arial"/>
                <a:cs typeface="Arial"/>
              </a:rPr>
              <a:t>th</a:t>
            </a:r>
            <a:r>
              <a:rPr dirty="0" sz="1700">
                <a:latin typeface="Arial"/>
                <a:cs typeface="Arial"/>
              </a:rPr>
              <a:t>,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55">
                <a:latin typeface="Arial"/>
                <a:cs typeface="Arial"/>
              </a:rPr>
              <a:t>A</a:t>
            </a:r>
            <a:r>
              <a:rPr dirty="0" sz="1700" spc="-25">
                <a:latin typeface="Arial"/>
                <a:cs typeface="Arial"/>
              </a:rPr>
              <a:t>v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 spc="-2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d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d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5">
                <a:latin typeface="Arial"/>
                <a:cs typeface="Arial"/>
              </a:rPr>
              <a:t>g</a:t>
            </a:r>
            <a:r>
              <a:rPr dirty="0" sz="1700" spc="-15">
                <a:latin typeface="Arial"/>
                <a:cs typeface="Arial"/>
              </a:rPr>
              <a:t>g</a:t>
            </a:r>
            <a:r>
              <a:rPr dirty="0" sz="1700">
                <a:latin typeface="Arial"/>
                <a:cs typeface="Arial"/>
              </a:rPr>
              <a:t>i</a:t>
            </a:r>
            <a:r>
              <a:rPr dirty="0" sz="1700" spc="-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g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f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to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ls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>
                <a:latin typeface="Arial"/>
                <a:cs typeface="Arial"/>
              </a:rPr>
              <a:t>i</a:t>
            </a:r>
            <a:r>
              <a:rPr dirty="0" sz="1700" spc="-5">
                <a:latin typeface="Arial"/>
                <a:cs typeface="Arial"/>
              </a:rPr>
              <a:t>n</a:t>
            </a:r>
            <a:r>
              <a:rPr dirty="0" sz="1700" spc="-10">
                <a:latin typeface="Arial"/>
                <a:cs typeface="Arial"/>
              </a:rPr>
              <a:t>t</a:t>
            </a:r>
            <a:r>
              <a:rPr dirty="0" sz="1700">
                <a:latin typeface="Arial"/>
                <a:cs typeface="Arial"/>
              </a:rPr>
              <a:t>o 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workpiece, Brass </a:t>
            </a:r>
            <a:r>
              <a:rPr dirty="0" sz="1700" spc="-5">
                <a:latin typeface="Arial"/>
                <a:cs typeface="Arial"/>
              </a:rPr>
              <a:t>and CI </a:t>
            </a:r>
            <a:r>
              <a:rPr dirty="0" sz="1700" spc="-15">
                <a:latin typeface="Arial"/>
                <a:cs typeface="Arial"/>
              </a:rPr>
              <a:t>are </a:t>
            </a:r>
            <a:r>
              <a:rPr dirty="0" sz="1700" spc="-10">
                <a:latin typeface="Arial"/>
                <a:cs typeface="Arial"/>
              </a:rPr>
              <a:t>cut with </a:t>
            </a:r>
            <a:r>
              <a:rPr dirty="0" sz="1700" spc="-15">
                <a:latin typeface="Arial"/>
                <a:cs typeface="Arial"/>
              </a:rPr>
              <a:t>zero</a:t>
            </a:r>
            <a:r>
              <a:rPr dirty="0" sz="1700" spc="65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rake.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Arial"/>
              <a:cs typeface="Arial"/>
            </a:endParaRPr>
          </a:p>
          <a:p>
            <a:pPr algn="just" marL="194310" marR="67945">
              <a:lnSpc>
                <a:spcPct val="100600"/>
              </a:lnSpc>
            </a:pP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Clearance 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Angle</a:t>
            </a:r>
            <a:r>
              <a:rPr dirty="0" sz="1800" spc="5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dirty="0" sz="1800">
                <a:latin typeface="Arial"/>
                <a:cs typeface="Arial"/>
              </a:rPr>
              <a:t>Clearance </a:t>
            </a:r>
            <a:r>
              <a:rPr dirty="0" sz="1800" spc="5">
                <a:latin typeface="Arial"/>
                <a:cs typeface="Arial"/>
              </a:rPr>
              <a:t>angle </a:t>
            </a:r>
            <a:r>
              <a:rPr dirty="0" sz="1800">
                <a:latin typeface="Arial"/>
                <a:cs typeface="Arial"/>
              </a:rPr>
              <a:t>is essentially provided </a:t>
            </a:r>
            <a:r>
              <a:rPr dirty="0" sz="1800" spc="-5">
                <a:solidFill>
                  <a:srgbClr val="00CC00"/>
                </a:solidFill>
                <a:latin typeface="Arial"/>
                <a:cs typeface="Arial"/>
              </a:rPr>
              <a:t>to avoid </a:t>
            </a:r>
            <a:r>
              <a:rPr dirty="0" sz="1800">
                <a:solidFill>
                  <a:srgbClr val="00CC00"/>
                </a:solidFill>
                <a:latin typeface="Arial"/>
                <a:cs typeface="Arial"/>
              </a:rPr>
              <a:t>rubbing </a:t>
            </a:r>
            <a:r>
              <a:rPr dirty="0" sz="1800" spc="5">
                <a:latin typeface="Arial"/>
                <a:cs typeface="Arial"/>
              </a:rPr>
              <a:t>of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tool  </a:t>
            </a:r>
            <a:r>
              <a:rPr dirty="0" sz="1800">
                <a:latin typeface="Arial"/>
                <a:cs typeface="Arial"/>
              </a:rPr>
              <a:t>(flank) with the machined </a:t>
            </a:r>
            <a:r>
              <a:rPr dirty="0" sz="1800" spc="-5">
                <a:latin typeface="Arial"/>
                <a:cs typeface="Arial"/>
              </a:rPr>
              <a:t>surface which </a:t>
            </a:r>
            <a:r>
              <a:rPr dirty="0" sz="1800">
                <a:latin typeface="Arial"/>
                <a:cs typeface="Arial"/>
              </a:rPr>
              <a:t>causes loss </a:t>
            </a:r>
            <a:r>
              <a:rPr dirty="0" sz="1800" spc="-5">
                <a:latin typeface="Arial"/>
                <a:cs typeface="Arial"/>
              </a:rPr>
              <a:t>of </a:t>
            </a:r>
            <a:r>
              <a:rPr dirty="0" sz="1800">
                <a:latin typeface="Arial"/>
                <a:cs typeface="Arial"/>
              </a:rPr>
              <a:t>energy </a:t>
            </a:r>
            <a:r>
              <a:rPr dirty="0" sz="1800" spc="5">
                <a:latin typeface="Arial"/>
                <a:cs typeface="Arial"/>
              </a:rPr>
              <a:t>and damages of </a:t>
            </a:r>
            <a:r>
              <a:rPr dirty="0" sz="1800" spc="-5">
                <a:latin typeface="Arial"/>
                <a:cs typeface="Arial"/>
              </a:rPr>
              <a:t>both </a:t>
            </a:r>
            <a:r>
              <a:rPr dirty="0" sz="1800">
                <a:latin typeface="Arial"/>
                <a:cs typeface="Arial"/>
              </a:rPr>
              <a:t>the  tool and the </a:t>
            </a:r>
            <a:r>
              <a:rPr dirty="0" sz="1800" spc="5">
                <a:latin typeface="Arial"/>
                <a:cs typeface="Arial"/>
              </a:rPr>
              <a:t>job </a:t>
            </a:r>
            <a:r>
              <a:rPr dirty="0" sz="1800" spc="-10">
                <a:latin typeface="Arial"/>
                <a:cs typeface="Arial"/>
              </a:rPr>
              <a:t>surface. </a:t>
            </a:r>
            <a:r>
              <a:rPr dirty="0" sz="1800">
                <a:latin typeface="Arial"/>
                <a:cs typeface="Arial"/>
              </a:rPr>
              <a:t>Hence, </a:t>
            </a:r>
            <a:r>
              <a:rPr dirty="0" sz="1800" spc="-10">
                <a:latin typeface="Arial"/>
                <a:cs typeface="Arial"/>
              </a:rPr>
              <a:t>clearance </a:t>
            </a:r>
            <a:r>
              <a:rPr dirty="0" sz="1800">
                <a:latin typeface="Arial"/>
                <a:cs typeface="Arial"/>
              </a:rPr>
              <a:t>angle is </a:t>
            </a:r>
            <a:r>
              <a:rPr dirty="0" sz="1800" spc="5">
                <a:latin typeface="Arial"/>
                <a:cs typeface="Arial"/>
              </a:rPr>
              <a:t>a </a:t>
            </a:r>
            <a:r>
              <a:rPr dirty="0" sz="1800">
                <a:latin typeface="Arial"/>
                <a:cs typeface="Arial"/>
              </a:rPr>
              <a:t>must </a:t>
            </a:r>
            <a:r>
              <a:rPr dirty="0" sz="1800" spc="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must be positive </a:t>
            </a:r>
            <a:r>
              <a:rPr dirty="0" sz="1800" spc="-5">
                <a:latin typeface="Arial"/>
                <a:cs typeface="Arial"/>
              </a:rPr>
              <a:t>3</a:t>
            </a:r>
            <a:r>
              <a:rPr dirty="0" baseline="23809" sz="1575" spc="-7">
                <a:latin typeface="Arial"/>
                <a:cs typeface="Arial"/>
              </a:rPr>
              <a:t>o </a:t>
            </a:r>
            <a:r>
              <a:rPr dirty="0" sz="1800" spc="5">
                <a:latin typeface="Arial"/>
                <a:cs typeface="Arial"/>
              </a:rPr>
              <a:t>~ 15</a:t>
            </a:r>
            <a:r>
              <a:rPr dirty="0" baseline="23809" sz="1575" spc="7">
                <a:latin typeface="Arial"/>
                <a:cs typeface="Arial"/>
              </a:rPr>
              <a:t>o  </a:t>
            </a:r>
            <a:r>
              <a:rPr dirty="0" sz="1800">
                <a:latin typeface="Arial"/>
                <a:cs typeface="Arial"/>
              </a:rPr>
              <a:t>depending upon </a:t>
            </a:r>
            <a:r>
              <a:rPr dirty="0" sz="1800" spc="-10">
                <a:latin typeface="Arial"/>
                <a:cs typeface="Arial"/>
              </a:rPr>
              <a:t>tool-work </a:t>
            </a:r>
            <a:r>
              <a:rPr dirty="0" sz="1800">
                <a:latin typeface="Arial"/>
                <a:cs typeface="Arial"/>
              </a:rPr>
              <a:t>materials </a:t>
            </a:r>
            <a:r>
              <a:rPr dirty="0" sz="1800" spc="5">
                <a:latin typeface="Arial"/>
                <a:cs typeface="Arial"/>
              </a:rPr>
              <a:t>and </a:t>
            </a:r>
            <a:r>
              <a:rPr dirty="0" sz="1800" spc="-10">
                <a:latin typeface="Arial"/>
                <a:cs typeface="Arial"/>
              </a:rPr>
              <a:t>type </a:t>
            </a:r>
            <a:r>
              <a:rPr dirty="0" sz="1800" spc="5">
                <a:latin typeface="Arial"/>
                <a:cs typeface="Arial"/>
              </a:rPr>
              <a:t>of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5">
                <a:latin typeface="Arial"/>
                <a:cs typeface="Arial"/>
              </a:rPr>
              <a:t>machining </a:t>
            </a:r>
            <a:r>
              <a:rPr dirty="0" sz="1800">
                <a:latin typeface="Arial"/>
                <a:cs typeface="Arial"/>
              </a:rPr>
              <a:t>operations like turning,  drilling, boring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etc.)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587886"/>
            <a:ext cx="4097020" cy="5943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5"/>
              <a:t>Cutting</a:t>
            </a:r>
            <a:r>
              <a:rPr dirty="0" spc="-35"/>
              <a:t> </a:t>
            </a:r>
            <a:r>
              <a:rPr dirty="0" spc="5"/>
              <a:t>Parameters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17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003509" y="1744496"/>
            <a:ext cx="8891270" cy="46774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50800" marR="42545">
              <a:lnSpc>
                <a:spcPct val="150200"/>
              </a:lnSpc>
              <a:spcBef>
                <a:spcPts val="95"/>
              </a:spcBef>
            </a:pPr>
            <a:r>
              <a:rPr dirty="0" sz="1700" spc="-10" b="1">
                <a:latin typeface="Arial"/>
                <a:cs typeface="Arial"/>
              </a:rPr>
              <a:t>Cutting Speed: </a:t>
            </a:r>
            <a:r>
              <a:rPr dirty="0" sz="1700" spc="-15">
                <a:latin typeface="Arial"/>
                <a:cs typeface="Arial"/>
              </a:rPr>
              <a:t>Cutting </a:t>
            </a:r>
            <a:r>
              <a:rPr dirty="0" sz="1700" spc="-10">
                <a:latin typeface="Arial"/>
                <a:cs typeface="Arial"/>
              </a:rPr>
              <a:t>speed </a:t>
            </a:r>
            <a:r>
              <a:rPr dirty="0" sz="1700">
                <a:latin typeface="Arial"/>
                <a:cs typeface="Arial"/>
              </a:rPr>
              <a:t>is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distance </a:t>
            </a:r>
            <a:r>
              <a:rPr dirty="0" sz="1700" spc="-15">
                <a:latin typeface="Arial"/>
                <a:cs typeface="Arial"/>
              </a:rPr>
              <a:t>traveled </a:t>
            </a:r>
            <a:r>
              <a:rPr dirty="0" sz="1700" spc="-10">
                <a:latin typeface="Arial"/>
                <a:cs typeface="Arial"/>
              </a:rPr>
              <a:t>by the work </a:t>
            </a:r>
            <a:r>
              <a:rPr dirty="0" sz="1700" spc="-15">
                <a:latin typeface="Arial"/>
                <a:cs typeface="Arial"/>
              </a:rPr>
              <a:t>surface </a:t>
            </a:r>
            <a:r>
              <a:rPr dirty="0" sz="1700">
                <a:latin typeface="Arial"/>
                <a:cs typeface="Arial"/>
              </a:rPr>
              <a:t>in </a:t>
            </a:r>
            <a:r>
              <a:rPr dirty="0" sz="1700" spc="-5">
                <a:latin typeface="Arial"/>
                <a:cs typeface="Arial"/>
              </a:rPr>
              <a:t>unit </a:t>
            </a:r>
            <a:r>
              <a:rPr dirty="0" sz="1700" spc="-10">
                <a:latin typeface="Arial"/>
                <a:cs typeface="Arial"/>
              </a:rPr>
              <a:t>time with  </a:t>
            </a:r>
            <a:r>
              <a:rPr dirty="0" sz="1700" spc="-20">
                <a:latin typeface="Arial"/>
                <a:cs typeface="Arial"/>
              </a:rPr>
              <a:t>reference </a:t>
            </a:r>
            <a:r>
              <a:rPr dirty="0" sz="1700" spc="-5">
                <a:latin typeface="Arial"/>
                <a:cs typeface="Arial"/>
              </a:rPr>
              <a:t>to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15">
                <a:latin typeface="Arial"/>
                <a:cs typeface="Arial"/>
              </a:rPr>
              <a:t>cutting </a:t>
            </a:r>
            <a:r>
              <a:rPr dirty="0" sz="1700" spc="-5">
                <a:latin typeface="Arial"/>
                <a:cs typeface="Arial"/>
              </a:rPr>
              <a:t>edge </a:t>
            </a:r>
            <a:r>
              <a:rPr dirty="0" sz="1700" spc="-10">
                <a:latin typeface="Arial"/>
                <a:cs typeface="Arial"/>
              </a:rPr>
              <a:t>of the </a:t>
            </a:r>
            <a:r>
              <a:rPr dirty="0" sz="1700" spc="-5">
                <a:latin typeface="Arial"/>
                <a:cs typeface="Arial"/>
              </a:rPr>
              <a:t>tool. The </a:t>
            </a:r>
            <a:r>
              <a:rPr dirty="0" sz="1700" spc="-15">
                <a:latin typeface="Arial"/>
                <a:cs typeface="Arial"/>
              </a:rPr>
              <a:t>cutting </a:t>
            </a:r>
            <a:r>
              <a:rPr dirty="0" sz="1700" spc="-5">
                <a:latin typeface="Arial"/>
                <a:cs typeface="Arial"/>
              </a:rPr>
              <a:t>speed, </a:t>
            </a:r>
            <a:r>
              <a:rPr dirty="0" sz="1700">
                <a:latin typeface="Arial"/>
                <a:cs typeface="Arial"/>
              </a:rPr>
              <a:t>v </a:t>
            </a:r>
            <a:r>
              <a:rPr dirty="0" sz="1700" spc="-5">
                <a:latin typeface="Arial"/>
                <a:cs typeface="Arial"/>
              </a:rPr>
              <a:t>is simply </a:t>
            </a:r>
            <a:r>
              <a:rPr dirty="0" sz="1700" spc="-15">
                <a:latin typeface="Arial"/>
                <a:cs typeface="Arial"/>
              </a:rPr>
              <a:t>referred </a:t>
            </a:r>
            <a:r>
              <a:rPr dirty="0" sz="1700" spc="-10">
                <a:latin typeface="Arial"/>
                <a:cs typeface="Arial"/>
              </a:rPr>
              <a:t>to </a:t>
            </a:r>
            <a:r>
              <a:rPr dirty="0" sz="1700" spc="-5">
                <a:latin typeface="Arial"/>
                <a:cs typeface="Arial"/>
              </a:rPr>
              <a:t>as </a:t>
            </a:r>
            <a:r>
              <a:rPr dirty="0" sz="1700" spc="-10">
                <a:latin typeface="Arial"/>
                <a:cs typeface="Arial"/>
              </a:rPr>
              <a:t>speed  </a:t>
            </a:r>
            <a:r>
              <a:rPr dirty="0" sz="1700" spc="-5">
                <a:latin typeface="Arial"/>
                <a:cs typeface="Arial"/>
              </a:rPr>
              <a:t>and </a:t>
            </a:r>
            <a:r>
              <a:rPr dirty="0" sz="1700" spc="-15">
                <a:latin typeface="Arial"/>
                <a:cs typeface="Arial"/>
              </a:rPr>
              <a:t>usually expressed </a:t>
            </a:r>
            <a:r>
              <a:rPr dirty="0" sz="1700">
                <a:latin typeface="Arial"/>
                <a:cs typeface="Arial"/>
              </a:rPr>
              <a:t>in</a:t>
            </a:r>
            <a:r>
              <a:rPr dirty="0" sz="1700" spc="4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m/min.</a:t>
            </a:r>
            <a:endParaRPr sz="1700">
              <a:latin typeface="Arial"/>
              <a:cs typeface="Arial"/>
            </a:endParaRPr>
          </a:p>
          <a:p>
            <a:pPr algn="just" marL="50800">
              <a:lnSpc>
                <a:spcPct val="100000"/>
              </a:lnSpc>
              <a:spcBef>
                <a:spcPts val="1015"/>
              </a:spcBef>
            </a:pPr>
            <a:r>
              <a:rPr dirty="0" sz="1700" spc="-10" b="1">
                <a:latin typeface="Arial"/>
                <a:cs typeface="Arial"/>
              </a:rPr>
              <a:t>Feed:</a:t>
            </a:r>
            <a:r>
              <a:rPr dirty="0" sz="1700" spc="85" b="1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The</a:t>
            </a:r>
            <a:r>
              <a:rPr dirty="0" sz="1700" spc="8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feed</a:t>
            </a:r>
            <a:r>
              <a:rPr dirty="0" sz="1700" spc="6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is</a:t>
            </a:r>
            <a:r>
              <a:rPr dirty="0" sz="1700" spc="8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the</a:t>
            </a:r>
            <a:r>
              <a:rPr dirty="0" sz="1700" spc="7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distance</a:t>
            </a:r>
            <a:r>
              <a:rPr dirty="0" sz="1700" spc="80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advanced</a:t>
            </a:r>
            <a:r>
              <a:rPr dirty="0" sz="1700" spc="75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by</a:t>
            </a:r>
            <a:r>
              <a:rPr dirty="0" sz="1700" spc="8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the</a:t>
            </a:r>
            <a:r>
              <a:rPr dirty="0" sz="1700" spc="7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tool</a:t>
            </a:r>
            <a:r>
              <a:rPr dirty="0" sz="1700" spc="85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into</a:t>
            </a:r>
            <a:r>
              <a:rPr dirty="0" sz="1700" spc="7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or</a:t>
            </a:r>
            <a:r>
              <a:rPr dirty="0" sz="1700" spc="6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along</a:t>
            </a:r>
            <a:r>
              <a:rPr dirty="0" sz="1700" spc="10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the</a:t>
            </a:r>
            <a:r>
              <a:rPr dirty="0" sz="1700" spc="50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workpiece</a:t>
            </a:r>
            <a:r>
              <a:rPr dirty="0" sz="1700" spc="6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each</a:t>
            </a:r>
            <a:r>
              <a:rPr dirty="0" sz="1700" spc="13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time</a:t>
            </a:r>
            <a:endParaRPr sz="1700">
              <a:latin typeface="Arial"/>
              <a:cs typeface="Arial"/>
            </a:endParaRPr>
          </a:p>
          <a:p>
            <a:pPr algn="just" marL="50800" marR="40005">
              <a:lnSpc>
                <a:spcPct val="150200"/>
              </a:lnSpc>
              <a:spcBef>
                <a:spcPts val="5"/>
              </a:spcBef>
            </a:pP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tool </a:t>
            </a:r>
            <a:r>
              <a:rPr dirty="0" sz="1700" spc="-10">
                <a:latin typeface="Arial"/>
                <a:cs typeface="Arial"/>
              </a:rPr>
              <a:t>point </a:t>
            </a:r>
            <a:r>
              <a:rPr dirty="0" sz="1700" spc="-5">
                <a:latin typeface="Arial"/>
                <a:cs typeface="Arial"/>
              </a:rPr>
              <a:t>passes </a:t>
            </a:r>
            <a:r>
              <a:rPr dirty="0" sz="1700">
                <a:latin typeface="Arial"/>
                <a:cs typeface="Arial"/>
              </a:rPr>
              <a:t>a </a:t>
            </a:r>
            <a:r>
              <a:rPr dirty="0" sz="1700" spc="-15">
                <a:latin typeface="Arial"/>
                <a:cs typeface="Arial"/>
              </a:rPr>
              <a:t>certain </a:t>
            </a:r>
            <a:r>
              <a:rPr dirty="0" sz="1700" spc="-5">
                <a:latin typeface="Arial"/>
                <a:cs typeface="Arial"/>
              </a:rPr>
              <a:t>position in its </a:t>
            </a:r>
            <a:r>
              <a:rPr dirty="0" sz="1700" spc="-15">
                <a:latin typeface="Arial"/>
                <a:cs typeface="Arial"/>
              </a:rPr>
              <a:t>travel over </a:t>
            </a:r>
            <a:r>
              <a:rPr dirty="0" sz="1700" spc="-5">
                <a:latin typeface="Arial"/>
                <a:cs typeface="Arial"/>
              </a:rPr>
              <a:t>the </a:t>
            </a:r>
            <a:r>
              <a:rPr dirty="0" sz="1700" spc="-15">
                <a:latin typeface="Arial"/>
                <a:cs typeface="Arial"/>
              </a:rPr>
              <a:t>surface. </a:t>
            </a:r>
            <a:r>
              <a:rPr dirty="0" sz="1700" spc="-5">
                <a:latin typeface="Arial"/>
                <a:cs typeface="Arial"/>
              </a:rPr>
              <a:t>In </a:t>
            </a:r>
            <a:r>
              <a:rPr dirty="0" sz="1700" spc="-10">
                <a:latin typeface="Arial"/>
                <a:cs typeface="Arial"/>
              </a:rPr>
              <a:t>case </a:t>
            </a:r>
            <a:r>
              <a:rPr dirty="0" sz="1700" spc="-15">
                <a:latin typeface="Arial"/>
                <a:cs typeface="Arial"/>
              </a:rPr>
              <a:t>of </a:t>
            </a:r>
            <a:r>
              <a:rPr dirty="0" sz="1700" spc="-10">
                <a:latin typeface="Arial"/>
                <a:cs typeface="Arial"/>
              </a:rPr>
              <a:t>turning, </a:t>
            </a:r>
            <a:r>
              <a:rPr dirty="0" sz="1700" spc="-15">
                <a:latin typeface="Arial"/>
                <a:cs typeface="Arial"/>
              </a:rPr>
              <a:t>feed  </a:t>
            </a:r>
            <a:r>
              <a:rPr dirty="0" sz="1700" spc="-5">
                <a:latin typeface="Arial"/>
                <a:cs typeface="Arial"/>
              </a:rPr>
              <a:t>is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distance that the tool </a:t>
            </a:r>
            <a:r>
              <a:rPr dirty="0" sz="1700" spc="-15">
                <a:latin typeface="Arial"/>
                <a:cs typeface="Arial"/>
              </a:rPr>
              <a:t>advances </a:t>
            </a:r>
            <a:r>
              <a:rPr dirty="0" sz="1700" spc="-10">
                <a:latin typeface="Arial"/>
                <a:cs typeface="Arial"/>
              </a:rPr>
              <a:t>in </a:t>
            </a:r>
            <a:r>
              <a:rPr dirty="0" sz="1700" spc="-5">
                <a:latin typeface="Arial"/>
                <a:cs typeface="Arial"/>
              </a:rPr>
              <a:t>one </a:t>
            </a:r>
            <a:r>
              <a:rPr dirty="0" sz="1700" spc="-15">
                <a:latin typeface="Arial"/>
                <a:cs typeface="Arial"/>
              </a:rPr>
              <a:t>revolution </a:t>
            </a:r>
            <a:r>
              <a:rPr dirty="0" sz="1700" spc="-5">
                <a:latin typeface="Arial"/>
                <a:cs typeface="Arial"/>
              </a:rPr>
              <a:t>of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workpiece. </a:t>
            </a:r>
            <a:r>
              <a:rPr dirty="0" sz="1700" spc="-25">
                <a:latin typeface="Arial"/>
                <a:cs typeface="Arial"/>
              </a:rPr>
              <a:t>Feed </a:t>
            </a:r>
            <a:r>
              <a:rPr dirty="0" sz="1700">
                <a:latin typeface="Arial"/>
                <a:cs typeface="Arial"/>
              </a:rPr>
              <a:t>f is </a:t>
            </a:r>
            <a:r>
              <a:rPr dirty="0" sz="1700" spc="-5">
                <a:latin typeface="Arial"/>
                <a:cs typeface="Arial"/>
              </a:rPr>
              <a:t>usually  </a:t>
            </a:r>
            <a:r>
              <a:rPr dirty="0" sz="1700" spc="-15">
                <a:latin typeface="Arial"/>
                <a:cs typeface="Arial"/>
              </a:rPr>
              <a:t>expressed </a:t>
            </a:r>
            <a:r>
              <a:rPr dirty="0" sz="1700" spc="-5">
                <a:latin typeface="Arial"/>
                <a:cs typeface="Arial"/>
              </a:rPr>
              <a:t>in </a:t>
            </a:r>
            <a:r>
              <a:rPr dirty="0" sz="1700" spc="-40">
                <a:latin typeface="Arial"/>
                <a:cs typeface="Arial"/>
              </a:rPr>
              <a:t>mm/rev. </a:t>
            </a:r>
            <a:r>
              <a:rPr dirty="0" sz="1700" spc="-5">
                <a:latin typeface="Arial"/>
                <a:cs typeface="Arial"/>
              </a:rPr>
              <a:t>Sometimes </a:t>
            </a:r>
            <a:r>
              <a:rPr dirty="0" sz="1700">
                <a:latin typeface="Arial"/>
                <a:cs typeface="Arial"/>
              </a:rPr>
              <a:t>it is </a:t>
            </a:r>
            <a:r>
              <a:rPr dirty="0" sz="1700" spc="-5">
                <a:latin typeface="Arial"/>
                <a:cs typeface="Arial"/>
              </a:rPr>
              <a:t>also </a:t>
            </a:r>
            <a:r>
              <a:rPr dirty="0" sz="1700" spc="-15">
                <a:latin typeface="Arial"/>
                <a:cs typeface="Arial"/>
              </a:rPr>
              <a:t>expressed </a:t>
            </a:r>
            <a:r>
              <a:rPr dirty="0" sz="1700">
                <a:latin typeface="Arial"/>
                <a:cs typeface="Arial"/>
              </a:rPr>
              <a:t>in </a:t>
            </a:r>
            <a:r>
              <a:rPr dirty="0" sz="1700" spc="-5">
                <a:latin typeface="Arial"/>
                <a:cs typeface="Arial"/>
              </a:rPr>
              <a:t>mm/min and is </a:t>
            </a:r>
            <a:r>
              <a:rPr dirty="0" sz="1700" spc="-15">
                <a:latin typeface="Arial"/>
                <a:cs typeface="Arial"/>
              </a:rPr>
              <a:t>called </a:t>
            </a:r>
            <a:r>
              <a:rPr dirty="0" sz="1700" spc="-10">
                <a:latin typeface="Arial"/>
                <a:cs typeface="Arial"/>
              </a:rPr>
              <a:t>feed</a:t>
            </a:r>
            <a:r>
              <a:rPr dirty="0" sz="1700" spc="55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rate.</a:t>
            </a:r>
            <a:endParaRPr sz="1700">
              <a:latin typeface="Arial"/>
              <a:cs typeface="Arial"/>
            </a:endParaRPr>
          </a:p>
          <a:p>
            <a:pPr marL="50800" marR="349885">
              <a:lnSpc>
                <a:spcPts val="3030"/>
              </a:lnSpc>
              <a:spcBef>
                <a:spcPts val="250"/>
              </a:spcBef>
              <a:tabLst>
                <a:tab pos="1150620" algn="l"/>
                <a:tab pos="2047239" algn="l"/>
                <a:tab pos="2667000" algn="l"/>
                <a:tab pos="2912110" algn="l"/>
                <a:tab pos="3208655" algn="l"/>
                <a:tab pos="3646804" algn="l"/>
                <a:tab pos="4591050" algn="l"/>
                <a:tab pos="5680075" algn="l"/>
                <a:tab pos="7282180" algn="l"/>
                <a:tab pos="8233409" algn="l"/>
              </a:tabLst>
            </a:pPr>
            <a:r>
              <a:rPr dirty="0" sz="1700" spc="-10" b="1">
                <a:latin typeface="Arial"/>
                <a:cs typeface="Arial"/>
              </a:rPr>
              <a:t>Depth </a:t>
            </a:r>
            <a:r>
              <a:rPr dirty="0" sz="1700" spc="-5" b="1">
                <a:latin typeface="Arial"/>
                <a:cs typeface="Arial"/>
              </a:rPr>
              <a:t>of </a:t>
            </a:r>
            <a:r>
              <a:rPr dirty="0" sz="1700" spc="-10" b="1">
                <a:latin typeface="Arial"/>
                <a:cs typeface="Arial"/>
              </a:rPr>
              <a:t>cut: </a:t>
            </a:r>
            <a:r>
              <a:rPr dirty="0" sz="1700" spc="-5">
                <a:latin typeface="Arial"/>
                <a:cs typeface="Arial"/>
              </a:rPr>
              <a:t>It </a:t>
            </a:r>
            <a:r>
              <a:rPr dirty="0" sz="1700">
                <a:latin typeface="Arial"/>
                <a:cs typeface="Arial"/>
              </a:rPr>
              <a:t>is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distance </a:t>
            </a:r>
            <a:r>
              <a:rPr dirty="0" sz="1700" spc="-15">
                <a:latin typeface="Arial"/>
                <a:cs typeface="Arial"/>
              </a:rPr>
              <a:t>through which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15">
                <a:latin typeface="Arial"/>
                <a:cs typeface="Arial"/>
              </a:rPr>
              <a:t>cutting </a:t>
            </a:r>
            <a:r>
              <a:rPr dirty="0" sz="1700" spc="-5">
                <a:latin typeface="Arial"/>
                <a:cs typeface="Arial"/>
              </a:rPr>
              <a:t>tool </a:t>
            </a:r>
            <a:r>
              <a:rPr dirty="0" sz="1700">
                <a:latin typeface="Arial"/>
                <a:cs typeface="Arial"/>
              </a:rPr>
              <a:t>is </a:t>
            </a:r>
            <a:r>
              <a:rPr dirty="0" sz="1700" spc="-10">
                <a:latin typeface="Arial"/>
                <a:cs typeface="Arial"/>
              </a:rPr>
              <a:t>plunged into the  </a:t>
            </a:r>
            <a:r>
              <a:rPr dirty="0" sz="1700" spc="-20">
                <a:latin typeface="Arial"/>
                <a:cs typeface="Arial"/>
              </a:rPr>
              <a:t>w</a:t>
            </a:r>
            <a:r>
              <a:rPr dirty="0" sz="1700" spc="-15">
                <a:latin typeface="Arial"/>
                <a:cs typeface="Arial"/>
              </a:rPr>
              <a:t>orkp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ce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surface</a:t>
            </a:r>
            <a:r>
              <a:rPr dirty="0" sz="1700">
                <a:latin typeface="Arial"/>
                <a:cs typeface="Arial"/>
              </a:rPr>
              <a:t>.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20">
                <a:latin typeface="Arial"/>
                <a:cs typeface="Arial"/>
              </a:rPr>
              <a:t>T</a:t>
            </a:r>
            <a:r>
              <a:rPr dirty="0" sz="1700" spc="-5">
                <a:latin typeface="Arial"/>
                <a:cs typeface="Arial"/>
              </a:rPr>
              <a:t>h</a:t>
            </a:r>
            <a:r>
              <a:rPr dirty="0" sz="1700" spc="-15">
                <a:latin typeface="Arial"/>
                <a:cs typeface="Arial"/>
              </a:rPr>
              <a:t>u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>
                <a:latin typeface="Arial"/>
                <a:cs typeface="Arial"/>
              </a:rPr>
              <a:t>it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>
                <a:latin typeface="Arial"/>
                <a:cs typeface="Arial"/>
              </a:rPr>
              <a:t>is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th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d</a:t>
            </a:r>
            <a:r>
              <a:rPr dirty="0" sz="1700">
                <a:latin typeface="Arial"/>
                <a:cs typeface="Arial"/>
              </a:rPr>
              <a:t>is</a:t>
            </a:r>
            <a:r>
              <a:rPr dirty="0" sz="1700" spc="-10">
                <a:latin typeface="Arial"/>
                <a:cs typeface="Arial"/>
              </a:rPr>
              <a:t>t</a:t>
            </a:r>
            <a:r>
              <a:rPr dirty="0" sz="1700" spc="-5">
                <a:latin typeface="Arial"/>
                <a:cs typeface="Arial"/>
              </a:rPr>
              <a:t>a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 spc="5">
                <a:latin typeface="Arial"/>
                <a:cs typeface="Arial"/>
              </a:rPr>
              <a:t>c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me</a:t>
            </a:r>
            <a:r>
              <a:rPr dirty="0" sz="1700" spc="-2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 spc="-25">
                <a:latin typeface="Arial"/>
                <a:cs typeface="Arial"/>
              </a:rPr>
              <a:t>u</a:t>
            </a:r>
            <a:r>
              <a:rPr dirty="0" sz="1700" spc="-15">
                <a:latin typeface="Arial"/>
                <a:cs typeface="Arial"/>
              </a:rPr>
              <a:t>re</a:t>
            </a:r>
            <a:r>
              <a:rPr dirty="0" sz="1700">
                <a:latin typeface="Arial"/>
                <a:cs typeface="Arial"/>
              </a:rPr>
              <a:t>d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p</a:t>
            </a:r>
            <a:r>
              <a:rPr dirty="0" sz="1700" spc="-5">
                <a:latin typeface="Arial"/>
                <a:cs typeface="Arial"/>
              </a:rPr>
              <a:t>e</a:t>
            </a:r>
            <a:r>
              <a:rPr dirty="0" sz="1700" spc="-15">
                <a:latin typeface="Arial"/>
                <a:cs typeface="Arial"/>
              </a:rPr>
              <a:t>r</a:t>
            </a:r>
            <a:r>
              <a:rPr dirty="0" sz="1700" spc="-5">
                <a:latin typeface="Arial"/>
                <a:cs typeface="Arial"/>
              </a:rPr>
              <a:t>p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 spc="-5">
                <a:latin typeface="Arial"/>
                <a:cs typeface="Arial"/>
              </a:rPr>
              <a:t>n</a:t>
            </a:r>
            <a:r>
              <a:rPr dirty="0" sz="1700" spc="-15">
                <a:latin typeface="Arial"/>
                <a:cs typeface="Arial"/>
              </a:rPr>
              <a:t>d</a:t>
            </a:r>
            <a:r>
              <a:rPr dirty="0" sz="1700">
                <a:latin typeface="Arial"/>
                <a:cs typeface="Arial"/>
              </a:rPr>
              <a:t>icul</a:t>
            </a:r>
            <a:r>
              <a:rPr dirty="0" sz="1700" spc="-15">
                <a:latin typeface="Arial"/>
                <a:cs typeface="Arial"/>
              </a:rPr>
              <a:t>ar</a:t>
            </a:r>
            <a:r>
              <a:rPr dirty="0" sz="1700">
                <a:latin typeface="Arial"/>
                <a:cs typeface="Arial"/>
              </a:rPr>
              <a:t>ly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b</a:t>
            </a:r>
            <a:r>
              <a:rPr dirty="0" sz="1700" spc="-5">
                <a:latin typeface="Arial"/>
                <a:cs typeface="Arial"/>
              </a:rPr>
              <a:t>e</a:t>
            </a:r>
            <a:r>
              <a:rPr dirty="0" sz="1700" spc="-10">
                <a:latin typeface="Arial"/>
                <a:cs typeface="Arial"/>
              </a:rPr>
              <a:t>tw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 spc="-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n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>
                <a:latin typeface="Arial"/>
                <a:cs typeface="Arial"/>
              </a:rPr>
              <a:t>t</a:t>
            </a:r>
            <a:r>
              <a:rPr dirty="0" sz="1700" spc="-15">
                <a:latin typeface="Arial"/>
                <a:cs typeface="Arial"/>
              </a:rPr>
              <a:t>h</a:t>
            </a:r>
            <a:r>
              <a:rPr dirty="0" sz="1700">
                <a:latin typeface="Arial"/>
                <a:cs typeface="Arial"/>
              </a:rPr>
              <a:t>e</a:t>
            </a:r>
            <a:endParaRPr sz="1700">
              <a:latin typeface="Arial"/>
              <a:cs typeface="Arial"/>
            </a:endParaRPr>
          </a:p>
          <a:p>
            <a:pPr marL="50800" marR="43180">
              <a:lnSpc>
                <a:spcPts val="3060"/>
              </a:lnSpc>
              <a:spcBef>
                <a:spcPts val="10"/>
              </a:spcBef>
              <a:tabLst>
                <a:tab pos="8139430" algn="l"/>
              </a:tabLst>
            </a:pPr>
            <a:r>
              <a:rPr dirty="0" sz="1700" spc="-5">
                <a:latin typeface="Arial"/>
                <a:cs typeface="Arial"/>
              </a:rPr>
              <a:t>mac</a:t>
            </a:r>
            <a:r>
              <a:rPr dirty="0" sz="1700" spc="-15">
                <a:latin typeface="Arial"/>
                <a:cs typeface="Arial"/>
              </a:rPr>
              <a:t>h</a:t>
            </a:r>
            <a:r>
              <a:rPr dirty="0" sz="1700">
                <a:latin typeface="Arial"/>
                <a:cs typeface="Arial"/>
              </a:rPr>
              <a:t>i</a:t>
            </a:r>
            <a:r>
              <a:rPr dirty="0" sz="1700" spc="-5">
                <a:latin typeface="Arial"/>
                <a:cs typeface="Arial"/>
              </a:rPr>
              <a:t>n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d</a:t>
            </a:r>
            <a:r>
              <a:rPr dirty="0" sz="1700" spc="15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su</a:t>
            </a:r>
            <a:r>
              <a:rPr dirty="0" sz="1700" spc="-25">
                <a:latin typeface="Arial"/>
                <a:cs typeface="Arial"/>
              </a:rPr>
              <a:t>r</a:t>
            </a:r>
            <a:r>
              <a:rPr dirty="0" sz="1700" spc="-5">
                <a:latin typeface="Arial"/>
                <a:cs typeface="Arial"/>
              </a:rPr>
              <a:t>f</a:t>
            </a:r>
            <a:r>
              <a:rPr dirty="0" sz="1700" spc="-2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ce</a:t>
            </a:r>
            <a:r>
              <a:rPr dirty="0" sz="1700" spc="13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an</a:t>
            </a:r>
            <a:r>
              <a:rPr dirty="0" sz="1700">
                <a:latin typeface="Arial"/>
                <a:cs typeface="Arial"/>
              </a:rPr>
              <a:t>d</a:t>
            </a:r>
            <a:r>
              <a:rPr dirty="0" sz="1700" spc="14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th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14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u</a:t>
            </a:r>
            <a:r>
              <a:rPr dirty="0" sz="1700" spc="-5">
                <a:latin typeface="Arial"/>
                <a:cs typeface="Arial"/>
              </a:rPr>
              <a:t>n</a:t>
            </a:r>
            <a:r>
              <a:rPr dirty="0" sz="1700" spc="-15">
                <a:latin typeface="Arial"/>
                <a:cs typeface="Arial"/>
              </a:rPr>
              <a:t>m</a:t>
            </a:r>
            <a:r>
              <a:rPr dirty="0" sz="1700" spc="-5">
                <a:latin typeface="Arial"/>
                <a:cs typeface="Arial"/>
              </a:rPr>
              <a:t>ach</a:t>
            </a:r>
            <a:r>
              <a:rPr dirty="0" sz="170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ne</a:t>
            </a:r>
            <a:r>
              <a:rPr dirty="0" sz="1700">
                <a:latin typeface="Arial"/>
                <a:cs typeface="Arial"/>
              </a:rPr>
              <a:t>d</a:t>
            </a:r>
            <a:r>
              <a:rPr dirty="0" sz="1700" spc="14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(</a:t>
            </a:r>
            <a:r>
              <a:rPr dirty="0" sz="1700" spc="-5">
                <a:latin typeface="Arial"/>
                <a:cs typeface="Arial"/>
              </a:rPr>
              <a:t>u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cu</a:t>
            </a:r>
            <a:r>
              <a:rPr dirty="0" sz="1700" spc="-10">
                <a:latin typeface="Arial"/>
                <a:cs typeface="Arial"/>
              </a:rPr>
              <a:t>t</a:t>
            </a:r>
            <a:r>
              <a:rPr dirty="0" sz="1700">
                <a:latin typeface="Arial"/>
                <a:cs typeface="Arial"/>
              </a:rPr>
              <a:t>)</a:t>
            </a:r>
            <a:r>
              <a:rPr dirty="0" sz="1700" spc="16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s</a:t>
            </a:r>
            <a:r>
              <a:rPr dirty="0" sz="1700" spc="-25">
                <a:latin typeface="Arial"/>
                <a:cs typeface="Arial"/>
              </a:rPr>
              <a:t>u</a:t>
            </a:r>
            <a:r>
              <a:rPr dirty="0" sz="1700" spc="-15">
                <a:latin typeface="Arial"/>
                <a:cs typeface="Arial"/>
              </a:rPr>
              <a:t>rfac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14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r</a:t>
            </a:r>
            <a:r>
              <a:rPr dirty="0" sz="1700" spc="13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t</a:t>
            </a:r>
            <a:r>
              <a:rPr dirty="0" sz="1700" spc="-25">
                <a:latin typeface="Arial"/>
                <a:cs typeface="Arial"/>
              </a:rPr>
              <a:t>h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125">
                <a:latin typeface="Times New Roman"/>
                <a:cs typeface="Times New Roman"/>
              </a:rPr>
              <a:t> </a:t>
            </a:r>
            <a:r>
              <a:rPr dirty="0" sz="1700" spc="-25">
                <a:latin typeface="Arial"/>
                <a:cs typeface="Arial"/>
              </a:rPr>
              <a:t>p</a:t>
            </a:r>
            <a:r>
              <a:rPr dirty="0" sz="1700" spc="-15">
                <a:latin typeface="Arial"/>
                <a:cs typeface="Arial"/>
              </a:rPr>
              <a:t>rev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 spc="-25">
                <a:latin typeface="Arial"/>
                <a:cs typeface="Arial"/>
              </a:rPr>
              <a:t>u</a:t>
            </a:r>
            <a:r>
              <a:rPr dirty="0" sz="1700" spc="-10">
                <a:latin typeface="Arial"/>
                <a:cs typeface="Arial"/>
              </a:rPr>
              <a:t>sl</a:t>
            </a:r>
            <a:r>
              <a:rPr dirty="0" sz="1700">
                <a:latin typeface="Arial"/>
                <a:cs typeface="Arial"/>
              </a:rPr>
              <a:t>y</a:t>
            </a:r>
            <a:r>
              <a:rPr dirty="0" sz="1700" spc="14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mac</a:t>
            </a:r>
            <a:r>
              <a:rPr dirty="0" sz="1700" spc="-15">
                <a:latin typeface="Arial"/>
                <a:cs typeface="Arial"/>
              </a:rPr>
              <a:t>h</a:t>
            </a:r>
            <a:r>
              <a:rPr dirty="0" sz="1700">
                <a:latin typeface="Arial"/>
                <a:cs typeface="Arial"/>
              </a:rPr>
              <a:t>i</a:t>
            </a:r>
            <a:r>
              <a:rPr dirty="0" sz="1700" spc="-5">
                <a:latin typeface="Arial"/>
                <a:cs typeface="Arial"/>
              </a:rPr>
              <a:t>n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d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su</a:t>
            </a:r>
            <a:r>
              <a:rPr dirty="0" sz="1700" spc="-25">
                <a:latin typeface="Arial"/>
                <a:cs typeface="Arial"/>
              </a:rPr>
              <a:t>r</a:t>
            </a:r>
            <a:r>
              <a:rPr dirty="0" sz="1700" spc="-5">
                <a:latin typeface="Arial"/>
                <a:cs typeface="Arial"/>
              </a:rPr>
              <a:t>f</a:t>
            </a:r>
            <a:r>
              <a:rPr dirty="0" sz="1700" spc="-2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ce 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of </a:t>
            </a:r>
            <a:r>
              <a:rPr dirty="0" sz="1700" spc="-15">
                <a:latin typeface="Arial"/>
                <a:cs typeface="Arial"/>
              </a:rPr>
              <a:t>the workpiece. </a:t>
            </a:r>
            <a:r>
              <a:rPr dirty="0" sz="1700" spc="-10">
                <a:latin typeface="Arial"/>
                <a:cs typeface="Arial"/>
              </a:rPr>
              <a:t>The depth </a:t>
            </a:r>
            <a:r>
              <a:rPr dirty="0" sz="1700" spc="-5">
                <a:latin typeface="Arial"/>
                <a:cs typeface="Arial"/>
              </a:rPr>
              <a:t>of </a:t>
            </a:r>
            <a:r>
              <a:rPr dirty="0" sz="1700" spc="-10">
                <a:latin typeface="Arial"/>
                <a:cs typeface="Arial"/>
              </a:rPr>
              <a:t>cut </a:t>
            </a:r>
            <a:r>
              <a:rPr dirty="0" sz="1700">
                <a:latin typeface="Arial"/>
                <a:cs typeface="Arial"/>
              </a:rPr>
              <a:t>d is </a:t>
            </a:r>
            <a:r>
              <a:rPr dirty="0" sz="1700" spc="-15">
                <a:latin typeface="Arial"/>
                <a:cs typeface="Arial"/>
              </a:rPr>
              <a:t>expressed </a:t>
            </a:r>
            <a:r>
              <a:rPr dirty="0" sz="1700" spc="-5">
                <a:latin typeface="Arial"/>
                <a:cs typeface="Arial"/>
              </a:rPr>
              <a:t>in mm. </a:t>
            </a:r>
            <a:r>
              <a:rPr dirty="0" sz="1700" spc="-20">
                <a:latin typeface="Arial"/>
                <a:cs typeface="Arial"/>
              </a:rPr>
              <a:t>For</a:t>
            </a:r>
            <a:r>
              <a:rPr dirty="0" sz="1700" spc="220">
                <a:latin typeface="Arial"/>
                <a:cs typeface="Arial"/>
              </a:rPr>
              <a:t> </a:t>
            </a:r>
            <a:r>
              <a:rPr dirty="0" sz="1700" spc="-35">
                <a:latin typeface="Arial"/>
                <a:cs typeface="Arial"/>
              </a:rPr>
              <a:t>Turning</a:t>
            </a:r>
            <a:endParaRPr sz="17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710"/>
              </a:spcBef>
            </a:pPr>
            <a:r>
              <a:rPr dirty="0" sz="1700" spc="-10" b="1">
                <a:solidFill>
                  <a:srgbClr val="6F2F9E"/>
                </a:solidFill>
                <a:latin typeface="Arial"/>
                <a:cs typeface="Arial"/>
              </a:rPr>
              <a:t>DOC </a:t>
            </a:r>
            <a:r>
              <a:rPr dirty="0" sz="1700" b="1">
                <a:solidFill>
                  <a:srgbClr val="6F2F9E"/>
                </a:solidFill>
                <a:latin typeface="Arial"/>
                <a:cs typeface="Arial"/>
              </a:rPr>
              <a:t>= </a:t>
            </a:r>
            <a:r>
              <a:rPr dirty="0" sz="1700" spc="-5" b="1">
                <a:solidFill>
                  <a:srgbClr val="6F2F9E"/>
                </a:solidFill>
                <a:latin typeface="Arial"/>
                <a:cs typeface="Arial"/>
              </a:rPr>
              <a:t>0.5(D</a:t>
            </a:r>
            <a:r>
              <a:rPr dirty="0" baseline="-21604" sz="1350" spc="-7" b="1">
                <a:solidFill>
                  <a:srgbClr val="6F2F9E"/>
                </a:solidFill>
                <a:latin typeface="Arial"/>
                <a:cs typeface="Arial"/>
              </a:rPr>
              <a:t>1 </a:t>
            </a:r>
            <a:r>
              <a:rPr dirty="0" sz="1700" b="1">
                <a:solidFill>
                  <a:srgbClr val="6F2F9E"/>
                </a:solidFill>
                <a:latin typeface="Arial"/>
                <a:cs typeface="Arial"/>
              </a:rPr>
              <a:t>– D</a:t>
            </a:r>
            <a:r>
              <a:rPr dirty="0" baseline="-21604" sz="1350" b="1">
                <a:solidFill>
                  <a:srgbClr val="6F2F9E"/>
                </a:solidFill>
                <a:latin typeface="Arial"/>
                <a:cs typeface="Arial"/>
              </a:rPr>
              <a:t>2</a:t>
            </a:r>
            <a:r>
              <a:rPr dirty="0" sz="1700" b="1">
                <a:solidFill>
                  <a:srgbClr val="6F2F9E"/>
                </a:solidFill>
                <a:latin typeface="Arial"/>
                <a:cs typeface="Arial"/>
              </a:rPr>
              <a:t>) =</a:t>
            </a:r>
            <a:r>
              <a:rPr dirty="0" sz="1700" spc="-20" b="1">
                <a:solidFill>
                  <a:srgbClr val="6F2F9E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6F2F9E"/>
                </a:solidFill>
                <a:latin typeface="Arial"/>
                <a:cs typeface="Arial"/>
              </a:rPr>
              <a:t>d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790780"/>
            <a:ext cx="4264025" cy="4152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5"/>
              <a:t>Classification </a:t>
            </a:r>
            <a:r>
              <a:rPr dirty="0" sz="2550"/>
              <a:t>of Cutting</a:t>
            </a:r>
            <a:r>
              <a:rPr dirty="0" sz="2550" spc="-10"/>
              <a:t> </a:t>
            </a:r>
            <a:r>
              <a:rPr dirty="0" sz="2550" spc="-60"/>
              <a:t>Tools</a:t>
            </a:r>
            <a:endParaRPr sz="2550"/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17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173949" y="1919081"/>
            <a:ext cx="300291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b="1">
                <a:latin typeface="Arial"/>
                <a:cs typeface="Arial"/>
              </a:rPr>
              <a:t>According to cutting</a:t>
            </a:r>
            <a:r>
              <a:rPr dirty="0" sz="1800" spc="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edges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7836" y="2307587"/>
            <a:ext cx="13208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490">
                <a:latin typeface="OpenSymbol"/>
                <a:cs typeface="OpenSymbol"/>
              </a:rPr>
              <a:t>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1608" y="2345553"/>
            <a:ext cx="8023225" cy="1405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00"/>
              </a:spcBef>
              <a:tabLst>
                <a:tab pos="7371080" algn="l"/>
              </a:tabLst>
            </a:pPr>
            <a:r>
              <a:rPr dirty="0" sz="1800" spc="10">
                <a:latin typeface="Arial"/>
                <a:cs typeface="Arial"/>
              </a:rPr>
              <a:t>S</a:t>
            </a:r>
            <a:r>
              <a:rPr dirty="0" sz="1800" spc="5">
                <a:latin typeface="Arial"/>
                <a:cs typeface="Arial"/>
              </a:rPr>
              <a:t>ingle</a:t>
            </a:r>
            <a:r>
              <a:rPr dirty="0" sz="1800" spc="5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p</a:t>
            </a:r>
            <a:r>
              <a:rPr dirty="0" sz="1800" spc="5">
                <a:latin typeface="Arial"/>
                <a:cs typeface="Arial"/>
              </a:rPr>
              <a:t>oin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:</a:t>
            </a:r>
            <a:r>
              <a:rPr dirty="0" sz="1800" spc="35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25">
                <a:latin typeface="Arial"/>
                <a:cs typeface="Arial"/>
              </a:rPr>
              <a:t>.</a:t>
            </a:r>
            <a:r>
              <a:rPr dirty="0" sz="1800" spc="-25">
                <a:latin typeface="Arial"/>
                <a:cs typeface="Arial"/>
              </a:rPr>
              <a:t>g</a:t>
            </a:r>
            <a:r>
              <a:rPr dirty="0" sz="1800" spc="-25">
                <a:latin typeface="Arial"/>
                <a:cs typeface="Arial"/>
              </a:rPr>
              <a:t>.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15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u</a:t>
            </a:r>
            <a:r>
              <a:rPr dirty="0" sz="1800" spc="-1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 spc="-10">
                <a:latin typeface="Arial"/>
                <a:cs typeface="Arial"/>
              </a:rPr>
              <a:t>i</a:t>
            </a:r>
            <a:r>
              <a:rPr dirty="0" sz="1800" spc="5">
                <a:latin typeface="Arial"/>
                <a:cs typeface="Arial"/>
              </a:rPr>
              <a:t>ng</a:t>
            </a:r>
            <a:r>
              <a:rPr dirty="0" sz="1800" spc="4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ols,</a:t>
            </a:r>
            <a:r>
              <a:rPr dirty="0" sz="1800" spc="3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s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p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5">
                <a:latin typeface="Arial"/>
                <a:cs typeface="Arial"/>
              </a:rPr>
              <a:t>g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5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p</a:t>
            </a:r>
            <a:r>
              <a:rPr dirty="0" sz="1800" spc="10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an</a:t>
            </a:r>
            <a:r>
              <a:rPr dirty="0" sz="1800" spc="-5">
                <a:latin typeface="Arial"/>
                <a:cs typeface="Arial"/>
              </a:rPr>
              <a:t>n</a:t>
            </a:r>
            <a:r>
              <a:rPr dirty="0" sz="1800" spc="10">
                <a:latin typeface="Arial"/>
                <a:cs typeface="Arial"/>
              </a:rPr>
              <a:t>i</a:t>
            </a:r>
            <a:r>
              <a:rPr dirty="0" sz="1800" spc="-5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g</a:t>
            </a:r>
            <a:r>
              <a:rPr dirty="0" sz="1800" spc="5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d</a:t>
            </a:r>
            <a:r>
              <a:rPr dirty="0" sz="1800" spc="4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s</a:t>
            </a:r>
            <a:r>
              <a:rPr dirty="0" sz="1800" spc="-10">
                <a:latin typeface="Arial"/>
                <a:cs typeface="Arial"/>
              </a:rPr>
              <a:t>l</a:t>
            </a:r>
            <a:r>
              <a:rPr dirty="0" sz="1800" spc="-15">
                <a:latin typeface="Arial"/>
                <a:cs typeface="Arial"/>
              </a:rPr>
              <a:t>o</a:t>
            </a:r>
            <a:r>
              <a:rPr dirty="0" sz="1800" spc="-15">
                <a:latin typeface="Arial"/>
                <a:cs typeface="Arial"/>
              </a:rPr>
              <a:t>tt</a:t>
            </a:r>
            <a:r>
              <a:rPr dirty="0" sz="1800" spc="-10">
                <a:latin typeface="Arial"/>
                <a:cs typeface="Arial"/>
              </a:rPr>
              <a:t>in</a:t>
            </a:r>
            <a:r>
              <a:rPr dirty="0" sz="1800" spc="5">
                <a:latin typeface="Arial"/>
                <a:cs typeface="Arial"/>
              </a:rPr>
              <a:t>g</a:t>
            </a:r>
            <a:r>
              <a:rPr dirty="0" sz="1800" spc="2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 spc="5">
                <a:latin typeface="Arial"/>
                <a:cs typeface="Arial"/>
              </a:rPr>
              <a:t>ols</a:t>
            </a:r>
            <a:r>
              <a:rPr dirty="0" sz="1800" spc="5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nd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b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-10">
                <a:latin typeface="Arial"/>
                <a:cs typeface="Arial"/>
              </a:rPr>
              <a:t>r</a:t>
            </a:r>
            <a:r>
              <a:rPr dirty="0" sz="1800">
                <a:latin typeface="Arial"/>
                <a:cs typeface="Arial"/>
              </a:rPr>
              <a:t>ing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tools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>
                <a:latin typeface="Arial"/>
                <a:cs typeface="Arial"/>
              </a:rPr>
              <a:t>Double (two) point: </a:t>
            </a:r>
            <a:r>
              <a:rPr dirty="0" sz="1800" spc="-25">
                <a:latin typeface="Arial"/>
                <a:cs typeface="Arial"/>
              </a:rPr>
              <a:t>e.g.,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drills</a:t>
            </a:r>
            <a:endParaRPr sz="1800">
              <a:latin typeface="Arial"/>
              <a:cs typeface="Arial"/>
            </a:endParaRPr>
          </a:p>
          <a:p>
            <a:pPr marL="12700" marR="370205">
              <a:lnSpc>
                <a:spcPct val="100499"/>
              </a:lnSpc>
            </a:pPr>
            <a:r>
              <a:rPr dirty="0" sz="1800">
                <a:latin typeface="Arial"/>
                <a:cs typeface="Arial"/>
              </a:rPr>
              <a:t>Multipoint (more than </a:t>
            </a:r>
            <a:r>
              <a:rPr dirty="0" sz="1800" spc="-10">
                <a:latin typeface="Arial"/>
                <a:cs typeface="Arial"/>
              </a:rPr>
              <a:t>two): </a:t>
            </a:r>
            <a:r>
              <a:rPr dirty="0" sz="1800" spc="-20">
                <a:latin typeface="Arial"/>
                <a:cs typeface="Arial"/>
              </a:rPr>
              <a:t>e.g., </a:t>
            </a:r>
            <a:r>
              <a:rPr dirty="0" sz="1800" spc="5">
                <a:latin typeface="Arial"/>
                <a:cs typeface="Arial"/>
              </a:rPr>
              <a:t>milling </a:t>
            </a:r>
            <a:r>
              <a:rPr dirty="0" sz="1800" spc="-5">
                <a:latin typeface="Arial"/>
                <a:cs typeface="Arial"/>
              </a:rPr>
              <a:t>cutters, </a:t>
            </a:r>
            <a:r>
              <a:rPr dirty="0" sz="1800">
                <a:latin typeface="Arial"/>
                <a:cs typeface="Arial"/>
              </a:rPr>
              <a:t>broaching tools, </a:t>
            </a:r>
            <a:r>
              <a:rPr dirty="0" sz="1800" spc="5">
                <a:latin typeface="Arial"/>
                <a:cs typeface="Arial"/>
              </a:rPr>
              <a:t>hobs, </a:t>
            </a:r>
            <a:r>
              <a:rPr dirty="0" sz="1800">
                <a:latin typeface="Arial"/>
                <a:cs typeface="Arial"/>
              </a:rPr>
              <a:t>gear  shaping </a:t>
            </a:r>
            <a:r>
              <a:rPr dirty="0" sz="1800" spc="-10">
                <a:latin typeface="Arial"/>
                <a:cs typeface="Arial"/>
              </a:rPr>
              <a:t>cutters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7836" y="2861009"/>
            <a:ext cx="132080" cy="57785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490">
                <a:latin typeface="OpenSymbol"/>
                <a:cs typeface="OpenSymbol"/>
              </a:rPr>
              <a:t>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800" spc="490">
                <a:latin typeface="OpenSymbol"/>
                <a:cs typeface="OpenSymbol"/>
              </a:rPr>
              <a:t>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1590" y="4132767"/>
            <a:ext cx="227520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 b="1">
                <a:latin typeface="Arial"/>
                <a:cs typeface="Arial"/>
              </a:rPr>
              <a:t>According </a:t>
            </a:r>
            <a:r>
              <a:rPr dirty="0" sz="1800" b="1">
                <a:latin typeface="Arial"/>
                <a:cs typeface="Arial"/>
              </a:rPr>
              <a:t>to</a:t>
            </a:r>
            <a:r>
              <a:rPr dirty="0" sz="1800" spc="-6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motion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0439" y="4370931"/>
            <a:ext cx="132080" cy="85534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490">
                <a:latin typeface="OpenSymbol"/>
                <a:cs typeface="OpenSymbol"/>
              </a:rPr>
              <a:t>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800" spc="490">
                <a:latin typeface="OpenSymbol"/>
                <a:cs typeface="OpenSymbol"/>
              </a:rPr>
              <a:t>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800" spc="490">
                <a:latin typeface="OpenSymbol"/>
                <a:cs typeface="OpenSymbol"/>
              </a:rPr>
              <a:t>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85363" y="4408892"/>
            <a:ext cx="5380355" cy="8534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latin typeface="Arial"/>
                <a:cs typeface="Arial"/>
              </a:rPr>
              <a:t>Linear motion tools </a:t>
            </a:r>
            <a:r>
              <a:rPr dirty="0" sz="1800" spc="5">
                <a:latin typeface="Arial"/>
                <a:cs typeface="Arial"/>
              </a:rPr>
              <a:t>– </a:t>
            </a:r>
            <a:r>
              <a:rPr dirty="0" sz="1800">
                <a:latin typeface="Arial"/>
                <a:cs typeface="Arial"/>
              </a:rPr>
              <a:t>lathe tools,</a:t>
            </a:r>
            <a:r>
              <a:rPr dirty="0" sz="1800" spc="-10">
                <a:latin typeface="Arial"/>
                <a:cs typeface="Arial"/>
              </a:rPr>
              <a:t> brooches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170"/>
              </a:lnSpc>
              <a:spcBef>
                <a:spcPts val="75"/>
              </a:spcBef>
            </a:pPr>
            <a:r>
              <a:rPr dirty="0" sz="1800" spc="-10">
                <a:latin typeface="Arial"/>
                <a:cs typeface="Arial"/>
              </a:rPr>
              <a:t>Rotary </a:t>
            </a:r>
            <a:r>
              <a:rPr dirty="0" sz="1800">
                <a:latin typeface="Arial"/>
                <a:cs typeface="Arial"/>
              </a:rPr>
              <a:t>motion tools </a:t>
            </a:r>
            <a:r>
              <a:rPr dirty="0" sz="1800" spc="5">
                <a:latin typeface="Arial"/>
                <a:cs typeface="Arial"/>
              </a:rPr>
              <a:t>– </a:t>
            </a:r>
            <a:r>
              <a:rPr dirty="0" sz="1800">
                <a:latin typeface="Arial"/>
                <a:cs typeface="Arial"/>
              </a:rPr>
              <a:t>milling </a:t>
            </a:r>
            <a:r>
              <a:rPr dirty="0" sz="1800" spc="-10">
                <a:latin typeface="Arial"/>
                <a:cs typeface="Arial"/>
              </a:rPr>
              <a:t>cutters, </a:t>
            </a:r>
            <a:r>
              <a:rPr dirty="0" sz="1800">
                <a:latin typeface="Arial"/>
                <a:cs typeface="Arial"/>
              </a:rPr>
              <a:t>grinding wheels  Linear </a:t>
            </a:r>
            <a:r>
              <a:rPr dirty="0" sz="1800" spc="5">
                <a:latin typeface="Arial"/>
                <a:cs typeface="Arial"/>
              </a:rPr>
              <a:t>&amp; </a:t>
            </a:r>
            <a:r>
              <a:rPr dirty="0" sz="1800" spc="-5">
                <a:latin typeface="Arial"/>
                <a:cs typeface="Arial"/>
              </a:rPr>
              <a:t>rotary </a:t>
            </a:r>
            <a:r>
              <a:rPr dirty="0" sz="1800">
                <a:latin typeface="Arial"/>
                <a:cs typeface="Arial"/>
              </a:rPr>
              <a:t>motion tools </a:t>
            </a:r>
            <a:r>
              <a:rPr dirty="0" sz="1800" spc="5">
                <a:latin typeface="Arial"/>
                <a:cs typeface="Arial"/>
              </a:rPr>
              <a:t>– </a:t>
            </a:r>
            <a:r>
              <a:rPr dirty="0" sz="1800">
                <a:latin typeface="Arial"/>
                <a:cs typeface="Arial"/>
              </a:rPr>
              <a:t>drills, taps,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38502" y="470164"/>
            <a:ext cx="7367270" cy="4152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5" b="1">
                <a:latin typeface="Arial"/>
                <a:cs typeface="Arial"/>
              </a:rPr>
              <a:t>Geometry of Single Point </a:t>
            </a:r>
            <a:r>
              <a:rPr dirty="0" sz="2550" b="1">
                <a:latin typeface="Arial"/>
                <a:cs typeface="Arial"/>
              </a:rPr>
              <a:t>Cutting </a:t>
            </a:r>
            <a:r>
              <a:rPr dirty="0" sz="2550" spc="-50" b="1">
                <a:latin typeface="Arial"/>
                <a:cs typeface="Arial"/>
              </a:rPr>
              <a:t>Tool</a:t>
            </a:r>
            <a:r>
              <a:rPr dirty="0" sz="2550" spc="85" b="1">
                <a:latin typeface="Arial"/>
                <a:cs typeface="Arial"/>
              </a:rPr>
              <a:t> </a:t>
            </a:r>
            <a:r>
              <a:rPr dirty="0" sz="2550" spc="-25" b="1">
                <a:latin typeface="Arial"/>
                <a:cs typeface="Arial"/>
              </a:rPr>
              <a:t>(Turning)</a:t>
            </a:r>
            <a:endParaRPr sz="2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5650" y="936937"/>
            <a:ext cx="1961514" cy="321945"/>
          </a:xfrm>
          <a:prstGeom prst="rect">
            <a:avLst/>
          </a:prstGeom>
          <a:solidFill>
            <a:srgbClr val="CCCC00"/>
          </a:solidFill>
        </p:spPr>
        <p:txBody>
          <a:bodyPr wrap="square" lIns="0" tIns="46355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365"/>
              </a:spcBef>
            </a:pPr>
            <a:r>
              <a:rPr dirty="0" sz="1800" spc="10" b="1">
                <a:latin typeface="Arial"/>
                <a:cs typeface="Arial"/>
              </a:rPr>
              <a:t>T</a:t>
            </a:r>
            <a:r>
              <a:rPr dirty="0" sz="1350" spc="10" b="1">
                <a:latin typeface="Arial"/>
                <a:cs typeface="Arial"/>
              </a:rPr>
              <a:t>OOL</a:t>
            </a:r>
            <a:r>
              <a:rPr dirty="0" sz="1350" spc="95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E</a:t>
            </a:r>
            <a:r>
              <a:rPr dirty="0" sz="1350" spc="5" b="1">
                <a:latin typeface="Arial"/>
                <a:cs typeface="Arial"/>
              </a:rPr>
              <a:t>LEMENTS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67650" y="1440891"/>
            <a:ext cx="9516110" cy="2879090"/>
            <a:chOff x="567650" y="1440891"/>
            <a:chExt cx="9516110" cy="2879090"/>
          </a:xfrm>
        </p:grpSpPr>
        <p:sp>
          <p:nvSpPr>
            <p:cNvPr id="8" name="object 8"/>
            <p:cNvSpPr/>
            <p:nvPr/>
          </p:nvSpPr>
          <p:spPr>
            <a:xfrm>
              <a:off x="567650" y="1457401"/>
              <a:ext cx="4258221" cy="28621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306428" y="1440891"/>
              <a:ext cx="4776736" cy="28438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199714" y="4355991"/>
            <a:ext cx="3321685" cy="2044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spc="5" b="1">
                <a:latin typeface="Arial"/>
                <a:cs typeface="Arial"/>
              </a:rPr>
              <a:t>Fig. </a:t>
            </a:r>
            <a:r>
              <a:rPr dirty="0" sz="1150" spc="10" b="1">
                <a:latin typeface="Arial"/>
                <a:cs typeface="Arial"/>
              </a:rPr>
              <a:t>1.14 </a:t>
            </a:r>
            <a:r>
              <a:rPr dirty="0" sz="1150" spc="5" b="1">
                <a:latin typeface="Arial"/>
                <a:cs typeface="Arial"/>
              </a:rPr>
              <a:t>Elements of Single Point Cutting</a:t>
            </a:r>
            <a:r>
              <a:rPr dirty="0" sz="1150" spc="80" b="1">
                <a:latin typeface="Arial"/>
                <a:cs typeface="Arial"/>
              </a:rPr>
              <a:t> </a:t>
            </a:r>
            <a:r>
              <a:rPr dirty="0" sz="1150" spc="-15" b="1">
                <a:latin typeface="Arial"/>
                <a:cs typeface="Arial"/>
              </a:rPr>
              <a:t>Tool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5315" y="4660503"/>
            <a:ext cx="4200525" cy="61277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just" marL="12700" marR="5080">
              <a:lnSpc>
                <a:spcPts val="1480"/>
              </a:lnSpc>
              <a:spcBef>
                <a:spcPts val="300"/>
              </a:spcBef>
            </a:pPr>
            <a:r>
              <a:rPr dirty="0" sz="1350" spc="15" b="1">
                <a:latin typeface="Arial"/>
                <a:cs typeface="Arial"/>
              </a:rPr>
              <a:t>Shank </a:t>
            </a:r>
            <a:r>
              <a:rPr dirty="0" sz="1350" spc="20">
                <a:latin typeface="Arial"/>
                <a:cs typeface="Arial"/>
              </a:rPr>
              <a:t>– </a:t>
            </a:r>
            <a:r>
              <a:rPr dirty="0" sz="1350" spc="5">
                <a:latin typeface="Arial"/>
                <a:cs typeface="Arial"/>
              </a:rPr>
              <a:t>It </a:t>
            </a:r>
            <a:r>
              <a:rPr dirty="0" sz="1350" spc="10">
                <a:latin typeface="Arial"/>
                <a:cs typeface="Arial"/>
              </a:rPr>
              <a:t>is </a:t>
            </a:r>
            <a:r>
              <a:rPr dirty="0" sz="1350" spc="5">
                <a:latin typeface="Arial"/>
                <a:cs typeface="Arial"/>
              </a:rPr>
              <a:t>main </a:t>
            </a:r>
            <a:r>
              <a:rPr dirty="0" sz="1350" spc="15">
                <a:latin typeface="Arial"/>
                <a:cs typeface="Arial"/>
              </a:rPr>
              <a:t>body </a:t>
            </a:r>
            <a:r>
              <a:rPr dirty="0" sz="1350" spc="10">
                <a:latin typeface="Arial"/>
                <a:cs typeface="Arial"/>
              </a:rPr>
              <a:t>of </a:t>
            </a:r>
            <a:r>
              <a:rPr dirty="0" sz="1350" spc="5">
                <a:latin typeface="Arial"/>
                <a:cs typeface="Arial"/>
              </a:rPr>
              <a:t>tool. It </a:t>
            </a:r>
            <a:r>
              <a:rPr dirty="0" sz="1350" spc="10">
                <a:latin typeface="Arial"/>
                <a:cs typeface="Arial"/>
              </a:rPr>
              <a:t>is </a:t>
            </a:r>
            <a:r>
              <a:rPr dirty="0" sz="1350" spc="5">
                <a:latin typeface="Arial"/>
                <a:cs typeface="Arial"/>
              </a:rPr>
              <a:t>the</a:t>
            </a:r>
            <a:r>
              <a:rPr dirty="0" sz="1350" spc="38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backward  part of </a:t>
            </a:r>
            <a:r>
              <a:rPr dirty="0" sz="1350" spc="5">
                <a:latin typeface="Arial"/>
                <a:cs typeface="Arial"/>
              </a:rPr>
              <a:t>tool </a:t>
            </a:r>
            <a:r>
              <a:rPr dirty="0" sz="1350" spc="10">
                <a:latin typeface="Arial"/>
                <a:cs typeface="Arial"/>
              </a:rPr>
              <a:t>which </a:t>
            </a:r>
            <a:r>
              <a:rPr dirty="0" sz="1350" spc="5">
                <a:latin typeface="Arial"/>
                <a:cs typeface="Arial"/>
              </a:rPr>
              <a:t>is </a:t>
            </a:r>
            <a:r>
              <a:rPr dirty="0" sz="1350" spc="10">
                <a:latin typeface="Arial"/>
                <a:cs typeface="Arial"/>
              </a:rPr>
              <a:t>hold </a:t>
            </a:r>
            <a:r>
              <a:rPr dirty="0" sz="1350" spc="15">
                <a:latin typeface="Arial"/>
                <a:cs typeface="Arial"/>
              </a:rPr>
              <a:t>by </a:t>
            </a:r>
            <a:r>
              <a:rPr dirty="0" sz="1350" spc="10">
                <a:latin typeface="Arial"/>
                <a:cs typeface="Arial"/>
              </a:rPr>
              <a:t>tool </a:t>
            </a:r>
            <a:r>
              <a:rPr dirty="0" sz="1350" spc="5">
                <a:latin typeface="Arial"/>
                <a:cs typeface="Arial"/>
              </a:rPr>
              <a:t>post.</a:t>
            </a:r>
            <a:r>
              <a:rPr dirty="0" sz="1350" spc="385">
                <a:latin typeface="Arial"/>
                <a:cs typeface="Arial"/>
              </a:rPr>
              <a:t> </a:t>
            </a:r>
            <a:r>
              <a:rPr dirty="0" sz="1350" spc="15">
                <a:latin typeface="Arial"/>
                <a:cs typeface="Arial"/>
              </a:rPr>
              <a:t>The </a:t>
            </a:r>
            <a:r>
              <a:rPr dirty="0" sz="1350" spc="10">
                <a:latin typeface="Arial"/>
                <a:cs typeface="Arial"/>
              </a:rPr>
              <a:t>shank </a:t>
            </a:r>
            <a:r>
              <a:rPr dirty="0" sz="1350" spc="5">
                <a:latin typeface="Arial"/>
                <a:cs typeface="Arial"/>
              </a:rPr>
              <a:t>is  </a:t>
            </a:r>
            <a:r>
              <a:rPr dirty="0" sz="1350" spc="10">
                <a:latin typeface="Arial"/>
                <a:cs typeface="Arial"/>
              </a:rPr>
              <a:t>gripped </a:t>
            </a:r>
            <a:r>
              <a:rPr dirty="0" sz="1350" spc="15">
                <a:latin typeface="Arial"/>
                <a:cs typeface="Arial"/>
              </a:rPr>
              <a:t>by </a:t>
            </a:r>
            <a:r>
              <a:rPr dirty="0" sz="1350" spc="10">
                <a:latin typeface="Arial"/>
                <a:cs typeface="Arial"/>
              </a:rPr>
              <a:t>tool</a:t>
            </a:r>
            <a:r>
              <a:rPr dirty="0" sz="1350" spc="-35">
                <a:latin typeface="Arial"/>
                <a:cs typeface="Arial"/>
              </a:rPr>
              <a:t> </a:t>
            </a:r>
            <a:r>
              <a:rPr dirty="0" sz="1350" spc="-25">
                <a:latin typeface="Arial"/>
                <a:cs typeface="Arial"/>
              </a:rPr>
              <a:t>holder.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5315" y="5236548"/>
            <a:ext cx="4199890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678554" algn="l"/>
              </a:tabLst>
            </a:pPr>
            <a:r>
              <a:rPr dirty="0" sz="1350" spc="15" b="1">
                <a:latin typeface="Arial"/>
                <a:cs typeface="Arial"/>
              </a:rPr>
              <a:t>F</a:t>
            </a:r>
            <a:r>
              <a:rPr dirty="0" sz="1350" spc="-5" b="1">
                <a:latin typeface="Arial"/>
                <a:cs typeface="Arial"/>
              </a:rPr>
              <a:t>l</a:t>
            </a:r>
            <a:r>
              <a:rPr dirty="0" sz="1350" spc="15" b="1">
                <a:latin typeface="Arial"/>
                <a:cs typeface="Arial"/>
              </a:rPr>
              <a:t>an</a:t>
            </a:r>
            <a:r>
              <a:rPr dirty="0" sz="1350" spc="20" b="1">
                <a:latin typeface="Arial"/>
                <a:cs typeface="Arial"/>
              </a:rPr>
              <a:t>k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40">
                <a:latin typeface="Times New Roman"/>
                <a:cs typeface="Times New Roman"/>
              </a:rPr>
              <a:t> </a:t>
            </a:r>
            <a:r>
              <a:rPr dirty="0" sz="1350" spc="20">
                <a:latin typeface="Arial"/>
                <a:cs typeface="Arial"/>
              </a:rPr>
              <a:t>–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45">
                <a:latin typeface="Times New Roman"/>
                <a:cs typeface="Times New Roman"/>
              </a:rPr>
              <a:t> </a:t>
            </a:r>
            <a:r>
              <a:rPr dirty="0" sz="1350" spc="10">
                <a:latin typeface="Arial"/>
                <a:cs typeface="Arial"/>
              </a:rPr>
              <a:t>S</a:t>
            </a:r>
            <a:r>
              <a:rPr dirty="0" sz="1350" spc="15">
                <a:latin typeface="Arial"/>
                <a:cs typeface="Arial"/>
              </a:rPr>
              <a:t>o</a:t>
            </a:r>
            <a:r>
              <a:rPr dirty="0" sz="1350" spc="15">
                <a:latin typeface="Arial"/>
                <a:cs typeface="Arial"/>
              </a:rPr>
              <a:t>m</a:t>
            </a:r>
            <a:r>
              <a:rPr dirty="0" sz="1350" spc="10">
                <a:latin typeface="Arial"/>
                <a:cs typeface="Arial"/>
              </a:rPr>
              <a:t>et</a:t>
            </a:r>
            <a:r>
              <a:rPr dirty="0" sz="1350" spc="-5">
                <a:latin typeface="Arial"/>
                <a:cs typeface="Arial"/>
              </a:rPr>
              <a:t>i</a:t>
            </a:r>
            <a:r>
              <a:rPr dirty="0" sz="1350" spc="25">
                <a:latin typeface="Arial"/>
                <a:cs typeface="Arial"/>
              </a:rPr>
              <a:t>m</a:t>
            </a:r>
            <a:r>
              <a:rPr dirty="0" sz="1350" spc="20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30">
                <a:latin typeface="Times New Roman"/>
                <a:cs typeface="Times New Roman"/>
              </a:rPr>
              <a:t> </a:t>
            </a:r>
            <a:r>
              <a:rPr dirty="0" sz="1350" spc="5">
                <a:latin typeface="Arial"/>
                <a:cs typeface="Arial"/>
              </a:rPr>
              <a:t>f</a:t>
            </a:r>
            <a:r>
              <a:rPr dirty="0" sz="1350" spc="-5">
                <a:latin typeface="Arial"/>
                <a:cs typeface="Arial"/>
              </a:rPr>
              <a:t>l</a:t>
            </a:r>
            <a:r>
              <a:rPr dirty="0" sz="1350" spc="15">
                <a:latin typeface="Arial"/>
                <a:cs typeface="Arial"/>
              </a:rPr>
              <a:t>an</a:t>
            </a:r>
            <a:r>
              <a:rPr dirty="0" sz="1350" spc="15">
                <a:latin typeface="Arial"/>
                <a:cs typeface="Arial"/>
              </a:rPr>
              <a:t>k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30">
                <a:latin typeface="Times New Roman"/>
                <a:cs typeface="Times New Roman"/>
              </a:rPr>
              <a:t> </a:t>
            </a:r>
            <a:r>
              <a:rPr dirty="0" sz="1350">
                <a:latin typeface="Arial"/>
                <a:cs typeface="Arial"/>
              </a:rPr>
              <a:t>i</a:t>
            </a:r>
            <a:r>
              <a:rPr dirty="0" sz="1350" spc="15">
                <a:latin typeface="Arial"/>
                <a:cs typeface="Arial"/>
              </a:rPr>
              <a:t>s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50">
                <a:latin typeface="Times New Roman"/>
                <a:cs typeface="Times New Roman"/>
              </a:rPr>
              <a:t> </a:t>
            </a:r>
            <a:r>
              <a:rPr dirty="0" sz="1350" spc="5">
                <a:latin typeface="Arial"/>
                <a:cs typeface="Arial"/>
              </a:rPr>
              <a:t>a</a:t>
            </a:r>
            <a:r>
              <a:rPr dirty="0" sz="1350">
                <a:latin typeface="Arial"/>
                <a:cs typeface="Arial"/>
              </a:rPr>
              <a:t>l</a:t>
            </a:r>
            <a:r>
              <a:rPr dirty="0" sz="1350">
                <a:latin typeface="Arial"/>
                <a:cs typeface="Arial"/>
              </a:rPr>
              <a:t>s</a:t>
            </a:r>
            <a:r>
              <a:rPr dirty="0" sz="1350" spc="20">
                <a:latin typeface="Arial"/>
                <a:cs typeface="Arial"/>
              </a:rPr>
              <a:t>o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30">
                <a:latin typeface="Times New Roman"/>
                <a:cs typeface="Times New Roman"/>
              </a:rPr>
              <a:t> </a:t>
            </a:r>
            <a:r>
              <a:rPr dirty="0" sz="1350" spc="15">
                <a:latin typeface="Arial"/>
                <a:cs typeface="Arial"/>
              </a:rPr>
              <a:t>k</a:t>
            </a:r>
            <a:r>
              <a:rPr dirty="0" sz="1350" spc="15">
                <a:latin typeface="Arial"/>
                <a:cs typeface="Arial"/>
              </a:rPr>
              <a:t>n</a:t>
            </a:r>
            <a:r>
              <a:rPr dirty="0" sz="1350" spc="5">
                <a:latin typeface="Arial"/>
                <a:cs typeface="Arial"/>
              </a:rPr>
              <a:t>o</a:t>
            </a:r>
            <a:r>
              <a:rPr dirty="0" sz="1350" spc="20">
                <a:latin typeface="Arial"/>
                <a:cs typeface="Arial"/>
              </a:rPr>
              <a:t>w</a:t>
            </a:r>
            <a:r>
              <a:rPr dirty="0" sz="1350" spc="20">
                <a:latin typeface="Arial"/>
                <a:cs typeface="Arial"/>
              </a:rPr>
              <a:t>n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30">
                <a:latin typeface="Times New Roman"/>
                <a:cs typeface="Times New Roman"/>
              </a:rPr>
              <a:t> </a:t>
            </a:r>
            <a:r>
              <a:rPr dirty="0" sz="1350" spc="15">
                <a:latin typeface="Arial"/>
                <a:cs typeface="Arial"/>
              </a:rPr>
              <a:t>a</a:t>
            </a:r>
            <a:r>
              <a:rPr dirty="0" sz="1350" spc="15">
                <a:latin typeface="Arial"/>
                <a:cs typeface="Arial"/>
              </a:rPr>
              <a:t>s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sz="1350" spc="-5">
                <a:latin typeface="Arial"/>
                <a:cs typeface="Arial"/>
              </a:rPr>
              <a:t>cutt</a:t>
            </a:r>
            <a:r>
              <a:rPr dirty="0" sz="1350" spc="-15">
                <a:latin typeface="Arial"/>
                <a:cs typeface="Arial"/>
              </a:rPr>
              <a:t>i</a:t>
            </a:r>
            <a:r>
              <a:rPr dirty="0" sz="1350" spc="5">
                <a:latin typeface="Arial"/>
                <a:cs typeface="Arial"/>
              </a:rPr>
              <a:t>n</a:t>
            </a:r>
            <a:r>
              <a:rPr dirty="0" sz="1350" spc="20">
                <a:latin typeface="Arial"/>
                <a:cs typeface="Arial"/>
              </a:rPr>
              <a:t>g</a:t>
            </a:r>
            <a:endParaRPr sz="1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5315" y="5431379"/>
            <a:ext cx="420052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678554" algn="l"/>
              </a:tabLst>
            </a:pPr>
            <a:r>
              <a:rPr dirty="0" sz="1350" spc="-5">
                <a:latin typeface="Arial"/>
                <a:cs typeface="Arial"/>
              </a:rPr>
              <a:t>f</a:t>
            </a:r>
            <a:r>
              <a:rPr dirty="0" sz="1350" spc="15">
                <a:latin typeface="Arial"/>
                <a:cs typeface="Arial"/>
              </a:rPr>
              <a:t>a</a:t>
            </a:r>
            <a:r>
              <a:rPr dirty="0" sz="1350" spc="15">
                <a:latin typeface="Arial"/>
                <a:cs typeface="Arial"/>
              </a:rPr>
              <a:t>c</a:t>
            </a:r>
            <a:r>
              <a:rPr dirty="0" sz="1350" spc="15">
                <a:latin typeface="Arial"/>
                <a:cs typeface="Arial"/>
              </a:rPr>
              <a:t>e</a:t>
            </a:r>
            <a:r>
              <a:rPr dirty="0" sz="1350" spc="10">
                <a:latin typeface="Arial"/>
                <a:cs typeface="Arial"/>
              </a:rPr>
              <a:t>.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14">
                <a:latin typeface="Times New Roman"/>
                <a:cs typeface="Times New Roman"/>
              </a:rPr>
              <a:t> </a:t>
            </a:r>
            <a:r>
              <a:rPr dirty="0" sz="1350" spc="5">
                <a:latin typeface="Arial"/>
                <a:cs typeface="Arial"/>
              </a:rPr>
              <a:t>I</a:t>
            </a:r>
            <a:r>
              <a:rPr dirty="0" sz="1350" spc="10">
                <a:latin typeface="Arial"/>
                <a:cs typeface="Arial"/>
              </a:rPr>
              <a:t>t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30">
                <a:latin typeface="Times New Roman"/>
                <a:cs typeface="Times New Roman"/>
              </a:rPr>
              <a:t> </a:t>
            </a:r>
            <a:r>
              <a:rPr dirty="0" sz="1350">
                <a:latin typeface="Arial"/>
                <a:cs typeface="Arial"/>
              </a:rPr>
              <a:t>i</a:t>
            </a:r>
            <a:r>
              <a:rPr dirty="0" sz="1350" spc="15">
                <a:latin typeface="Arial"/>
                <a:cs typeface="Arial"/>
              </a:rPr>
              <a:t>s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25">
                <a:latin typeface="Times New Roman"/>
                <a:cs typeface="Times New Roman"/>
              </a:rPr>
              <a:t> </a:t>
            </a:r>
            <a:r>
              <a:rPr dirty="0" sz="1350">
                <a:latin typeface="Arial"/>
                <a:cs typeface="Arial"/>
              </a:rPr>
              <a:t>th</a:t>
            </a:r>
            <a:r>
              <a:rPr dirty="0" sz="1350" spc="20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95">
                <a:latin typeface="Times New Roman"/>
                <a:cs typeface="Times New Roman"/>
              </a:rPr>
              <a:t> </a:t>
            </a:r>
            <a:r>
              <a:rPr dirty="0" sz="1350">
                <a:latin typeface="Arial"/>
                <a:cs typeface="Arial"/>
              </a:rPr>
              <a:t>ver</a:t>
            </a:r>
            <a:r>
              <a:rPr dirty="0" sz="1350" spc="-15">
                <a:latin typeface="Arial"/>
                <a:cs typeface="Arial"/>
              </a:rPr>
              <a:t>t</a:t>
            </a:r>
            <a:r>
              <a:rPr dirty="0" sz="1350" spc="-5">
                <a:latin typeface="Arial"/>
                <a:cs typeface="Arial"/>
              </a:rPr>
              <a:t>i</a:t>
            </a:r>
            <a:r>
              <a:rPr dirty="0" sz="1350">
                <a:latin typeface="Arial"/>
                <a:cs typeface="Arial"/>
              </a:rPr>
              <a:t>ca</a:t>
            </a:r>
            <a:r>
              <a:rPr dirty="0" sz="1350" spc="5">
                <a:latin typeface="Arial"/>
                <a:cs typeface="Arial"/>
              </a:rPr>
              <a:t>l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00">
                <a:latin typeface="Times New Roman"/>
                <a:cs typeface="Times New Roman"/>
              </a:rPr>
              <a:t> </a:t>
            </a:r>
            <a:r>
              <a:rPr dirty="0" sz="1350" spc="-10">
                <a:latin typeface="Arial"/>
                <a:cs typeface="Arial"/>
              </a:rPr>
              <a:t>s</a:t>
            </a:r>
            <a:r>
              <a:rPr dirty="0" sz="1350" spc="5">
                <a:latin typeface="Arial"/>
                <a:cs typeface="Arial"/>
              </a:rPr>
              <a:t>u</a:t>
            </a:r>
            <a:r>
              <a:rPr dirty="0" sz="1350" spc="5">
                <a:latin typeface="Arial"/>
                <a:cs typeface="Arial"/>
              </a:rPr>
              <a:t>r</a:t>
            </a:r>
            <a:r>
              <a:rPr dirty="0" sz="1350" spc="-15">
                <a:latin typeface="Arial"/>
                <a:cs typeface="Arial"/>
              </a:rPr>
              <a:t>f</a:t>
            </a:r>
            <a:r>
              <a:rPr dirty="0" sz="1350">
                <a:latin typeface="Arial"/>
                <a:cs typeface="Arial"/>
              </a:rPr>
              <a:t>ac</a:t>
            </a:r>
            <a:r>
              <a:rPr dirty="0" sz="1350" spc="20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00">
                <a:latin typeface="Times New Roman"/>
                <a:cs typeface="Times New Roman"/>
              </a:rPr>
              <a:t> </a:t>
            </a:r>
            <a:r>
              <a:rPr dirty="0" sz="1350" spc="10">
                <a:latin typeface="Arial"/>
                <a:cs typeface="Arial"/>
              </a:rPr>
              <a:t>adja</a:t>
            </a:r>
            <a:r>
              <a:rPr dirty="0" sz="1350" spc="15">
                <a:latin typeface="Arial"/>
                <a:cs typeface="Arial"/>
              </a:rPr>
              <a:t>c</a:t>
            </a:r>
            <a:r>
              <a:rPr dirty="0" sz="1350" spc="15">
                <a:latin typeface="Arial"/>
                <a:cs typeface="Arial"/>
              </a:rPr>
              <a:t>en</a:t>
            </a:r>
            <a:r>
              <a:rPr dirty="0" sz="1350" spc="10">
                <a:latin typeface="Arial"/>
                <a:cs typeface="Arial"/>
              </a:rPr>
              <a:t>t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14">
                <a:latin typeface="Times New Roman"/>
                <a:cs typeface="Times New Roman"/>
              </a:rPr>
              <a:t> </a:t>
            </a:r>
            <a:r>
              <a:rPr dirty="0" sz="1350" spc="-5">
                <a:latin typeface="Arial"/>
                <a:cs typeface="Arial"/>
              </a:rPr>
              <a:t>t</a:t>
            </a:r>
            <a:r>
              <a:rPr dirty="0" sz="1350" spc="20">
                <a:latin typeface="Arial"/>
                <a:cs typeface="Arial"/>
              </a:rPr>
              <a:t>o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sz="1350" spc="-5">
                <a:latin typeface="Arial"/>
                <a:cs typeface="Arial"/>
              </a:rPr>
              <a:t>cutt</a:t>
            </a:r>
            <a:r>
              <a:rPr dirty="0" sz="1350" spc="-15">
                <a:latin typeface="Arial"/>
                <a:cs typeface="Arial"/>
              </a:rPr>
              <a:t>i</a:t>
            </a:r>
            <a:r>
              <a:rPr dirty="0" sz="1350" spc="5">
                <a:latin typeface="Arial"/>
                <a:cs typeface="Arial"/>
              </a:rPr>
              <a:t>n</a:t>
            </a:r>
            <a:r>
              <a:rPr dirty="0" sz="1350" spc="20">
                <a:latin typeface="Arial"/>
                <a:cs typeface="Arial"/>
              </a:rPr>
              <a:t>g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5315" y="5626205"/>
            <a:ext cx="4199890" cy="82169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algn="just" marL="12700" marR="5080">
              <a:lnSpc>
                <a:spcPts val="1530"/>
              </a:lnSpc>
              <a:spcBef>
                <a:spcPts val="260"/>
              </a:spcBef>
            </a:pPr>
            <a:r>
              <a:rPr dirty="0" sz="1350" spc="10">
                <a:latin typeface="Arial"/>
                <a:cs typeface="Arial"/>
              </a:rPr>
              <a:t>edge. According to </a:t>
            </a:r>
            <a:r>
              <a:rPr dirty="0" sz="1350">
                <a:latin typeface="Arial"/>
                <a:cs typeface="Arial"/>
              </a:rPr>
              <a:t>cutting </a:t>
            </a:r>
            <a:r>
              <a:rPr dirty="0" sz="1350" spc="10">
                <a:latin typeface="Arial"/>
                <a:cs typeface="Arial"/>
              </a:rPr>
              <a:t>edge, </a:t>
            </a:r>
            <a:r>
              <a:rPr dirty="0" sz="1350">
                <a:latin typeface="Arial"/>
                <a:cs typeface="Arial"/>
              </a:rPr>
              <a:t>there </a:t>
            </a:r>
            <a:r>
              <a:rPr dirty="0" sz="1350" spc="5">
                <a:latin typeface="Arial"/>
                <a:cs typeface="Arial"/>
              </a:rPr>
              <a:t>are </a:t>
            </a:r>
            <a:r>
              <a:rPr dirty="0" sz="1350" spc="10">
                <a:latin typeface="Arial"/>
                <a:cs typeface="Arial"/>
              </a:rPr>
              <a:t>two flank  </a:t>
            </a:r>
            <a:r>
              <a:rPr dirty="0" sz="1350" spc="5">
                <a:latin typeface="Arial"/>
                <a:cs typeface="Arial"/>
              </a:rPr>
              <a:t>side </a:t>
            </a:r>
            <a:r>
              <a:rPr dirty="0" sz="1350" spc="10">
                <a:latin typeface="Arial"/>
                <a:cs typeface="Arial"/>
              </a:rPr>
              <a:t>flank and end </a:t>
            </a:r>
            <a:r>
              <a:rPr dirty="0" sz="1350" spc="5">
                <a:latin typeface="Arial"/>
                <a:cs typeface="Arial"/>
              </a:rPr>
              <a:t>flank. </a:t>
            </a:r>
            <a:r>
              <a:rPr dirty="0" sz="1350" spc="15">
                <a:latin typeface="Arial"/>
                <a:cs typeface="Arial"/>
              </a:rPr>
              <a:t>The </a:t>
            </a:r>
            <a:r>
              <a:rPr dirty="0" sz="1350" spc="10">
                <a:latin typeface="Arial"/>
                <a:cs typeface="Arial"/>
              </a:rPr>
              <a:t>major </a:t>
            </a:r>
            <a:r>
              <a:rPr dirty="0" sz="1350" spc="5">
                <a:latin typeface="Arial"/>
                <a:cs typeface="Arial"/>
              </a:rPr>
              <a:t>flank lies </a:t>
            </a:r>
            <a:r>
              <a:rPr dirty="0" sz="1350" spc="10">
                <a:latin typeface="Arial"/>
                <a:cs typeface="Arial"/>
              </a:rPr>
              <a:t>below  and adjacent </a:t>
            </a:r>
            <a:r>
              <a:rPr dirty="0" sz="1350" spc="5">
                <a:latin typeface="Arial"/>
                <a:cs typeface="Arial"/>
              </a:rPr>
              <a:t>to the side</a:t>
            </a:r>
            <a:r>
              <a:rPr dirty="0" sz="1350" spc="385">
                <a:latin typeface="Arial"/>
                <a:cs typeface="Arial"/>
              </a:rPr>
              <a:t> </a:t>
            </a:r>
            <a:r>
              <a:rPr dirty="0" sz="1350" spc="-5">
                <a:latin typeface="Arial"/>
                <a:cs typeface="Arial"/>
              </a:rPr>
              <a:t>cutting </a:t>
            </a:r>
            <a:r>
              <a:rPr dirty="0" sz="1350" spc="10">
                <a:latin typeface="Arial"/>
                <a:cs typeface="Arial"/>
              </a:rPr>
              <a:t>edge and the minor  </a:t>
            </a:r>
            <a:r>
              <a:rPr dirty="0" sz="1350" spc="5">
                <a:latin typeface="Arial"/>
                <a:cs typeface="Arial"/>
              </a:rPr>
              <a:t>flank </a:t>
            </a:r>
            <a:r>
              <a:rPr dirty="0" sz="1350">
                <a:latin typeface="Arial"/>
                <a:cs typeface="Arial"/>
              </a:rPr>
              <a:t>surface </a:t>
            </a:r>
            <a:r>
              <a:rPr dirty="0" sz="1350" spc="5">
                <a:latin typeface="Arial"/>
                <a:cs typeface="Arial"/>
              </a:rPr>
              <a:t>lies </a:t>
            </a:r>
            <a:r>
              <a:rPr dirty="0" sz="1350" spc="10">
                <a:latin typeface="Arial"/>
                <a:cs typeface="Arial"/>
              </a:rPr>
              <a:t>below </a:t>
            </a:r>
            <a:r>
              <a:rPr dirty="0" sz="1350" spc="15">
                <a:latin typeface="Arial"/>
                <a:cs typeface="Arial"/>
              </a:rPr>
              <a:t>and </a:t>
            </a:r>
            <a:r>
              <a:rPr dirty="0" sz="1350" spc="10">
                <a:latin typeface="Arial"/>
                <a:cs typeface="Arial"/>
              </a:rPr>
              <a:t>adjacent to the</a:t>
            </a:r>
            <a:r>
              <a:rPr dirty="0" sz="1350" spc="25">
                <a:latin typeface="Arial"/>
                <a:cs typeface="Arial"/>
              </a:rPr>
              <a:t> </a:t>
            </a:r>
            <a:r>
              <a:rPr dirty="0" sz="1350" spc="15">
                <a:latin typeface="Arial"/>
                <a:cs typeface="Arial"/>
              </a:rPr>
              <a:t>end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5315" y="6405512"/>
            <a:ext cx="4200525" cy="8216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just" marL="12700">
              <a:lnSpc>
                <a:spcPts val="1575"/>
              </a:lnSpc>
              <a:spcBef>
                <a:spcPts val="135"/>
              </a:spcBef>
            </a:pPr>
            <a:r>
              <a:rPr dirty="0" sz="1350" spc="5">
                <a:latin typeface="Arial"/>
                <a:cs typeface="Arial"/>
              </a:rPr>
              <a:t>cutting</a:t>
            </a:r>
            <a:r>
              <a:rPr dirty="0" sz="135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edge.</a:t>
            </a:r>
            <a:endParaRPr sz="1350">
              <a:latin typeface="Arial"/>
              <a:cs typeface="Arial"/>
            </a:endParaRPr>
          </a:p>
          <a:p>
            <a:pPr algn="just" marL="12700" marR="5080">
              <a:lnSpc>
                <a:spcPts val="1530"/>
              </a:lnSpc>
              <a:spcBef>
                <a:spcPts val="85"/>
              </a:spcBef>
            </a:pPr>
            <a:r>
              <a:rPr dirty="0" sz="1350" spc="10" b="1">
                <a:latin typeface="Arial"/>
                <a:cs typeface="Arial"/>
              </a:rPr>
              <a:t>Face </a:t>
            </a:r>
            <a:r>
              <a:rPr dirty="0" sz="1350" spc="20">
                <a:latin typeface="Arial"/>
                <a:cs typeface="Arial"/>
              </a:rPr>
              <a:t>– </a:t>
            </a:r>
            <a:r>
              <a:rPr dirty="0" sz="1350" spc="5">
                <a:latin typeface="Arial"/>
                <a:cs typeface="Arial"/>
              </a:rPr>
              <a:t>It </a:t>
            </a:r>
            <a:r>
              <a:rPr dirty="0" sz="1350" spc="10">
                <a:latin typeface="Arial"/>
                <a:cs typeface="Arial"/>
              </a:rPr>
              <a:t>is top </a:t>
            </a:r>
            <a:r>
              <a:rPr dirty="0" sz="1350">
                <a:latin typeface="Arial"/>
                <a:cs typeface="Arial"/>
              </a:rPr>
              <a:t>surface </a:t>
            </a:r>
            <a:r>
              <a:rPr dirty="0" sz="1350" spc="10">
                <a:latin typeface="Arial"/>
                <a:cs typeface="Arial"/>
              </a:rPr>
              <a:t>of </a:t>
            </a:r>
            <a:r>
              <a:rPr dirty="0" sz="1350" spc="5">
                <a:latin typeface="Arial"/>
                <a:cs typeface="Arial"/>
              </a:rPr>
              <a:t>the </a:t>
            </a:r>
            <a:r>
              <a:rPr dirty="0" sz="1350" spc="10">
                <a:latin typeface="Arial"/>
                <a:cs typeface="Arial"/>
              </a:rPr>
              <a:t>tool along which the  </a:t>
            </a:r>
            <a:r>
              <a:rPr dirty="0" sz="1350" spc="5">
                <a:latin typeface="Arial"/>
                <a:cs typeface="Arial"/>
              </a:rPr>
              <a:t>chips slides. It </a:t>
            </a:r>
            <a:r>
              <a:rPr dirty="0" sz="1350" spc="10">
                <a:latin typeface="Arial"/>
                <a:cs typeface="Arial"/>
              </a:rPr>
              <a:t>is the </a:t>
            </a:r>
            <a:r>
              <a:rPr dirty="0" sz="1350" spc="5">
                <a:latin typeface="Arial"/>
                <a:cs typeface="Arial"/>
              </a:rPr>
              <a:t>horizontal </a:t>
            </a:r>
            <a:r>
              <a:rPr dirty="0" sz="1350">
                <a:latin typeface="Arial"/>
                <a:cs typeface="Arial"/>
              </a:rPr>
              <a:t>surface </a:t>
            </a:r>
            <a:r>
              <a:rPr dirty="0" sz="1350" spc="10">
                <a:latin typeface="Arial"/>
                <a:cs typeface="Arial"/>
              </a:rPr>
              <a:t>adjacent of  </a:t>
            </a:r>
            <a:r>
              <a:rPr dirty="0" sz="1350" spc="5">
                <a:latin typeface="Arial"/>
                <a:cs typeface="Arial"/>
              </a:rPr>
              <a:t>cutting</a:t>
            </a:r>
            <a:r>
              <a:rPr dirty="0" sz="1350">
                <a:latin typeface="Arial"/>
                <a:cs typeface="Arial"/>
              </a:rPr>
              <a:t> </a:t>
            </a:r>
            <a:r>
              <a:rPr dirty="0" sz="1350" spc="15">
                <a:latin typeface="Arial"/>
                <a:cs typeface="Arial"/>
              </a:rPr>
              <a:t>edges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01971" y="4683497"/>
            <a:ext cx="5014595" cy="2183765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algn="just" marL="12700" marR="6985">
              <a:lnSpc>
                <a:spcPts val="1530"/>
              </a:lnSpc>
              <a:spcBef>
                <a:spcPts val="260"/>
              </a:spcBef>
            </a:pPr>
            <a:r>
              <a:rPr dirty="0" sz="1350" spc="10" b="1">
                <a:latin typeface="Arial"/>
                <a:cs typeface="Arial"/>
              </a:rPr>
              <a:t>Base </a:t>
            </a:r>
            <a:r>
              <a:rPr dirty="0" sz="1350" spc="-5">
                <a:latin typeface="Arial"/>
                <a:cs typeface="Arial"/>
              </a:rPr>
              <a:t>–The </a:t>
            </a:r>
            <a:r>
              <a:rPr dirty="0" sz="1350" spc="5">
                <a:latin typeface="Arial"/>
                <a:cs typeface="Arial"/>
              </a:rPr>
              <a:t>bottom </a:t>
            </a:r>
            <a:r>
              <a:rPr dirty="0" sz="1350">
                <a:latin typeface="Arial"/>
                <a:cs typeface="Arial"/>
              </a:rPr>
              <a:t>surface </a:t>
            </a:r>
            <a:r>
              <a:rPr dirty="0" sz="1350" spc="10">
                <a:latin typeface="Arial"/>
                <a:cs typeface="Arial"/>
              </a:rPr>
              <a:t>of </a:t>
            </a:r>
            <a:r>
              <a:rPr dirty="0" sz="1350" spc="5">
                <a:latin typeface="Arial"/>
                <a:cs typeface="Arial"/>
              </a:rPr>
              <a:t>tool </a:t>
            </a:r>
            <a:r>
              <a:rPr dirty="0" sz="1350" spc="10">
                <a:latin typeface="Arial"/>
                <a:cs typeface="Arial"/>
              </a:rPr>
              <a:t>is </a:t>
            </a:r>
            <a:r>
              <a:rPr dirty="0" sz="1350" spc="15">
                <a:latin typeface="Arial"/>
                <a:cs typeface="Arial"/>
              </a:rPr>
              <a:t>known as </a:t>
            </a:r>
            <a:r>
              <a:rPr dirty="0" sz="1350" spc="10">
                <a:latin typeface="Arial"/>
                <a:cs typeface="Arial"/>
              </a:rPr>
              <a:t>base. </a:t>
            </a:r>
            <a:r>
              <a:rPr dirty="0" sz="1350" spc="5">
                <a:latin typeface="Arial"/>
                <a:cs typeface="Arial"/>
              </a:rPr>
              <a:t>It </a:t>
            </a:r>
            <a:r>
              <a:rPr dirty="0" sz="1350" spc="10">
                <a:latin typeface="Arial"/>
                <a:cs typeface="Arial"/>
              </a:rPr>
              <a:t>is </a:t>
            </a:r>
            <a:r>
              <a:rPr dirty="0" sz="1350" spc="5">
                <a:latin typeface="Arial"/>
                <a:cs typeface="Arial"/>
              </a:rPr>
              <a:t>just  </a:t>
            </a:r>
            <a:r>
              <a:rPr dirty="0" sz="1350" spc="10">
                <a:latin typeface="Arial"/>
                <a:cs typeface="Arial"/>
              </a:rPr>
              <a:t>opposite </a:t>
            </a:r>
            <a:r>
              <a:rPr dirty="0" sz="1350">
                <a:latin typeface="Arial"/>
                <a:cs typeface="Arial"/>
              </a:rPr>
              <a:t>surface </a:t>
            </a:r>
            <a:r>
              <a:rPr dirty="0" sz="1350" spc="10">
                <a:latin typeface="Arial"/>
                <a:cs typeface="Arial"/>
              </a:rPr>
              <a:t>of</a:t>
            </a:r>
            <a:r>
              <a:rPr dirty="0" sz="1350" spc="-2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face.</a:t>
            </a:r>
            <a:endParaRPr sz="1350">
              <a:latin typeface="Arial"/>
              <a:cs typeface="Arial"/>
            </a:endParaRPr>
          </a:p>
          <a:p>
            <a:pPr algn="just" marL="12700" marR="6985">
              <a:lnSpc>
                <a:spcPts val="1530"/>
              </a:lnSpc>
              <a:spcBef>
                <a:spcPts val="10"/>
              </a:spcBef>
            </a:pPr>
            <a:r>
              <a:rPr dirty="0" sz="1350" spc="10" b="1">
                <a:latin typeface="Arial"/>
                <a:cs typeface="Arial"/>
              </a:rPr>
              <a:t>Heel </a:t>
            </a:r>
            <a:r>
              <a:rPr dirty="0" sz="1350" spc="20">
                <a:latin typeface="Arial"/>
                <a:cs typeface="Arial"/>
              </a:rPr>
              <a:t>– </a:t>
            </a:r>
            <a:r>
              <a:rPr dirty="0" sz="1350" spc="5">
                <a:latin typeface="Arial"/>
                <a:cs typeface="Arial"/>
              </a:rPr>
              <a:t>It is the intersection </a:t>
            </a:r>
            <a:r>
              <a:rPr dirty="0" sz="1350" spc="10">
                <a:latin typeface="Arial"/>
                <a:cs typeface="Arial"/>
              </a:rPr>
              <a:t>of </a:t>
            </a:r>
            <a:r>
              <a:rPr dirty="0" sz="1350" spc="5">
                <a:latin typeface="Arial"/>
                <a:cs typeface="Arial"/>
              </a:rPr>
              <a:t>the flank </a:t>
            </a:r>
            <a:r>
              <a:rPr dirty="0" sz="1350" spc="20">
                <a:latin typeface="Arial"/>
                <a:cs typeface="Arial"/>
              </a:rPr>
              <a:t>&amp; </a:t>
            </a:r>
            <a:r>
              <a:rPr dirty="0" sz="1350" spc="15">
                <a:latin typeface="Arial"/>
                <a:cs typeface="Arial"/>
              </a:rPr>
              <a:t>base </a:t>
            </a:r>
            <a:r>
              <a:rPr dirty="0" sz="1350" spc="10">
                <a:latin typeface="Arial"/>
                <a:cs typeface="Arial"/>
              </a:rPr>
              <a:t>of </a:t>
            </a:r>
            <a:r>
              <a:rPr dirty="0" sz="1350" spc="5">
                <a:latin typeface="Arial"/>
                <a:cs typeface="Arial"/>
              </a:rPr>
              <a:t>the</a:t>
            </a:r>
            <a:r>
              <a:rPr dirty="0" sz="1350" spc="38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tool. It is   </a:t>
            </a:r>
            <a:r>
              <a:rPr dirty="0" sz="1350" spc="10">
                <a:latin typeface="Arial"/>
                <a:cs typeface="Arial"/>
              </a:rPr>
              <a:t>curved portion </a:t>
            </a:r>
            <a:r>
              <a:rPr dirty="0" sz="1350" spc="5">
                <a:latin typeface="Arial"/>
                <a:cs typeface="Arial"/>
              </a:rPr>
              <a:t>at </a:t>
            </a:r>
            <a:r>
              <a:rPr dirty="0" sz="1350" spc="10">
                <a:latin typeface="Arial"/>
                <a:cs typeface="Arial"/>
              </a:rPr>
              <a:t>the bottom of the</a:t>
            </a:r>
            <a:r>
              <a:rPr dirty="0" sz="1350" spc="-5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tool.</a:t>
            </a:r>
            <a:endParaRPr sz="1350">
              <a:latin typeface="Arial"/>
              <a:cs typeface="Arial"/>
            </a:endParaRPr>
          </a:p>
          <a:p>
            <a:pPr algn="just" marL="12700" marR="7620">
              <a:lnSpc>
                <a:spcPts val="1530"/>
              </a:lnSpc>
              <a:spcBef>
                <a:spcPts val="5"/>
              </a:spcBef>
            </a:pPr>
            <a:r>
              <a:rPr dirty="0" sz="1350" spc="15" b="1">
                <a:latin typeface="Arial"/>
                <a:cs typeface="Arial"/>
              </a:rPr>
              <a:t>Nose or </a:t>
            </a:r>
            <a:r>
              <a:rPr dirty="0" sz="1350" spc="10" b="1">
                <a:latin typeface="Arial"/>
                <a:cs typeface="Arial"/>
              </a:rPr>
              <a:t>cutting point </a:t>
            </a:r>
            <a:r>
              <a:rPr dirty="0" sz="1350" spc="20">
                <a:latin typeface="Arial"/>
                <a:cs typeface="Arial"/>
              </a:rPr>
              <a:t>– </a:t>
            </a:r>
            <a:r>
              <a:rPr dirty="0" sz="1350" spc="5">
                <a:latin typeface="Arial"/>
                <a:cs typeface="Arial"/>
              </a:rPr>
              <a:t>It </a:t>
            </a:r>
            <a:r>
              <a:rPr dirty="0" sz="1350" spc="10">
                <a:latin typeface="Arial"/>
                <a:cs typeface="Arial"/>
              </a:rPr>
              <a:t>is the </a:t>
            </a:r>
            <a:r>
              <a:rPr dirty="0" sz="1350" spc="5">
                <a:latin typeface="Arial"/>
                <a:cs typeface="Arial"/>
              </a:rPr>
              <a:t>front point </a:t>
            </a:r>
            <a:r>
              <a:rPr dirty="0" sz="1350" spc="10">
                <a:latin typeface="Arial"/>
                <a:cs typeface="Arial"/>
              </a:rPr>
              <a:t>where side </a:t>
            </a:r>
            <a:r>
              <a:rPr dirty="0" sz="1350" spc="5">
                <a:latin typeface="Arial"/>
                <a:cs typeface="Arial"/>
              </a:rPr>
              <a:t>cutting  </a:t>
            </a:r>
            <a:r>
              <a:rPr dirty="0" sz="1350" spc="15">
                <a:latin typeface="Arial"/>
                <a:cs typeface="Arial"/>
              </a:rPr>
              <a:t>edge </a:t>
            </a:r>
            <a:r>
              <a:rPr dirty="0" sz="1350" spc="20">
                <a:latin typeface="Arial"/>
                <a:cs typeface="Arial"/>
              </a:rPr>
              <a:t>&amp; </a:t>
            </a:r>
            <a:r>
              <a:rPr dirty="0" sz="1350" spc="15">
                <a:latin typeface="Arial"/>
                <a:cs typeface="Arial"/>
              </a:rPr>
              <a:t>end </a:t>
            </a:r>
            <a:r>
              <a:rPr dirty="0" sz="1350" spc="5">
                <a:latin typeface="Arial"/>
                <a:cs typeface="Arial"/>
              </a:rPr>
              <a:t>cutting </a:t>
            </a:r>
            <a:r>
              <a:rPr dirty="0" sz="1350" spc="15">
                <a:latin typeface="Arial"/>
                <a:cs typeface="Arial"/>
              </a:rPr>
              <a:t>edge</a:t>
            </a:r>
            <a:r>
              <a:rPr dirty="0" sz="1350" spc="-7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intersect.</a:t>
            </a:r>
            <a:endParaRPr sz="1350">
              <a:latin typeface="Arial"/>
              <a:cs typeface="Arial"/>
            </a:endParaRPr>
          </a:p>
          <a:p>
            <a:pPr algn="just" marL="12700" marR="5080">
              <a:lnSpc>
                <a:spcPts val="1530"/>
              </a:lnSpc>
              <a:spcBef>
                <a:spcPts val="10"/>
              </a:spcBef>
            </a:pPr>
            <a:r>
              <a:rPr dirty="0" sz="1350" spc="10" b="1">
                <a:latin typeface="Arial"/>
                <a:cs typeface="Arial"/>
              </a:rPr>
              <a:t>Cutting </a:t>
            </a:r>
            <a:r>
              <a:rPr dirty="0" sz="1350" spc="15" b="1">
                <a:latin typeface="Arial"/>
                <a:cs typeface="Arial"/>
              </a:rPr>
              <a:t>edge </a:t>
            </a:r>
            <a:r>
              <a:rPr dirty="0" sz="1350" spc="20">
                <a:latin typeface="Arial"/>
                <a:cs typeface="Arial"/>
              </a:rPr>
              <a:t>– </a:t>
            </a:r>
            <a:r>
              <a:rPr dirty="0" sz="1350" spc="5">
                <a:latin typeface="Arial"/>
                <a:cs typeface="Arial"/>
              </a:rPr>
              <a:t>It </a:t>
            </a:r>
            <a:r>
              <a:rPr dirty="0" sz="1350" spc="10">
                <a:latin typeface="Arial"/>
                <a:cs typeface="Arial"/>
              </a:rPr>
              <a:t>is the edge </a:t>
            </a:r>
            <a:r>
              <a:rPr dirty="0" sz="1350" spc="15">
                <a:latin typeface="Arial"/>
                <a:cs typeface="Arial"/>
              </a:rPr>
              <a:t>on </a:t>
            </a:r>
            <a:r>
              <a:rPr dirty="0" sz="1350" spc="5">
                <a:latin typeface="Arial"/>
                <a:cs typeface="Arial"/>
              </a:rPr>
              <a:t>face </a:t>
            </a:r>
            <a:r>
              <a:rPr dirty="0" sz="1350" spc="10">
                <a:latin typeface="Arial"/>
                <a:cs typeface="Arial"/>
              </a:rPr>
              <a:t>of </a:t>
            </a:r>
            <a:r>
              <a:rPr dirty="0" sz="1350" spc="5">
                <a:latin typeface="Arial"/>
                <a:cs typeface="Arial"/>
              </a:rPr>
              <a:t>the tool </a:t>
            </a:r>
            <a:r>
              <a:rPr dirty="0" sz="1350" spc="10">
                <a:latin typeface="Arial"/>
                <a:cs typeface="Arial"/>
              </a:rPr>
              <a:t>which removes  the </a:t>
            </a:r>
            <a:r>
              <a:rPr dirty="0" sz="1350">
                <a:latin typeface="Arial"/>
                <a:cs typeface="Arial"/>
              </a:rPr>
              <a:t>material </a:t>
            </a:r>
            <a:r>
              <a:rPr dirty="0" sz="1350" spc="5">
                <a:latin typeface="Arial"/>
                <a:cs typeface="Arial"/>
              </a:rPr>
              <a:t>from </a:t>
            </a:r>
            <a:r>
              <a:rPr dirty="0" sz="1350" spc="10">
                <a:latin typeface="Arial"/>
                <a:cs typeface="Arial"/>
              </a:rPr>
              <a:t>workpiece. The </a:t>
            </a:r>
            <a:r>
              <a:rPr dirty="0" sz="1350">
                <a:latin typeface="Arial"/>
                <a:cs typeface="Arial"/>
              </a:rPr>
              <a:t>cutting </a:t>
            </a:r>
            <a:r>
              <a:rPr dirty="0" sz="1350" spc="10">
                <a:latin typeface="Arial"/>
                <a:cs typeface="Arial"/>
              </a:rPr>
              <a:t>edges </a:t>
            </a:r>
            <a:r>
              <a:rPr dirty="0" sz="1350" spc="5">
                <a:latin typeface="Arial"/>
                <a:cs typeface="Arial"/>
              </a:rPr>
              <a:t>are side </a:t>
            </a:r>
            <a:r>
              <a:rPr dirty="0" sz="1350">
                <a:latin typeface="Arial"/>
                <a:cs typeface="Arial"/>
              </a:rPr>
              <a:t>cutting  </a:t>
            </a:r>
            <a:r>
              <a:rPr dirty="0" sz="1350" spc="10">
                <a:latin typeface="Arial"/>
                <a:cs typeface="Arial"/>
              </a:rPr>
              <a:t>edge (major </a:t>
            </a:r>
            <a:r>
              <a:rPr dirty="0" sz="1350">
                <a:latin typeface="Arial"/>
                <a:cs typeface="Arial"/>
              </a:rPr>
              <a:t>cutting </a:t>
            </a:r>
            <a:r>
              <a:rPr dirty="0" sz="1350" spc="10">
                <a:latin typeface="Arial"/>
                <a:cs typeface="Arial"/>
              </a:rPr>
              <a:t>edge) </a:t>
            </a:r>
            <a:r>
              <a:rPr dirty="0" sz="1350" spc="20">
                <a:latin typeface="Arial"/>
                <a:cs typeface="Arial"/>
              </a:rPr>
              <a:t>&amp; </a:t>
            </a:r>
            <a:r>
              <a:rPr dirty="0" sz="1350" spc="15">
                <a:latin typeface="Arial"/>
                <a:cs typeface="Arial"/>
              </a:rPr>
              <a:t>end</a:t>
            </a:r>
            <a:r>
              <a:rPr dirty="0" sz="1350" spc="130">
                <a:latin typeface="Arial"/>
                <a:cs typeface="Arial"/>
              </a:rPr>
              <a:t> </a:t>
            </a:r>
            <a:r>
              <a:rPr dirty="0" sz="1350">
                <a:latin typeface="Arial"/>
                <a:cs typeface="Arial"/>
              </a:rPr>
              <a:t>cutting</a:t>
            </a:r>
            <a:endParaRPr sz="1350">
              <a:latin typeface="Arial"/>
              <a:cs typeface="Arial"/>
            </a:endParaRPr>
          </a:p>
          <a:p>
            <a:pPr algn="just" marL="12700">
              <a:lnSpc>
                <a:spcPts val="1400"/>
              </a:lnSpc>
            </a:pPr>
            <a:r>
              <a:rPr dirty="0" sz="1350" spc="15">
                <a:latin typeface="Arial"/>
                <a:cs typeface="Arial"/>
              </a:rPr>
              <a:t>edge </a:t>
            </a:r>
            <a:r>
              <a:rPr dirty="0" sz="1350" spc="10">
                <a:latin typeface="Arial"/>
                <a:cs typeface="Arial"/>
              </a:rPr>
              <a:t>( minor </a:t>
            </a:r>
            <a:r>
              <a:rPr dirty="0" sz="1350" spc="5">
                <a:latin typeface="Arial"/>
                <a:cs typeface="Arial"/>
              </a:rPr>
              <a:t>cutting</a:t>
            </a:r>
            <a:r>
              <a:rPr dirty="0" sz="1350" spc="-4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edge)</a:t>
            </a:r>
            <a:endParaRPr sz="135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10"/>
              </a:spcBef>
            </a:pPr>
            <a:r>
              <a:rPr dirty="0" sz="1350" spc="10" b="1">
                <a:latin typeface="Arial"/>
                <a:cs typeface="Arial"/>
              </a:rPr>
              <a:t>Noise radius </a:t>
            </a:r>
            <a:r>
              <a:rPr dirty="0" sz="1350">
                <a:latin typeface="Arial"/>
                <a:cs typeface="Arial"/>
              </a:rPr>
              <a:t>–It </a:t>
            </a:r>
            <a:r>
              <a:rPr dirty="0" sz="1350" spc="5">
                <a:latin typeface="Arial"/>
                <a:cs typeface="Arial"/>
              </a:rPr>
              <a:t>is </a:t>
            </a:r>
            <a:r>
              <a:rPr dirty="0" sz="1350">
                <a:latin typeface="Arial"/>
                <a:cs typeface="Arial"/>
              </a:rPr>
              <a:t>radius </a:t>
            </a:r>
            <a:r>
              <a:rPr dirty="0" sz="1350" spc="10">
                <a:latin typeface="Arial"/>
                <a:cs typeface="Arial"/>
              </a:rPr>
              <a:t>of the nose. </a:t>
            </a:r>
            <a:r>
              <a:rPr dirty="0" sz="1350" spc="15">
                <a:latin typeface="Arial"/>
                <a:cs typeface="Arial"/>
              </a:rPr>
              <a:t>Nose</a:t>
            </a:r>
            <a:r>
              <a:rPr dirty="0" sz="1350" spc="165">
                <a:latin typeface="Arial"/>
                <a:cs typeface="Arial"/>
              </a:rPr>
              <a:t> </a:t>
            </a:r>
            <a:r>
              <a:rPr dirty="0" sz="1350">
                <a:latin typeface="Arial"/>
                <a:cs typeface="Arial"/>
              </a:rPr>
              <a:t>radius</a:t>
            </a:r>
            <a:endParaRPr sz="13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73892" y="7078188"/>
            <a:ext cx="462978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350" spc="10">
                <a:latin typeface="Arial"/>
                <a:cs typeface="Arial"/>
              </a:rPr>
              <a:t>increases</a:t>
            </a:r>
            <a:r>
              <a:rPr dirty="0" sz="1350" spc="16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the</a:t>
            </a:r>
            <a:r>
              <a:rPr dirty="0" sz="1350" spc="16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life</a:t>
            </a:r>
            <a:r>
              <a:rPr dirty="0" sz="1350" spc="17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of</a:t>
            </a:r>
            <a:r>
              <a:rPr dirty="0" sz="1350" spc="175">
                <a:latin typeface="Arial"/>
                <a:cs typeface="Arial"/>
              </a:rPr>
              <a:t> </a:t>
            </a:r>
            <a:r>
              <a:rPr dirty="0" sz="1350">
                <a:latin typeface="Arial"/>
                <a:cs typeface="Arial"/>
              </a:rPr>
              <a:t>the</a:t>
            </a:r>
            <a:r>
              <a:rPr dirty="0" sz="1350" spc="16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tool</a:t>
            </a:r>
            <a:r>
              <a:rPr dirty="0" sz="1350" spc="18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and</a:t>
            </a:r>
            <a:r>
              <a:rPr dirty="0" sz="1350" spc="17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provides</a:t>
            </a:r>
            <a:r>
              <a:rPr dirty="0" sz="1350" spc="16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better</a:t>
            </a:r>
            <a:r>
              <a:rPr dirty="0" sz="1350" spc="165">
                <a:latin typeface="Arial"/>
                <a:cs typeface="Arial"/>
              </a:rPr>
              <a:t> </a:t>
            </a:r>
            <a:r>
              <a:rPr dirty="0" sz="1350" spc="-70">
                <a:latin typeface="Arial"/>
                <a:cs typeface="Arial"/>
              </a:rPr>
              <a:t>surfa</a:t>
            </a:r>
            <a:r>
              <a:rPr dirty="0" baseline="-25462" sz="1800" spc="-104">
                <a:latin typeface="Arial"/>
                <a:cs typeface="Arial"/>
              </a:rPr>
              <a:t>2</a:t>
            </a:r>
            <a:r>
              <a:rPr dirty="0" sz="1350" spc="-70">
                <a:latin typeface="Arial"/>
                <a:cs typeface="Arial"/>
              </a:rPr>
              <a:t>c</a:t>
            </a:r>
            <a:r>
              <a:rPr dirty="0" baseline="-25462" sz="1800" spc="-104">
                <a:latin typeface="Arial"/>
                <a:cs typeface="Arial"/>
              </a:rPr>
              <a:t>2</a:t>
            </a:r>
            <a:r>
              <a:rPr dirty="0" sz="1350" spc="-70">
                <a:latin typeface="Arial"/>
                <a:cs typeface="Arial"/>
              </a:rPr>
              <a:t>e</a:t>
            </a:r>
            <a:endParaRPr sz="13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00442" y="7191705"/>
            <a:ext cx="378396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5">
                <a:latin typeface="Arial"/>
                <a:cs typeface="Arial"/>
              </a:rPr>
              <a:t>finish. </a:t>
            </a:r>
            <a:r>
              <a:rPr dirty="0" sz="1350" spc="-70">
                <a:latin typeface="Arial"/>
                <a:cs typeface="Arial"/>
              </a:rPr>
              <a:t>Too </a:t>
            </a:r>
            <a:r>
              <a:rPr dirty="0" sz="1350" spc="10">
                <a:latin typeface="Arial"/>
                <a:cs typeface="Arial"/>
              </a:rPr>
              <a:t>large </a:t>
            </a:r>
            <a:r>
              <a:rPr dirty="0" sz="1350" spc="20">
                <a:latin typeface="Arial"/>
                <a:cs typeface="Arial"/>
              </a:rPr>
              <a:t>a </a:t>
            </a:r>
            <a:r>
              <a:rPr dirty="0" sz="1350" spc="15">
                <a:latin typeface="Arial"/>
                <a:cs typeface="Arial"/>
              </a:rPr>
              <a:t>nose </a:t>
            </a:r>
            <a:r>
              <a:rPr dirty="0" sz="1350" spc="5">
                <a:latin typeface="Arial"/>
                <a:cs typeface="Arial"/>
              </a:rPr>
              <a:t>radius will </a:t>
            </a:r>
            <a:r>
              <a:rPr dirty="0" sz="1350" spc="10">
                <a:latin typeface="Arial"/>
                <a:cs typeface="Arial"/>
              </a:rPr>
              <a:t>induce</a:t>
            </a:r>
            <a:r>
              <a:rPr dirty="0" sz="1350" spc="5">
                <a:latin typeface="Arial"/>
                <a:cs typeface="Arial"/>
              </a:rPr>
              <a:t> </a:t>
            </a:r>
            <a:r>
              <a:rPr dirty="0" sz="1350" spc="-30">
                <a:latin typeface="Arial"/>
                <a:cs typeface="Arial"/>
              </a:rPr>
              <a:t>chatter.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38502" y="470164"/>
            <a:ext cx="7367270" cy="4152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5" b="1">
                <a:latin typeface="Arial"/>
                <a:cs typeface="Arial"/>
              </a:rPr>
              <a:t>Geometry of Single Point </a:t>
            </a:r>
            <a:r>
              <a:rPr dirty="0" sz="2550" b="1">
                <a:latin typeface="Arial"/>
                <a:cs typeface="Arial"/>
              </a:rPr>
              <a:t>Cutting </a:t>
            </a:r>
            <a:r>
              <a:rPr dirty="0" sz="2550" spc="-50" b="1">
                <a:latin typeface="Arial"/>
                <a:cs typeface="Arial"/>
              </a:rPr>
              <a:t>Tool</a:t>
            </a:r>
            <a:r>
              <a:rPr dirty="0" sz="2550" spc="85" b="1">
                <a:latin typeface="Arial"/>
                <a:cs typeface="Arial"/>
              </a:rPr>
              <a:t> </a:t>
            </a:r>
            <a:r>
              <a:rPr dirty="0" sz="2550" spc="-25" b="1">
                <a:latin typeface="Arial"/>
                <a:cs typeface="Arial"/>
              </a:rPr>
              <a:t>(Turning)</a:t>
            </a:r>
            <a:endParaRPr sz="2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05123" y="7114106"/>
            <a:ext cx="195580" cy="19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25"/>
              </a:lnSpc>
            </a:pPr>
            <a:r>
              <a:rPr dirty="0" sz="1350" spc="15">
                <a:latin typeface="Arial"/>
                <a:cs typeface="Arial"/>
              </a:rPr>
              <a:t>2</a:t>
            </a:r>
            <a:r>
              <a:rPr dirty="0" sz="1350" spc="20">
                <a:latin typeface="Arial"/>
                <a:cs typeface="Arial"/>
              </a:rPr>
              <a:t>3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66044" y="936937"/>
            <a:ext cx="1700530" cy="321945"/>
          </a:xfrm>
          <a:prstGeom prst="rect">
            <a:avLst/>
          </a:prstGeom>
          <a:solidFill>
            <a:srgbClr val="CCCC00"/>
          </a:solidFill>
        </p:spPr>
        <p:txBody>
          <a:bodyPr wrap="square" lIns="0" tIns="46355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365"/>
              </a:spcBef>
            </a:pPr>
            <a:r>
              <a:rPr dirty="0" sz="1800" spc="10" b="1">
                <a:latin typeface="Arial"/>
                <a:cs typeface="Arial"/>
              </a:rPr>
              <a:t>T</a:t>
            </a:r>
            <a:r>
              <a:rPr dirty="0" sz="1350" spc="10" b="1">
                <a:latin typeface="Arial"/>
                <a:cs typeface="Arial"/>
              </a:rPr>
              <a:t>OOL</a:t>
            </a:r>
            <a:r>
              <a:rPr dirty="0" sz="1350" spc="70" b="1">
                <a:latin typeface="Arial"/>
                <a:cs typeface="Arial"/>
              </a:rPr>
              <a:t> </a:t>
            </a:r>
            <a:r>
              <a:rPr dirty="0" sz="1800" spc="10" b="1">
                <a:latin typeface="Arial"/>
                <a:cs typeface="Arial"/>
              </a:rPr>
              <a:t>A</a:t>
            </a:r>
            <a:r>
              <a:rPr dirty="0" sz="1350" spc="10" b="1">
                <a:latin typeface="Arial"/>
                <a:cs typeface="Arial"/>
              </a:rPr>
              <a:t>NGLES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41975" y="1440891"/>
            <a:ext cx="9141460" cy="2844165"/>
            <a:chOff x="941975" y="1440891"/>
            <a:chExt cx="9141460" cy="2844165"/>
          </a:xfrm>
        </p:grpSpPr>
        <p:sp>
          <p:nvSpPr>
            <p:cNvPr id="9" name="object 9"/>
            <p:cNvSpPr/>
            <p:nvPr/>
          </p:nvSpPr>
          <p:spPr>
            <a:xfrm>
              <a:off x="5306428" y="1440891"/>
              <a:ext cx="4776736" cy="28438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41975" y="1595462"/>
              <a:ext cx="3897312" cy="251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5217071" y="4478375"/>
            <a:ext cx="4821605" cy="29266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65313" y="4688876"/>
            <a:ext cx="4217670" cy="25126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715">
              <a:lnSpc>
                <a:spcPct val="102600"/>
              </a:lnSpc>
              <a:spcBef>
                <a:spcPts val="90"/>
              </a:spcBef>
              <a:tabLst>
                <a:tab pos="852805" algn="l"/>
                <a:tab pos="1271905" algn="l"/>
                <a:tab pos="1744345" algn="l"/>
                <a:tab pos="2431415" algn="l"/>
                <a:tab pos="2999740" algn="l"/>
                <a:tab pos="3469004" algn="l"/>
                <a:tab pos="3688715" algn="l"/>
                <a:tab pos="3747770" algn="l"/>
              </a:tabLst>
            </a:pPr>
            <a:r>
              <a:rPr dirty="0" sz="1350" spc="15" b="1">
                <a:latin typeface="Arial"/>
                <a:cs typeface="Arial"/>
              </a:rPr>
              <a:t>End </a:t>
            </a:r>
            <a:r>
              <a:rPr dirty="0" sz="1350" spc="10" b="1">
                <a:latin typeface="Arial"/>
                <a:cs typeface="Arial"/>
              </a:rPr>
              <a:t>Cutting </a:t>
            </a:r>
            <a:r>
              <a:rPr dirty="0" sz="1350" spc="15" b="1">
                <a:latin typeface="Arial"/>
                <a:cs typeface="Arial"/>
              </a:rPr>
              <a:t>Edge </a:t>
            </a:r>
            <a:r>
              <a:rPr dirty="0" sz="1350" spc="10" b="1">
                <a:latin typeface="Arial"/>
                <a:cs typeface="Arial"/>
              </a:rPr>
              <a:t>Angle: </a:t>
            </a:r>
            <a:r>
              <a:rPr dirty="0" sz="1350" spc="15">
                <a:latin typeface="Arial"/>
                <a:cs typeface="Arial"/>
              </a:rPr>
              <a:t>The </a:t>
            </a:r>
            <a:r>
              <a:rPr dirty="0" sz="1350" spc="10">
                <a:latin typeface="Arial"/>
                <a:cs typeface="Arial"/>
              </a:rPr>
              <a:t>angle formed </a:t>
            </a:r>
            <a:r>
              <a:rPr dirty="0" sz="1350" spc="5">
                <a:latin typeface="Arial"/>
                <a:cs typeface="Arial"/>
              </a:rPr>
              <a:t>in  </a:t>
            </a:r>
            <a:r>
              <a:rPr dirty="0" sz="1350" spc="10">
                <a:latin typeface="Arial"/>
                <a:cs typeface="Arial"/>
              </a:rPr>
              <a:t>between</a:t>
            </a:r>
            <a:r>
              <a:rPr dirty="0" sz="1350" spc="10">
                <a:latin typeface="Times New Roman"/>
                <a:cs typeface="Times New Roman"/>
              </a:rPr>
              <a:t>	</a:t>
            </a:r>
            <a:r>
              <a:rPr dirty="0" sz="1350" spc="5">
                <a:latin typeface="Arial"/>
                <a:cs typeface="Arial"/>
              </a:rPr>
              <a:t>the</a:t>
            </a:r>
            <a:r>
              <a:rPr dirty="0" sz="1350" spc="5">
                <a:latin typeface="Times New Roman"/>
                <a:cs typeface="Times New Roman"/>
              </a:rPr>
              <a:t>	</a:t>
            </a:r>
            <a:r>
              <a:rPr dirty="0" sz="1350" spc="15">
                <a:latin typeface="Arial"/>
                <a:cs typeface="Arial"/>
              </a:rPr>
              <a:t>end</a:t>
            </a:r>
            <a:r>
              <a:rPr dirty="0" sz="1350" spc="15">
                <a:latin typeface="Times New Roman"/>
                <a:cs typeface="Times New Roman"/>
              </a:rPr>
              <a:t>	</a:t>
            </a:r>
            <a:r>
              <a:rPr dirty="0" sz="1350">
                <a:latin typeface="Arial"/>
                <a:cs typeface="Arial"/>
              </a:rPr>
              <a:t>cutting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sz="1350" spc="10">
                <a:latin typeface="Arial"/>
                <a:cs typeface="Arial"/>
              </a:rPr>
              <a:t>edge</a:t>
            </a:r>
            <a:r>
              <a:rPr dirty="0" sz="1350" spc="10">
                <a:latin typeface="Times New Roman"/>
                <a:cs typeface="Times New Roman"/>
              </a:rPr>
              <a:t>	</a:t>
            </a:r>
            <a:r>
              <a:rPr dirty="0" sz="1350" spc="10">
                <a:latin typeface="Arial"/>
                <a:cs typeface="Arial"/>
              </a:rPr>
              <a:t>and</a:t>
            </a:r>
            <a:r>
              <a:rPr dirty="0" sz="1350" spc="10">
                <a:latin typeface="Times New Roman"/>
                <a:cs typeface="Times New Roman"/>
              </a:rPr>
              <a:t>	</a:t>
            </a:r>
            <a:r>
              <a:rPr dirty="0" sz="1350" spc="20">
                <a:latin typeface="Arial"/>
                <a:cs typeface="Arial"/>
              </a:rPr>
              <a:t>a</a:t>
            </a:r>
            <a:r>
              <a:rPr dirty="0" sz="1350" spc="20">
                <a:latin typeface="Times New Roman"/>
                <a:cs typeface="Times New Roman"/>
              </a:rPr>
              <a:t>		</a:t>
            </a:r>
            <a:r>
              <a:rPr dirty="0" sz="1350" spc="5">
                <a:latin typeface="Arial"/>
                <a:cs typeface="Arial"/>
              </a:rPr>
              <a:t>line  </a:t>
            </a:r>
            <a:r>
              <a:rPr dirty="0" sz="1350" spc="10">
                <a:latin typeface="Arial"/>
                <a:cs typeface="Arial"/>
              </a:rPr>
              <a:t>perpendicular to </a:t>
            </a:r>
            <a:r>
              <a:rPr dirty="0" sz="1350">
                <a:latin typeface="Arial"/>
                <a:cs typeface="Arial"/>
              </a:rPr>
              <a:t>the </a:t>
            </a:r>
            <a:r>
              <a:rPr dirty="0" sz="1350" spc="10">
                <a:latin typeface="Arial"/>
                <a:cs typeface="Arial"/>
              </a:rPr>
              <a:t>shank is </a:t>
            </a:r>
            <a:r>
              <a:rPr dirty="0" sz="1350" spc="5">
                <a:latin typeface="Arial"/>
                <a:cs typeface="Arial"/>
              </a:rPr>
              <a:t>called </a:t>
            </a:r>
            <a:r>
              <a:rPr dirty="0" sz="1350" spc="15">
                <a:latin typeface="Arial"/>
                <a:cs typeface="Arial"/>
              </a:rPr>
              <a:t>end </a:t>
            </a:r>
            <a:r>
              <a:rPr dirty="0" sz="1350" spc="-5">
                <a:latin typeface="Arial"/>
                <a:cs typeface="Arial"/>
              </a:rPr>
              <a:t>cutting </a:t>
            </a:r>
            <a:r>
              <a:rPr dirty="0" sz="1350" spc="15">
                <a:latin typeface="Arial"/>
                <a:cs typeface="Arial"/>
              </a:rPr>
              <a:t>edge  </a:t>
            </a:r>
            <a:r>
              <a:rPr dirty="0" sz="1350" spc="5">
                <a:latin typeface="Arial"/>
                <a:cs typeface="Arial"/>
              </a:rPr>
              <a:t>a</a:t>
            </a:r>
            <a:r>
              <a:rPr dirty="0" sz="1350" spc="10">
                <a:latin typeface="Arial"/>
                <a:cs typeface="Arial"/>
              </a:rPr>
              <a:t>ngl</a:t>
            </a:r>
            <a:r>
              <a:rPr dirty="0" sz="1350" spc="5">
                <a:latin typeface="Arial"/>
                <a:cs typeface="Arial"/>
              </a:rPr>
              <a:t>e</a:t>
            </a:r>
            <a:r>
              <a:rPr dirty="0" sz="1350" spc="10">
                <a:latin typeface="Arial"/>
                <a:cs typeface="Arial"/>
              </a:rPr>
              <a:t>.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60">
                <a:latin typeface="Times New Roman"/>
                <a:cs typeface="Times New Roman"/>
              </a:rPr>
              <a:t> </a:t>
            </a:r>
            <a:r>
              <a:rPr dirty="0" sz="1350" spc="5">
                <a:latin typeface="Arial"/>
                <a:cs typeface="Arial"/>
              </a:rPr>
              <a:t>I</a:t>
            </a:r>
            <a:r>
              <a:rPr dirty="0" sz="1350" spc="10">
                <a:latin typeface="Arial"/>
                <a:cs typeface="Arial"/>
              </a:rPr>
              <a:t>t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65">
                <a:latin typeface="Times New Roman"/>
                <a:cs typeface="Times New Roman"/>
              </a:rPr>
              <a:t> </a:t>
            </a:r>
            <a:r>
              <a:rPr dirty="0" sz="1350" spc="10">
                <a:latin typeface="Arial"/>
                <a:cs typeface="Arial"/>
              </a:rPr>
              <a:t>pr</a:t>
            </a:r>
            <a:r>
              <a:rPr dirty="0" sz="1350" spc="5">
                <a:latin typeface="Arial"/>
                <a:cs typeface="Arial"/>
              </a:rPr>
              <a:t>o</a:t>
            </a:r>
            <a:r>
              <a:rPr dirty="0" sz="1350" spc="10">
                <a:latin typeface="Arial"/>
                <a:cs typeface="Arial"/>
              </a:rPr>
              <a:t>vi</a:t>
            </a:r>
            <a:r>
              <a:rPr dirty="0" sz="1350" spc="5">
                <a:latin typeface="Arial"/>
                <a:cs typeface="Arial"/>
              </a:rPr>
              <a:t>d</a:t>
            </a:r>
            <a:r>
              <a:rPr dirty="0" sz="1350" spc="15">
                <a:latin typeface="Arial"/>
                <a:cs typeface="Arial"/>
              </a:rPr>
              <a:t>e</a:t>
            </a:r>
            <a:r>
              <a:rPr dirty="0" sz="1350" spc="15">
                <a:latin typeface="Arial"/>
                <a:cs typeface="Arial"/>
              </a:rPr>
              <a:t>s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55">
                <a:latin typeface="Times New Roman"/>
                <a:cs typeface="Times New Roman"/>
              </a:rPr>
              <a:t> </a:t>
            </a:r>
            <a:r>
              <a:rPr dirty="0" sz="1350" spc="15">
                <a:latin typeface="Arial"/>
                <a:cs typeface="Arial"/>
              </a:rPr>
              <a:t>c</a:t>
            </a:r>
            <a:r>
              <a:rPr dirty="0" sz="1350" spc="-5">
                <a:latin typeface="Arial"/>
                <a:cs typeface="Arial"/>
              </a:rPr>
              <a:t>l</a:t>
            </a:r>
            <a:r>
              <a:rPr dirty="0" sz="1350" spc="10">
                <a:latin typeface="Arial"/>
                <a:cs typeface="Arial"/>
              </a:rPr>
              <a:t>ear</a:t>
            </a:r>
            <a:r>
              <a:rPr dirty="0" sz="1350" spc="5">
                <a:latin typeface="Arial"/>
                <a:cs typeface="Arial"/>
              </a:rPr>
              <a:t>a</a:t>
            </a:r>
            <a:r>
              <a:rPr dirty="0" sz="1350" spc="15">
                <a:latin typeface="Arial"/>
                <a:cs typeface="Arial"/>
              </a:rPr>
              <a:t>n</a:t>
            </a:r>
            <a:r>
              <a:rPr dirty="0" sz="1350">
                <a:latin typeface="Arial"/>
                <a:cs typeface="Arial"/>
              </a:rPr>
              <a:t>c</a:t>
            </a:r>
            <a:r>
              <a:rPr dirty="0" sz="1350" spc="20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60">
                <a:latin typeface="Times New Roman"/>
                <a:cs typeface="Times New Roman"/>
              </a:rPr>
              <a:t> </a:t>
            </a:r>
            <a:r>
              <a:rPr dirty="0" sz="1350" spc="15">
                <a:latin typeface="Arial"/>
                <a:cs typeface="Arial"/>
              </a:rPr>
              <a:t>b</a:t>
            </a:r>
            <a:r>
              <a:rPr dirty="0" sz="1350" spc="5">
                <a:latin typeface="Arial"/>
                <a:cs typeface="Arial"/>
              </a:rPr>
              <a:t>e</a:t>
            </a:r>
            <a:r>
              <a:rPr dirty="0" sz="1350" spc="10">
                <a:latin typeface="Arial"/>
                <a:cs typeface="Arial"/>
              </a:rPr>
              <a:t>tw</a:t>
            </a:r>
            <a:r>
              <a:rPr dirty="0" sz="1350" spc="5">
                <a:latin typeface="Arial"/>
                <a:cs typeface="Arial"/>
              </a:rPr>
              <a:t>e</a:t>
            </a:r>
            <a:r>
              <a:rPr dirty="0" sz="1350" spc="15">
                <a:latin typeface="Arial"/>
                <a:cs typeface="Arial"/>
              </a:rPr>
              <a:t>e</a:t>
            </a:r>
            <a:r>
              <a:rPr dirty="0" sz="1350" spc="20">
                <a:latin typeface="Arial"/>
                <a:cs typeface="Arial"/>
              </a:rPr>
              <a:t>n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60">
                <a:latin typeface="Times New Roman"/>
                <a:cs typeface="Times New Roman"/>
              </a:rPr>
              <a:t> </a:t>
            </a:r>
            <a:r>
              <a:rPr dirty="0" sz="1350" spc="-5">
                <a:latin typeface="Arial"/>
                <a:cs typeface="Arial"/>
              </a:rPr>
              <a:t>t</a:t>
            </a:r>
            <a:r>
              <a:rPr dirty="0" sz="1350" spc="15">
                <a:latin typeface="Arial"/>
                <a:cs typeface="Arial"/>
              </a:rPr>
              <a:t>oo</a:t>
            </a:r>
            <a:r>
              <a:rPr dirty="0" sz="1350" spc="5">
                <a:latin typeface="Arial"/>
                <a:cs typeface="Arial"/>
              </a:rPr>
              <a:t>l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sz="1350" spc="15">
                <a:latin typeface="Arial"/>
                <a:cs typeface="Arial"/>
              </a:rPr>
              <a:t>c</a:t>
            </a:r>
            <a:r>
              <a:rPr dirty="0" sz="1350" spc="10">
                <a:latin typeface="Arial"/>
                <a:cs typeface="Arial"/>
              </a:rPr>
              <a:t>ut</a:t>
            </a:r>
            <a:r>
              <a:rPr dirty="0" sz="1350" spc="-5">
                <a:latin typeface="Arial"/>
                <a:cs typeface="Arial"/>
              </a:rPr>
              <a:t>t</a:t>
            </a:r>
            <a:r>
              <a:rPr dirty="0" sz="1350">
                <a:latin typeface="Arial"/>
                <a:cs typeface="Arial"/>
              </a:rPr>
              <a:t>i</a:t>
            </a:r>
            <a:r>
              <a:rPr dirty="0" sz="1350" spc="5">
                <a:latin typeface="Arial"/>
                <a:cs typeface="Arial"/>
              </a:rPr>
              <a:t>n</a:t>
            </a:r>
            <a:r>
              <a:rPr dirty="0" sz="1350" spc="15">
                <a:latin typeface="Arial"/>
                <a:cs typeface="Arial"/>
              </a:rPr>
              <a:t>g </a:t>
            </a:r>
            <a:r>
              <a:rPr dirty="0" sz="1350" spc="5">
                <a:latin typeface="Times New Roman"/>
                <a:cs typeface="Times New Roman"/>
              </a:rPr>
              <a:t> </a:t>
            </a:r>
            <a:r>
              <a:rPr dirty="0" sz="1350" spc="15">
                <a:latin typeface="Arial"/>
                <a:cs typeface="Arial"/>
              </a:rPr>
              <a:t>edge </a:t>
            </a:r>
            <a:r>
              <a:rPr dirty="0" sz="1350" spc="10">
                <a:latin typeface="Arial"/>
                <a:cs typeface="Arial"/>
              </a:rPr>
              <a:t>and</a:t>
            </a:r>
            <a:r>
              <a:rPr dirty="0" sz="1350" spc="-2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workpiece.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  <a:tabLst>
                <a:tab pos="4064635" algn="l"/>
              </a:tabLst>
            </a:pPr>
            <a:r>
              <a:rPr dirty="0" sz="1350" spc="10" b="1">
                <a:latin typeface="Arial"/>
                <a:cs typeface="Arial"/>
              </a:rPr>
              <a:t>S</a:t>
            </a:r>
            <a:r>
              <a:rPr dirty="0" sz="1350" spc="5" b="1">
                <a:latin typeface="Arial"/>
                <a:cs typeface="Arial"/>
              </a:rPr>
              <a:t>i</a:t>
            </a:r>
            <a:r>
              <a:rPr dirty="0" sz="1350" spc="5" b="1">
                <a:latin typeface="Arial"/>
                <a:cs typeface="Arial"/>
              </a:rPr>
              <a:t>d</a:t>
            </a:r>
            <a:r>
              <a:rPr dirty="0" sz="1350" spc="20" b="1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50">
                <a:latin typeface="Times New Roman"/>
                <a:cs typeface="Times New Roman"/>
              </a:rPr>
              <a:t> </a:t>
            </a:r>
            <a:r>
              <a:rPr dirty="0" sz="1350" spc="15" b="1">
                <a:latin typeface="Arial"/>
                <a:cs typeface="Arial"/>
              </a:rPr>
              <a:t>C</a:t>
            </a:r>
            <a:r>
              <a:rPr dirty="0" sz="1350" spc="15" b="1">
                <a:latin typeface="Arial"/>
                <a:cs typeface="Arial"/>
              </a:rPr>
              <a:t>u</a:t>
            </a:r>
            <a:r>
              <a:rPr dirty="0" sz="1350" spc="15" b="1">
                <a:latin typeface="Arial"/>
                <a:cs typeface="Arial"/>
              </a:rPr>
              <a:t>t</a:t>
            </a:r>
            <a:r>
              <a:rPr dirty="0" sz="1350" spc="5" b="1">
                <a:latin typeface="Arial"/>
                <a:cs typeface="Arial"/>
              </a:rPr>
              <a:t>tin</a:t>
            </a:r>
            <a:r>
              <a:rPr dirty="0" sz="1350" spc="20" b="1">
                <a:latin typeface="Arial"/>
                <a:cs typeface="Arial"/>
              </a:rPr>
              <a:t>g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35">
                <a:latin typeface="Times New Roman"/>
                <a:cs typeface="Times New Roman"/>
              </a:rPr>
              <a:t> </a:t>
            </a:r>
            <a:r>
              <a:rPr dirty="0" sz="1350" spc="20" b="1">
                <a:latin typeface="Arial"/>
                <a:cs typeface="Arial"/>
              </a:rPr>
              <a:t>E</a:t>
            </a:r>
            <a:r>
              <a:rPr dirty="0" sz="1350" spc="5" b="1">
                <a:latin typeface="Arial"/>
                <a:cs typeface="Arial"/>
              </a:rPr>
              <a:t>d</a:t>
            </a:r>
            <a:r>
              <a:rPr dirty="0" sz="1350" spc="20" b="1">
                <a:latin typeface="Arial"/>
                <a:cs typeface="Arial"/>
              </a:rPr>
              <a:t>ge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40">
                <a:latin typeface="Times New Roman"/>
                <a:cs typeface="Times New Roman"/>
              </a:rPr>
              <a:t> </a:t>
            </a:r>
            <a:r>
              <a:rPr dirty="0" sz="1350" spc="15" b="1">
                <a:latin typeface="Arial"/>
                <a:cs typeface="Arial"/>
              </a:rPr>
              <a:t>A</a:t>
            </a:r>
            <a:r>
              <a:rPr dirty="0" sz="1350" spc="20" b="1">
                <a:latin typeface="Arial"/>
                <a:cs typeface="Arial"/>
              </a:rPr>
              <a:t>n</a:t>
            </a:r>
            <a:r>
              <a:rPr dirty="0" sz="1350" spc="10" b="1">
                <a:latin typeface="Arial"/>
                <a:cs typeface="Arial"/>
              </a:rPr>
              <a:t>gle</a:t>
            </a:r>
            <a:r>
              <a:rPr dirty="0" sz="1350" spc="10" b="1">
                <a:latin typeface="Arial"/>
                <a:cs typeface="Arial"/>
              </a:rPr>
              <a:t>: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40">
                <a:latin typeface="Times New Roman"/>
                <a:cs typeface="Times New Roman"/>
              </a:rPr>
              <a:t> </a:t>
            </a:r>
            <a:r>
              <a:rPr dirty="0" sz="1350" spc="15">
                <a:latin typeface="Arial"/>
                <a:cs typeface="Arial"/>
              </a:rPr>
              <a:t>Th</a:t>
            </a:r>
            <a:r>
              <a:rPr dirty="0" sz="1350" spc="20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30">
                <a:latin typeface="Times New Roman"/>
                <a:cs typeface="Times New Roman"/>
              </a:rPr>
              <a:t> </a:t>
            </a:r>
            <a:r>
              <a:rPr dirty="0" sz="1350" spc="15">
                <a:latin typeface="Arial"/>
                <a:cs typeface="Arial"/>
              </a:rPr>
              <a:t>an</a:t>
            </a:r>
            <a:r>
              <a:rPr dirty="0" sz="1350" spc="5">
                <a:latin typeface="Arial"/>
                <a:cs typeface="Arial"/>
              </a:rPr>
              <a:t>g</a:t>
            </a:r>
            <a:r>
              <a:rPr dirty="0" sz="1350">
                <a:latin typeface="Arial"/>
                <a:cs typeface="Arial"/>
              </a:rPr>
              <a:t>l</a:t>
            </a:r>
            <a:r>
              <a:rPr dirty="0" sz="1350" spc="20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35">
                <a:latin typeface="Times New Roman"/>
                <a:cs typeface="Times New Roman"/>
              </a:rPr>
              <a:t> </a:t>
            </a:r>
            <a:r>
              <a:rPr dirty="0" sz="1350" spc="-5">
                <a:latin typeface="Arial"/>
                <a:cs typeface="Arial"/>
              </a:rPr>
              <a:t>f</a:t>
            </a:r>
            <a:r>
              <a:rPr dirty="0" sz="1350" spc="-10">
                <a:latin typeface="Arial"/>
                <a:cs typeface="Arial"/>
              </a:rPr>
              <a:t>o</a:t>
            </a:r>
            <a:r>
              <a:rPr dirty="0" sz="1350" spc="5">
                <a:latin typeface="Arial"/>
                <a:cs typeface="Arial"/>
              </a:rPr>
              <a:t>rme</a:t>
            </a:r>
            <a:r>
              <a:rPr dirty="0" sz="1350" spc="20">
                <a:latin typeface="Arial"/>
                <a:cs typeface="Arial"/>
              </a:rPr>
              <a:t>d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sz="1350" spc="5">
                <a:latin typeface="Arial"/>
                <a:cs typeface="Arial"/>
              </a:rPr>
              <a:t>in</a:t>
            </a:r>
            <a:endParaRPr sz="1350">
              <a:latin typeface="Arial"/>
              <a:cs typeface="Arial"/>
            </a:endParaRPr>
          </a:p>
          <a:p>
            <a:pPr algn="just" marL="12700" marR="5080">
              <a:lnSpc>
                <a:spcPct val="102499"/>
              </a:lnSpc>
            </a:pPr>
            <a:r>
              <a:rPr dirty="0" sz="1350" spc="10">
                <a:latin typeface="Arial"/>
                <a:cs typeface="Arial"/>
              </a:rPr>
              <a:t>between the side </a:t>
            </a:r>
            <a:r>
              <a:rPr dirty="0" sz="1350" spc="-5">
                <a:latin typeface="Arial"/>
                <a:cs typeface="Arial"/>
              </a:rPr>
              <a:t>cutting </a:t>
            </a:r>
            <a:r>
              <a:rPr dirty="0" sz="1350" spc="15">
                <a:latin typeface="Arial"/>
                <a:cs typeface="Arial"/>
              </a:rPr>
              <a:t>edge </a:t>
            </a:r>
            <a:r>
              <a:rPr dirty="0" sz="1350" spc="10">
                <a:latin typeface="Arial"/>
                <a:cs typeface="Arial"/>
              </a:rPr>
              <a:t>and </a:t>
            </a:r>
            <a:r>
              <a:rPr dirty="0" sz="1350" spc="20">
                <a:latin typeface="Arial"/>
                <a:cs typeface="Arial"/>
              </a:rPr>
              <a:t>a </a:t>
            </a:r>
            <a:r>
              <a:rPr dirty="0" sz="1350" spc="10">
                <a:latin typeface="Arial"/>
                <a:cs typeface="Arial"/>
              </a:rPr>
              <a:t>line </a:t>
            </a:r>
            <a:r>
              <a:rPr dirty="0" sz="1350" spc="5">
                <a:latin typeface="Arial"/>
                <a:cs typeface="Arial"/>
              </a:rPr>
              <a:t>parallel to   </a:t>
            </a:r>
            <a:r>
              <a:rPr dirty="0" sz="1350" spc="10">
                <a:latin typeface="Arial"/>
                <a:cs typeface="Arial"/>
              </a:rPr>
              <a:t>the shank. </a:t>
            </a:r>
            <a:r>
              <a:rPr dirty="0" sz="1350" spc="5">
                <a:latin typeface="Arial"/>
                <a:cs typeface="Arial"/>
              </a:rPr>
              <a:t>It </a:t>
            </a:r>
            <a:r>
              <a:rPr dirty="0" sz="1350" spc="10">
                <a:latin typeface="Arial"/>
                <a:cs typeface="Arial"/>
              </a:rPr>
              <a:t>is responsible for turning the chip </a:t>
            </a:r>
            <a:r>
              <a:rPr dirty="0" sz="1350" spc="5">
                <a:latin typeface="Arial"/>
                <a:cs typeface="Arial"/>
              </a:rPr>
              <a:t>away  </a:t>
            </a:r>
            <a:r>
              <a:rPr dirty="0" sz="1350">
                <a:latin typeface="Arial"/>
                <a:cs typeface="Arial"/>
              </a:rPr>
              <a:t>from </a:t>
            </a:r>
            <a:r>
              <a:rPr dirty="0" sz="1350" spc="10">
                <a:latin typeface="Arial"/>
                <a:cs typeface="Arial"/>
              </a:rPr>
              <a:t>the </a:t>
            </a:r>
            <a:r>
              <a:rPr dirty="0" sz="1350" spc="5">
                <a:latin typeface="Arial"/>
                <a:cs typeface="Arial"/>
              </a:rPr>
              <a:t>finished</a:t>
            </a:r>
            <a:r>
              <a:rPr dirty="0" sz="1350" spc="-1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surface.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Arial"/>
              <a:cs typeface="Arial"/>
            </a:endParaRPr>
          </a:p>
          <a:p>
            <a:pPr marL="1365250" marR="144780" indent="-1116965">
              <a:lnSpc>
                <a:spcPct val="100000"/>
              </a:lnSpc>
            </a:pPr>
            <a:r>
              <a:rPr dirty="0" sz="1050" b="1">
                <a:latin typeface="Arial"/>
                <a:cs typeface="Arial"/>
              </a:rPr>
              <a:t>Fig. 1.15 Figure explaining </a:t>
            </a:r>
            <a:r>
              <a:rPr dirty="0" sz="1050" spc="5" b="1">
                <a:latin typeface="Arial"/>
                <a:cs typeface="Arial"/>
              </a:rPr>
              <a:t>end </a:t>
            </a:r>
            <a:r>
              <a:rPr dirty="0" sz="1050" b="1">
                <a:latin typeface="Arial"/>
                <a:cs typeface="Arial"/>
              </a:rPr>
              <a:t>cutting edge angle and side  cutting edge</a:t>
            </a:r>
            <a:r>
              <a:rPr dirty="0" sz="1050" spc="-2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angle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38502" y="470164"/>
            <a:ext cx="7367270" cy="4152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5" b="1">
                <a:latin typeface="Arial"/>
                <a:cs typeface="Arial"/>
              </a:rPr>
              <a:t>Geometry of Single Point </a:t>
            </a:r>
            <a:r>
              <a:rPr dirty="0" sz="2550" b="1">
                <a:latin typeface="Arial"/>
                <a:cs typeface="Arial"/>
              </a:rPr>
              <a:t>Cutting </a:t>
            </a:r>
            <a:r>
              <a:rPr dirty="0" sz="2550" spc="-50" b="1">
                <a:latin typeface="Arial"/>
                <a:cs typeface="Arial"/>
              </a:rPr>
              <a:t>Tool</a:t>
            </a:r>
            <a:r>
              <a:rPr dirty="0" sz="2550" spc="85" b="1">
                <a:latin typeface="Arial"/>
                <a:cs typeface="Arial"/>
              </a:rPr>
              <a:t> </a:t>
            </a:r>
            <a:r>
              <a:rPr dirty="0" sz="2550" spc="-25" b="1">
                <a:latin typeface="Arial"/>
                <a:cs typeface="Arial"/>
              </a:rPr>
              <a:t>(Turning)</a:t>
            </a:r>
            <a:endParaRPr sz="2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92423" y="7084731"/>
            <a:ext cx="220979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>
                <a:latin typeface="Arial"/>
                <a:cs typeface="Arial"/>
              </a:rPr>
              <a:t>2</a:t>
            </a:r>
            <a:r>
              <a:rPr dirty="0" sz="1350" spc="20">
                <a:latin typeface="Arial"/>
                <a:cs typeface="Arial"/>
              </a:rPr>
              <a:t>4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66044" y="936937"/>
            <a:ext cx="1700530" cy="321945"/>
          </a:xfrm>
          <a:prstGeom prst="rect">
            <a:avLst/>
          </a:prstGeom>
          <a:solidFill>
            <a:srgbClr val="CCCC00"/>
          </a:solidFill>
        </p:spPr>
        <p:txBody>
          <a:bodyPr wrap="square" lIns="0" tIns="46355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365"/>
              </a:spcBef>
            </a:pPr>
            <a:r>
              <a:rPr dirty="0" sz="1800" spc="10" b="1">
                <a:latin typeface="Arial"/>
                <a:cs typeface="Arial"/>
              </a:rPr>
              <a:t>T</a:t>
            </a:r>
            <a:r>
              <a:rPr dirty="0" sz="1350" spc="10" b="1">
                <a:latin typeface="Arial"/>
                <a:cs typeface="Arial"/>
              </a:rPr>
              <a:t>OOL</a:t>
            </a:r>
            <a:r>
              <a:rPr dirty="0" sz="1350" spc="70" b="1">
                <a:latin typeface="Arial"/>
                <a:cs typeface="Arial"/>
              </a:rPr>
              <a:t> </a:t>
            </a:r>
            <a:r>
              <a:rPr dirty="0" sz="1800" spc="10" b="1">
                <a:latin typeface="Arial"/>
                <a:cs typeface="Arial"/>
              </a:rPr>
              <a:t>A</a:t>
            </a:r>
            <a:r>
              <a:rPr dirty="0" sz="1350" spc="10" b="1">
                <a:latin typeface="Arial"/>
                <a:cs typeface="Arial"/>
              </a:rPr>
              <a:t>NGLES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41975" y="1440891"/>
            <a:ext cx="9141460" cy="2844165"/>
            <a:chOff x="941975" y="1440891"/>
            <a:chExt cx="9141460" cy="2844165"/>
          </a:xfrm>
        </p:grpSpPr>
        <p:sp>
          <p:nvSpPr>
            <p:cNvPr id="9" name="object 9"/>
            <p:cNvSpPr/>
            <p:nvPr/>
          </p:nvSpPr>
          <p:spPr>
            <a:xfrm>
              <a:off x="5306428" y="1440891"/>
              <a:ext cx="4776736" cy="28438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41975" y="1595462"/>
              <a:ext cx="3897312" cy="251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51875" y="4331823"/>
            <a:ext cx="4436110" cy="24199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4130" marR="215265" indent="-12065">
              <a:lnSpc>
                <a:spcPct val="101899"/>
              </a:lnSpc>
              <a:spcBef>
                <a:spcPts val="95"/>
              </a:spcBef>
              <a:buSzPct val="91304"/>
              <a:buAutoNum type="arabicPeriod" startAt="3"/>
              <a:tabLst>
                <a:tab pos="137795" algn="l"/>
              </a:tabLst>
            </a:pPr>
            <a:r>
              <a:rPr dirty="0" sz="1150" spc="5" b="1">
                <a:latin typeface="Arial"/>
                <a:cs typeface="Arial"/>
              </a:rPr>
              <a:t>Back Rack Angle</a:t>
            </a:r>
            <a:r>
              <a:rPr dirty="0" sz="1150" spc="5">
                <a:latin typeface="Arial"/>
                <a:cs typeface="Arial"/>
              </a:rPr>
              <a:t>: The </a:t>
            </a:r>
            <a:r>
              <a:rPr dirty="0" sz="1150">
                <a:latin typeface="Arial"/>
                <a:cs typeface="Arial"/>
              </a:rPr>
              <a:t>angle </a:t>
            </a:r>
            <a:r>
              <a:rPr dirty="0" sz="1150" spc="5">
                <a:latin typeface="Arial"/>
                <a:cs typeface="Arial"/>
              </a:rPr>
              <a:t>formed between the</a:t>
            </a:r>
            <a:r>
              <a:rPr dirty="0" sz="1150" spc="325">
                <a:latin typeface="Arial"/>
                <a:cs typeface="Arial"/>
              </a:rPr>
              <a:t> </a:t>
            </a:r>
            <a:r>
              <a:rPr dirty="0" sz="1150" spc="5">
                <a:latin typeface="Arial"/>
                <a:cs typeface="Arial"/>
              </a:rPr>
              <a:t>tool </a:t>
            </a:r>
            <a:r>
              <a:rPr dirty="0" sz="1150">
                <a:latin typeface="Arial"/>
                <a:cs typeface="Arial"/>
              </a:rPr>
              <a:t>face  </a:t>
            </a:r>
            <a:r>
              <a:rPr dirty="0" sz="1150" spc="5">
                <a:latin typeface="Arial"/>
                <a:cs typeface="Arial"/>
              </a:rPr>
              <a:t>and </a:t>
            </a:r>
            <a:r>
              <a:rPr dirty="0" sz="1150">
                <a:latin typeface="Arial"/>
                <a:cs typeface="Arial"/>
              </a:rPr>
              <a:t>line parallel to </a:t>
            </a:r>
            <a:r>
              <a:rPr dirty="0" sz="1150" spc="5">
                <a:latin typeface="Arial"/>
                <a:cs typeface="Arial"/>
              </a:rPr>
              <a:t>the base is called back </a:t>
            </a:r>
            <a:r>
              <a:rPr dirty="0" sz="1150" spc="-5">
                <a:latin typeface="Arial"/>
                <a:cs typeface="Arial"/>
              </a:rPr>
              <a:t>rake </a:t>
            </a:r>
            <a:r>
              <a:rPr dirty="0" sz="1150">
                <a:latin typeface="Arial"/>
                <a:cs typeface="Arial"/>
              </a:rPr>
              <a:t>angle. </a:t>
            </a:r>
            <a:r>
              <a:rPr dirty="0" sz="1150" spc="5">
                <a:latin typeface="Arial"/>
                <a:cs typeface="Arial"/>
              </a:rPr>
              <a:t>Positive  back </a:t>
            </a:r>
            <a:r>
              <a:rPr dirty="0" sz="1150">
                <a:latin typeface="Arial"/>
                <a:cs typeface="Arial"/>
              </a:rPr>
              <a:t>rake angle </a:t>
            </a:r>
            <a:r>
              <a:rPr dirty="0" sz="1150" spc="-5">
                <a:latin typeface="Arial"/>
                <a:cs typeface="Arial"/>
              </a:rPr>
              <a:t>takes </a:t>
            </a:r>
            <a:r>
              <a:rPr dirty="0" sz="1150" spc="5">
                <a:latin typeface="Arial"/>
                <a:cs typeface="Arial"/>
              </a:rPr>
              <a:t>the chips </a:t>
            </a:r>
            <a:r>
              <a:rPr dirty="0" sz="1150">
                <a:latin typeface="Arial"/>
                <a:cs typeface="Arial"/>
              </a:rPr>
              <a:t>away </a:t>
            </a:r>
            <a:r>
              <a:rPr dirty="0" sz="1150" spc="5">
                <a:latin typeface="Arial"/>
                <a:cs typeface="Arial"/>
              </a:rPr>
              <a:t>from the machined  surface, whereas negative back </a:t>
            </a:r>
            <a:r>
              <a:rPr dirty="0" sz="1150" spc="-5">
                <a:latin typeface="Arial"/>
                <a:cs typeface="Arial"/>
              </a:rPr>
              <a:t>rake </a:t>
            </a:r>
            <a:r>
              <a:rPr dirty="0" sz="1150">
                <a:latin typeface="Arial"/>
                <a:cs typeface="Arial"/>
              </a:rPr>
              <a:t>angle </a:t>
            </a:r>
            <a:r>
              <a:rPr dirty="0" sz="1150" spc="5">
                <a:latin typeface="Arial"/>
                <a:cs typeface="Arial"/>
              </a:rPr>
              <a:t>directs the chips </a:t>
            </a:r>
            <a:r>
              <a:rPr dirty="0" sz="1150">
                <a:latin typeface="Arial"/>
                <a:cs typeface="Arial"/>
              </a:rPr>
              <a:t>on  </a:t>
            </a:r>
            <a:r>
              <a:rPr dirty="0" sz="1150" spc="5">
                <a:latin typeface="Arial"/>
                <a:cs typeface="Arial"/>
              </a:rPr>
              <a:t>to the machined</a:t>
            </a:r>
            <a:r>
              <a:rPr dirty="0" sz="1150" spc="110">
                <a:latin typeface="Arial"/>
                <a:cs typeface="Arial"/>
              </a:rPr>
              <a:t> </a:t>
            </a:r>
            <a:r>
              <a:rPr dirty="0" sz="1150" spc="5">
                <a:latin typeface="Arial"/>
                <a:cs typeface="Arial"/>
              </a:rPr>
              <a:t>surface.</a:t>
            </a:r>
            <a:endParaRPr sz="1150">
              <a:latin typeface="Arial"/>
              <a:cs typeface="Arial"/>
            </a:endParaRPr>
          </a:p>
          <a:p>
            <a:pPr marL="24130" marR="217804" indent="-12065">
              <a:lnSpc>
                <a:spcPts val="1400"/>
              </a:lnSpc>
              <a:spcBef>
                <a:spcPts val="45"/>
              </a:spcBef>
              <a:buSzPct val="91304"/>
              <a:buAutoNum type="arabicPeriod" startAt="3"/>
              <a:tabLst>
                <a:tab pos="137795" algn="l"/>
                <a:tab pos="3512185" algn="l"/>
                <a:tab pos="3837304" algn="l"/>
              </a:tabLst>
            </a:pPr>
            <a:r>
              <a:rPr dirty="0" sz="1150" spc="5" b="1">
                <a:latin typeface="Arial"/>
                <a:cs typeface="Arial"/>
              </a:rPr>
              <a:t>En</a:t>
            </a:r>
            <a:r>
              <a:rPr dirty="0" sz="1150" spc="10" b="1">
                <a:latin typeface="Arial"/>
                <a:cs typeface="Arial"/>
              </a:rPr>
              <a:t>d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35">
                <a:latin typeface="Times New Roman"/>
                <a:cs typeface="Times New Roman"/>
              </a:rPr>
              <a:t> </a:t>
            </a:r>
            <a:r>
              <a:rPr dirty="0" sz="1150" spc="5" b="1">
                <a:latin typeface="Arial"/>
                <a:cs typeface="Arial"/>
              </a:rPr>
              <a:t>Re</a:t>
            </a:r>
            <a:r>
              <a:rPr dirty="0" sz="1150" spc="5" b="1">
                <a:latin typeface="Arial"/>
                <a:cs typeface="Arial"/>
              </a:rPr>
              <a:t>li</a:t>
            </a:r>
            <a:r>
              <a:rPr dirty="0" sz="1150" spc="5" b="1">
                <a:latin typeface="Arial"/>
                <a:cs typeface="Arial"/>
              </a:rPr>
              <a:t>e</a:t>
            </a:r>
            <a:r>
              <a:rPr dirty="0" sz="1150" spc="5" b="1">
                <a:latin typeface="Arial"/>
                <a:cs typeface="Arial"/>
              </a:rPr>
              <a:t>f</a:t>
            </a:r>
            <a:r>
              <a:rPr dirty="0" sz="1150">
                <a:latin typeface="Times New Roman"/>
                <a:cs typeface="Times New Roman"/>
              </a:rPr>
              <a:t>  </a:t>
            </a:r>
            <a:r>
              <a:rPr dirty="0" sz="1150" spc="5" b="1">
                <a:latin typeface="Arial"/>
                <a:cs typeface="Arial"/>
              </a:rPr>
              <a:t>Ang</a:t>
            </a:r>
            <a:r>
              <a:rPr dirty="0" sz="1150" spc="5" b="1">
                <a:latin typeface="Arial"/>
                <a:cs typeface="Arial"/>
              </a:rPr>
              <a:t>l</a:t>
            </a:r>
            <a:r>
              <a:rPr dirty="0" sz="1150" spc="5" b="1">
                <a:latin typeface="Arial"/>
                <a:cs typeface="Arial"/>
              </a:rPr>
              <a:t>e</a:t>
            </a:r>
            <a:r>
              <a:rPr dirty="0" sz="1150" spc="5" b="1">
                <a:latin typeface="Arial"/>
                <a:cs typeface="Arial"/>
              </a:rPr>
              <a:t>: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65">
                <a:latin typeface="Times New Roman"/>
                <a:cs typeface="Times New Roman"/>
              </a:rPr>
              <a:t> </a:t>
            </a:r>
            <a:r>
              <a:rPr dirty="0" sz="1150" spc="-5">
                <a:latin typeface="Arial"/>
                <a:cs typeface="Arial"/>
              </a:rPr>
              <a:t>T</a:t>
            </a:r>
            <a:r>
              <a:rPr dirty="0" sz="1150" spc="5">
                <a:latin typeface="Arial"/>
                <a:cs typeface="Arial"/>
              </a:rPr>
              <a:t>h</a:t>
            </a:r>
            <a:r>
              <a:rPr dirty="0" sz="1150" spc="10">
                <a:latin typeface="Arial"/>
                <a:cs typeface="Arial"/>
              </a:rPr>
              <a:t>e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35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Arial"/>
                <a:cs typeface="Arial"/>
              </a:rPr>
              <a:t>angl</a:t>
            </a:r>
            <a:r>
              <a:rPr dirty="0" sz="1150" spc="10">
                <a:latin typeface="Arial"/>
                <a:cs typeface="Arial"/>
              </a:rPr>
              <a:t>e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35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Arial"/>
                <a:cs typeface="Arial"/>
              </a:rPr>
              <a:t>f</a:t>
            </a:r>
            <a:r>
              <a:rPr dirty="0" sz="1150" spc="5">
                <a:latin typeface="Arial"/>
                <a:cs typeface="Arial"/>
              </a:rPr>
              <a:t>o</a:t>
            </a:r>
            <a:r>
              <a:rPr dirty="0" sz="1150" spc="10">
                <a:latin typeface="Arial"/>
                <a:cs typeface="Arial"/>
              </a:rPr>
              <a:t>rm</a:t>
            </a:r>
            <a:r>
              <a:rPr dirty="0" sz="1150" spc="5">
                <a:latin typeface="Arial"/>
                <a:cs typeface="Arial"/>
              </a:rPr>
              <a:t>e</a:t>
            </a:r>
            <a:r>
              <a:rPr dirty="0" sz="1150" spc="10">
                <a:latin typeface="Arial"/>
                <a:cs typeface="Arial"/>
              </a:rPr>
              <a:t>d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35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Arial"/>
                <a:cs typeface="Arial"/>
              </a:rPr>
              <a:t>be</a:t>
            </a:r>
            <a:r>
              <a:rPr dirty="0" sz="1150" spc="-5">
                <a:latin typeface="Arial"/>
                <a:cs typeface="Arial"/>
              </a:rPr>
              <a:t>t</a:t>
            </a:r>
            <a:r>
              <a:rPr dirty="0" sz="1150" spc="15">
                <a:latin typeface="Arial"/>
                <a:cs typeface="Arial"/>
              </a:rPr>
              <a:t>w</a:t>
            </a:r>
            <a:r>
              <a:rPr dirty="0" sz="1150" spc="-5">
                <a:latin typeface="Arial"/>
                <a:cs typeface="Arial"/>
              </a:rPr>
              <a:t>e</a:t>
            </a:r>
            <a:r>
              <a:rPr dirty="0" sz="1150" spc="5">
                <a:latin typeface="Arial"/>
                <a:cs typeface="Arial"/>
              </a:rPr>
              <a:t>e</a:t>
            </a:r>
            <a:r>
              <a:rPr dirty="0" sz="1150" spc="10">
                <a:latin typeface="Arial"/>
                <a:cs typeface="Arial"/>
              </a:rPr>
              <a:t>n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35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Arial"/>
                <a:cs typeface="Arial"/>
              </a:rPr>
              <a:t>t</a:t>
            </a:r>
            <a:r>
              <a:rPr dirty="0" sz="1150" spc="5">
                <a:latin typeface="Arial"/>
                <a:cs typeface="Arial"/>
              </a:rPr>
              <a:t>h</a:t>
            </a:r>
            <a:r>
              <a:rPr dirty="0" sz="1150" spc="10">
                <a:latin typeface="Arial"/>
                <a:cs typeface="Arial"/>
              </a:rPr>
              <a:t>e</a:t>
            </a:r>
            <a:r>
              <a:rPr dirty="0" sz="1150">
                <a:latin typeface="Times New Roman"/>
                <a:cs typeface="Times New Roman"/>
              </a:rPr>
              <a:t>	</a:t>
            </a:r>
            <a:r>
              <a:rPr dirty="0" sz="1150" spc="15">
                <a:latin typeface="Arial"/>
                <a:cs typeface="Arial"/>
              </a:rPr>
              <a:t>m</a:t>
            </a:r>
            <a:r>
              <a:rPr dirty="0" sz="1150">
                <a:latin typeface="Arial"/>
                <a:cs typeface="Arial"/>
              </a:rPr>
              <a:t>ino</a:t>
            </a:r>
            <a:r>
              <a:rPr dirty="0" sz="1150" spc="5">
                <a:latin typeface="Arial"/>
                <a:cs typeface="Arial"/>
              </a:rPr>
              <a:t>r </a:t>
            </a:r>
            <a:r>
              <a:rPr dirty="0" sz="1150" spc="5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Arial"/>
                <a:cs typeface="Arial"/>
              </a:rPr>
              <a:t>flank and  </a:t>
            </a:r>
            <a:r>
              <a:rPr dirty="0" sz="1150" spc="10">
                <a:latin typeface="Arial"/>
                <a:cs typeface="Arial"/>
              </a:rPr>
              <a:t>a </a:t>
            </a:r>
            <a:r>
              <a:rPr dirty="0" sz="1150">
                <a:latin typeface="Arial"/>
                <a:cs typeface="Arial"/>
              </a:rPr>
              <a:t>line  </a:t>
            </a:r>
            <a:r>
              <a:rPr dirty="0" sz="1150" spc="10">
                <a:latin typeface="Arial"/>
                <a:cs typeface="Arial"/>
              </a:rPr>
              <a:t>normal to </a:t>
            </a:r>
            <a:r>
              <a:rPr dirty="0" sz="1150" spc="5">
                <a:latin typeface="Arial"/>
                <a:cs typeface="Arial"/>
              </a:rPr>
              <a:t>the  base of  the </a:t>
            </a:r>
            <a:r>
              <a:rPr dirty="0" sz="1150" spc="160">
                <a:latin typeface="Arial"/>
                <a:cs typeface="Arial"/>
              </a:rPr>
              <a:t> </a:t>
            </a:r>
            <a:r>
              <a:rPr dirty="0" sz="1150" spc="5">
                <a:latin typeface="Arial"/>
                <a:cs typeface="Arial"/>
              </a:rPr>
              <a:t>tool</a:t>
            </a:r>
            <a:r>
              <a:rPr dirty="0" sz="1150" spc="190">
                <a:latin typeface="Arial"/>
                <a:cs typeface="Arial"/>
              </a:rPr>
              <a:t> </a:t>
            </a:r>
            <a:r>
              <a:rPr dirty="0" sz="1150" spc="5">
                <a:latin typeface="Arial"/>
                <a:cs typeface="Arial"/>
              </a:rPr>
              <a:t>is</a:t>
            </a:r>
            <a:r>
              <a:rPr dirty="0" sz="1150" spc="5">
                <a:latin typeface="Times New Roman"/>
                <a:cs typeface="Times New Roman"/>
              </a:rPr>
              <a:t>	</a:t>
            </a:r>
            <a:r>
              <a:rPr dirty="0" sz="1150">
                <a:latin typeface="Arial"/>
                <a:cs typeface="Arial"/>
              </a:rPr>
              <a:t>called</a:t>
            </a:r>
            <a:r>
              <a:rPr dirty="0" sz="1150" spc="114">
                <a:latin typeface="Arial"/>
                <a:cs typeface="Arial"/>
              </a:rPr>
              <a:t> </a:t>
            </a:r>
            <a:r>
              <a:rPr dirty="0" sz="1150" spc="5">
                <a:latin typeface="Arial"/>
                <a:cs typeface="Arial"/>
              </a:rPr>
              <a:t>end</a:t>
            </a:r>
            <a:endParaRPr sz="1150">
              <a:latin typeface="Arial"/>
              <a:cs typeface="Arial"/>
            </a:endParaRPr>
          </a:p>
          <a:p>
            <a:pPr marL="24130" marR="217170">
              <a:lnSpc>
                <a:spcPts val="1410"/>
              </a:lnSpc>
              <a:spcBef>
                <a:spcPts val="5"/>
              </a:spcBef>
            </a:pPr>
            <a:r>
              <a:rPr dirty="0" sz="1150" spc="5">
                <a:latin typeface="Arial"/>
                <a:cs typeface="Arial"/>
              </a:rPr>
              <a:t>relief angle. It is </a:t>
            </a:r>
            <a:r>
              <a:rPr dirty="0" sz="1150">
                <a:latin typeface="Arial"/>
                <a:cs typeface="Arial"/>
              </a:rPr>
              <a:t>also </a:t>
            </a:r>
            <a:r>
              <a:rPr dirty="0" sz="1150" spc="10">
                <a:latin typeface="Arial"/>
                <a:cs typeface="Arial"/>
              </a:rPr>
              <a:t>known </a:t>
            </a:r>
            <a:r>
              <a:rPr dirty="0" sz="1150" spc="5">
                <a:latin typeface="Arial"/>
                <a:cs typeface="Arial"/>
              </a:rPr>
              <a:t>as </a:t>
            </a:r>
            <a:r>
              <a:rPr dirty="0" sz="1150">
                <a:latin typeface="Arial"/>
                <a:cs typeface="Arial"/>
              </a:rPr>
              <a:t>front </a:t>
            </a:r>
            <a:r>
              <a:rPr dirty="0" sz="1150" spc="-5">
                <a:latin typeface="Arial"/>
                <a:cs typeface="Arial"/>
              </a:rPr>
              <a:t>clearance </a:t>
            </a:r>
            <a:r>
              <a:rPr dirty="0" sz="1150" spc="5">
                <a:latin typeface="Arial"/>
                <a:cs typeface="Arial"/>
              </a:rPr>
              <a:t>angle. It </a:t>
            </a:r>
            <a:r>
              <a:rPr dirty="0" sz="1150" spc="-5">
                <a:latin typeface="Arial"/>
                <a:cs typeface="Arial"/>
              </a:rPr>
              <a:t>avoids  </a:t>
            </a:r>
            <a:r>
              <a:rPr dirty="0" sz="1150" spc="5">
                <a:latin typeface="Arial"/>
                <a:cs typeface="Arial"/>
              </a:rPr>
              <a:t>the rubbing </a:t>
            </a:r>
            <a:r>
              <a:rPr dirty="0" sz="1150" spc="10">
                <a:latin typeface="Arial"/>
                <a:cs typeface="Arial"/>
              </a:rPr>
              <a:t>of the </a:t>
            </a:r>
            <a:r>
              <a:rPr dirty="0" sz="1150" spc="5">
                <a:latin typeface="Arial"/>
                <a:cs typeface="Arial"/>
              </a:rPr>
              <a:t>workpiece </a:t>
            </a:r>
            <a:r>
              <a:rPr dirty="0" sz="1150">
                <a:latin typeface="Arial"/>
                <a:cs typeface="Arial"/>
              </a:rPr>
              <a:t>against</a:t>
            </a:r>
            <a:r>
              <a:rPr dirty="0" sz="1150" spc="35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tool.</a:t>
            </a:r>
            <a:endParaRPr sz="1150">
              <a:latin typeface="Arial"/>
              <a:cs typeface="Arial"/>
            </a:endParaRPr>
          </a:p>
          <a:p>
            <a:pPr marL="24130" marR="215265" indent="-12065">
              <a:lnSpc>
                <a:spcPts val="1400"/>
              </a:lnSpc>
              <a:buSzPct val="91304"/>
              <a:buAutoNum type="arabicPeriod" startAt="5"/>
              <a:tabLst>
                <a:tab pos="137795" algn="l"/>
              </a:tabLst>
            </a:pPr>
            <a:r>
              <a:rPr dirty="0" sz="1150" spc="5" b="1">
                <a:latin typeface="Arial"/>
                <a:cs typeface="Arial"/>
              </a:rPr>
              <a:t>Lip </a:t>
            </a:r>
            <a:r>
              <a:rPr dirty="0" sz="1150" b="1">
                <a:latin typeface="Arial"/>
                <a:cs typeface="Arial"/>
              </a:rPr>
              <a:t>Angle/ </a:t>
            </a:r>
            <a:r>
              <a:rPr dirty="0" sz="1150" spc="5" b="1">
                <a:latin typeface="Arial"/>
                <a:cs typeface="Arial"/>
              </a:rPr>
              <a:t>Wedge </a:t>
            </a:r>
            <a:r>
              <a:rPr dirty="0" sz="1150" spc="-5" b="1">
                <a:latin typeface="Arial"/>
                <a:cs typeface="Arial"/>
              </a:rPr>
              <a:t>Angle: </a:t>
            </a:r>
            <a:r>
              <a:rPr dirty="0" sz="1150" spc="5">
                <a:latin typeface="Arial"/>
                <a:cs typeface="Arial"/>
              </a:rPr>
              <a:t>It is defined as </a:t>
            </a:r>
            <a:r>
              <a:rPr dirty="0" sz="1150" spc="10">
                <a:latin typeface="Arial"/>
                <a:cs typeface="Arial"/>
              </a:rPr>
              <a:t>the </a:t>
            </a:r>
            <a:r>
              <a:rPr dirty="0" sz="1150">
                <a:latin typeface="Arial"/>
                <a:cs typeface="Arial"/>
              </a:rPr>
              <a:t>angle </a:t>
            </a:r>
            <a:r>
              <a:rPr dirty="0" sz="1150" spc="5">
                <a:latin typeface="Arial"/>
                <a:cs typeface="Arial"/>
              </a:rPr>
              <a:t>between  </a:t>
            </a:r>
            <a:r>
              <a:rPr dirty="0" sz="1150">
                <a:latin typeface="Arial"/>
                <a:cs typeface="Arial"/>
              </a:rPr>
              <a:t>face </a:t>
            </a:r>
            <a:r>
              <a:rPr dirty="0" sz="1150" spc="5">
                <a:latin typeface="Arial"/>
                <a:cs typeface="Arial"/>
              </a:rPr>
              <a:t>and minor flank of the single point cutting</a:t>
            </a:r>
            <a:r>
              <a:rPr dirty="0" sz="1150" spc="85">
                <a:latin typeface="Arial"/>
                <a:cs typeface="Arial"/>
              </a:rPr>
              <a:t> </a:t>
            </a:r>
            <a:r>
              <a:rPr dirty="0" sz="1150" spc="-5">
                <a:latin typeface="Arial"/>
                <a:cs typeface="Arial"/>
              </a:rPr>
              <a:t>tool.</a:t>
            </a:r>
            <a:endParaRPr sz="1150">
              <a:latin typeface="Arial"/>
              <a:cs typeface="Arial"/>
            </a:endParaRPr>
          </a:p>
          <a:p>
            <a:pPr marL="1170305" marR="5080" indent="-890269">
              <a:lnSpc>
                <a:spcPct val="101400"/>
              </a:lnSpc>
              <a:spcBef>
                <a:spcPts val="800"/>
              </a:spcBef>
            </a:pPr>
            <a:r>
              <a:rPr dirty="0" sz="1050" b="1">
                <a:latin typeface="Arial"/>
                <a:cs typeface="Arial"/>
              </a:rPr>
              <a:t>Fig. 1.16 Figure explaining Back rake angle, </a:t>
            </a:r>
            <a:r>
              <a:rPr dirty="0" sz="1050" spc="5" b="1">
                <a:latin typeface="Arial"/>
                <a:cs typeface="Arial"/>
              </a:rPr>
              <a:t>End </a:t>
            </a:r>
            <a:r>
              <a:rPr dirty="0" sz="1050" b="1">
                <a:latin typeface="Arial"/>
                <a:cs typeface="Arial"/>
              </a:rPr>
              <a:t>relief angle and  Wedge </a:t>
            </a:r>
            <a:r>
              <a:rPr dirty="0" sz="1050" spc="5" b="1">
                <a:latin typeface="Arial"/>
                <a:cs typeface="Arial"/>
              </a:rPr>
              <a:t>or </a:t>
            </a:r>
            <a:r>
              <a:rPr dirty="0" sz="1050" b="1">
                <a:latin typeface="Arial"/>
                <a:cs typeface="Arial"/>
              </a:rPr>
              <a:t>lip</a:t>
            </a:r>
            <a:r>
              <a:rPr dirty="0" sz="1050" spc="-2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angle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24640" y="4345292"/>
            <a:ext cx="4958524" cy="31364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38502" y="470164"/>
            <a:ext cx="7367270" cy="4152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5" b="1">
                <a:latin typeface="Arial"/>
                <a:cs typeface="Arial"/>
              </a:rPr>
              <a:t>Geometry of Single Point </a:t>
            </a:r>
            <a:r>
              <a:rPr dirty="0" sz="2550" b="1">
                <a:latin typeface="Arial"/>
                <a:cs typeface="Arial"/>
              </a:rPr>
              <a:t>Cutting </a:t>
            </a:r>
            <a:r>
              <a:rPr dirty="0" sz="2550" spc="-50" b="1">
                <a:latin typeface="Arial"/>
                <a:cs typeface="Arial"/>
              </a:rPr>
              <a:t>Tool</a:t>
            </a:r>
            <a:r>
              <a:rPr dirty="0" sz="2550" spc="85" b="1">
                <a:latin typeface="Arial"/>
                <a:cs typeface="Arial"/>
              </a:rPr>
              <a:t> </a:t>
            </a:r>
            <a:r>
              <a:rPr dirty="0" sz="2550" spc="-25" b="1">
                <a:latin typeface="Arial"/>
                <a:cs typeface="Arial"/>
              </a:rPr>
              <a:t>(Turning)</a:t>
            </a:r>
            <a:endParaRPr sz="2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91268" y="7083588"/>
            <a:ext cx="220979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>
                <a:latin typeface="Arial"/>
                <a:cs typeface="Arial"/>
              </a:rPr>
              <a:t>2</a:t>
            </a:r>
            <a:r>
              <a:rPr dirty="0" sz="1350" spc="20">
                <a:latin typeface="Arial"/>
                <a:cs typeface="Arial"/>
              </a:rPr>
              <a:t>5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66044" y="936937"/>
            <a:ext cx="1700530" cy="321945"/>
          </a:xfrm>
          <a:prstGeom prst="rect">
            <a:avLst/>
          </a:prstGeom>
          <a:solidFill>
            <a:srgbClr val="CCCC00"/>
          </a:solidFill>
        </p:spPr>
        <p:txBody>
          <a:bodyPr wrap="square" lIns="0" tIns="46355" rIns="0" bIns="0" rtlCol="0" vert="horz">
            <a:spAutoFit/>
          </a:bodyPr>
          <a:lstStyle/>
          <a:p>
            <a:pPr marL="93345">
              <a:lnSpc>
                <a:spcPct val="100000"/>
              </a:lnSpc>
              <a:spcBef>
                <a:spcPts val="365"/>
              </a:spcBef>
            </a:pPr>
            <a:r>
              <a:rPr dirty="0" sz="1800" spc="10" b="1">
                <a:latin typeface="Arial"/>
                <a:cs typeface="Arial"/>
              </a:rPr>
              <a:t>T</a:t>
            </a:r>
            <a:r>
              <a:rPr dirty="0" sz="1350" spc="10" b="1">
                <a:latin typeface="Arial"/>
                <a:cs typeface="Arial"/>
              </a:rPr>
              <a:t>OOL</a:t>
            </a:r>
            <a:r>
              <a:rPr dirty="0" sz="1350" spc="70" b="1">
                <a:latin typeface="Arial"/>
                <a:cs typeface="Arial"/>
              </a:rPr>
              <a:t> </a:t>
            </a:r>
            <a:r>
              <a:rPr dirty="0" sz="1800" spc="10" b="1">
                <a:latin typeface="Arial"/>
                <a:cs typeface="Arial"/>
              </a:rPr>
              <a:t>A</a:t>
            </a:r>
            <a:r>
              <a:rPr dirty="0" sz="1350" spc="10" b="1">
                <a:latin typeface="Arial"/>
                <a:cs typeface="Arial"/>
              </a:rPr>
              <a:t>NGLES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41975" y="1440522"/>
            <a:ext cx="9141460" cy="5589905"/>
            <a:chOff x="941975" y="1440522"/>
            <a:chExt cx="9141460" cy="5589905"/>
          </a:xfrm>
        </p:grpSpPr>
        <p:sp>
          <p:nvSpPr>
            <p:cNvPr id="9" name="object 9"/>
            <p:cNvSpPr/>
            <p:nvPr/>
          </p:nvSpPr>
          <p:spPr>
            <a:xfrm>
              <a:off x="5306428" y="1440522"/>
              <a:ext cx="4776736" cy="55894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41975" y="1595462"/>
              <a:ext cx="3897312" cy="2517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551889" y="4331435"/>
            <a:ext cx="4215130" cy="17145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26034" marR="6985" indent="-13970">
              <a:lnSpc>
                <a:spcPct val="102600"/>
              </a:lnSpc>
              <a:spcBef>
                <a:spcPts val="90"/>
              </a:spcBef>
              <a:buSzPct val="92592"/>
              <a:buAutoNum type="arabicPeriod" startAt="6"/>
              <a:tabLst>
                <a:tab pos="160020" algn="l"/>
              </a:tabLst>
            </a:pPr>
            <a:r>
              <a:rPr dirty="0" sz="1350" spc="10" b="1">
                <a:latin typeface="Arial"/>
                <a:cs typeface="Arial"/>
              </a:rPr>
              <a:t>Side Rake Angle: </a:t>
            </a:r>
            <a:r>
              <a:rPr dirty="0" sz="1350" spc="10">
                <a:latin typeface="Arial"/>
                <a:cs typeface="Arial"/>
              </a:rPr>
              <a:t>the angle </a:t>
            </a:r>
            <a:r>
              <a:rPr dirty="0" sz="1350">
                <a:latin typeface="Arial"/>
                <a:cs typeface="Arial"/>
              </a:rPr>
              <a:t>formed </a:t>
            </a:r>
            <a:r>
              <a:rPr dirty="0" sz="1350" spc="10">
                <a:latin typeface="Arial"/>
                <a:cs typeface="Arial"/>
              </a:rPr>
              <a:t>between the  </a:t>
            </a:r>
            <a:r>
              <a:rPr dirty="0" sz="1350" spc="5">
                <a:latin typeface="Arial"/>
                <a:cs typeface="Arial"/>
              </a:rPr>
              <a:t>tool </a:t>
            </a:r>
            <a:r>
              <a:rPr dirty="0" sz="1350">
                <a:latin typeface="Arial"/>
                <a:cs typeface="Arial"/>
              </a:rPr>
              <a:t>face </a:t>
            </a:r>
            <a:r>
              <a:rPr dirty="0" sz="1350" spc="10">
                <a:latin typeface="Arial"/>
                <a:cs typeface="Arial"/>
              </a:rPr>
              <a:t>and </a:t>
            </a:r>
            <a:r>
              <a:rPr dirty="0" sz="1350" spc="20">
                <a:latin typeface="Arial"/>
                <a:cs typeface="Arial"/>
              </a:rPr>
              <a:t>a </a:t>
            </a:r>
            <a:r>
              <a:rPr dirty="0" sz="1350" spc="10">
                <a:latin typeface="Arial"/>
                <a:cs typeface="Arial"/>
              </a:rPr>
              <a:t>line </a:t>
            </a:r>
            <a:r>
              <a:rPr dirty="0" sz="1350" spc="5">
                <a:latin typeface="Arial"/>
                <a:cs typeface="Arial"/>
              </a:rPr>
              <a:t>perpendicular</a:t>
            </a:r>
            <a:r>
              <a:rPr dirty="0" sz="1350" spc="38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to </a:t>
            </a:r>
            <a:r>
              <a:rPr dirty="0" sz="1350" spc="10">
                <a:latin typeface="Arial"/>
                <a:cs typeface="Arial"/>
              </a:rPr>
              <a:t>the shank </a:t>
            </a:r>
            <a:r>
              <a:rPr dirty="0" sz="1350" spc="5">
                <a:latin typeface="Arial"/>
                <a:cs typeface="Arial"/>
              </a:rPr>
              <a:t>is  </a:t>
            </a:r>
            <a:r>
              <a:rPr dirty="0" sz="1350" spc="10">
                <a:latin typeface="Arial"/>
                <a:cs typeface="Arial"/>
              </a:rPr>
              <a:t>called side </a:t>
            </a:r>
            <a:r>
              <a:rPr dirty="0" sz="1350">
                <a:latin typeface="Arial"/>
                <a:cs typeface="Arial"/>
              </a:rPr>
              <a:t>rake</a:t>
            </a:r>
            <a:r>
              <a:rPr dirty="0" sz="1350" spc="-2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angle.</a:t>
            </a:r>
            <a:endParaRPr sz="1350">
              <a:latin typeface="Arial"/>
              <a:cs typeface="Arial"/>
            </a:endParaRPr>
          </a:p>
          <a:p>
            <a:pPr algn="just" marL="26034" indent="-13970">
              <a:lnSpc>
                <a:spcPct val="100000"/>
              </a:lnSpc>
              <a:spcBef>
                <a:spcPts val="45"/>
              </a:spcBef>
              <a:buSzPct val="92592"/>
              <a:buAutoNum type="arabicPeriod" startAt="6"/>
              <a:tabLst>
                <a:tab pos="160020" algn="l"/>
              </a:tabLst>
            </a:pPr>
            <a:r>
              <a:rPr dirty="0" sz="1350" spc="10" b="1">
                <a:latin typeface="Arial"/>
                <a:cs typeface="Arial"/>
              </a:rPr>
              <a:t>Side</a:t>
            </a:r>
            <a:r>
              <a:rPr dirty="0" sz="1350" spc="165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Relief</a:t>
            </a:r>
            <a:r>
              <a:rPr dirty="0" sz="1350" spc="125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Angle:</a:t>
            </a:r>
            <a:r>
              <a:rPr dirty="0" sz="1350" spc="165" b="1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the</a:t>
            </a:r>
            <a:r>
              <a:rPr dirty="0" sz="1350" spc="15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angle</a:t>
            </a:r>
            <a:r>
              <a:rPr dirty="0" sz="1350" spc="16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formed</a:t>
            </a:r>
            <a:r>
              <a:rPr dirty="0" sz="1350" spc="30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between</a:t>
            </a:r>
            <a:r>
              <a:rPr dirty="0" sz="1350" spc="15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the</a:t>
            </a:r>
            <a:endParaRPr sz="1350">
              <a:latin typeface="Arial"/>
              <a:cs typeface="Arial"/>
            </a:endParaRPr>
          </a:p>
          <a:p>
            <a:pPr algn="just" marL="26034" marR="5080">
              <a:lnSpc>
                <a:spcPct val="102600"/>
              </a:lnSpc>
            </a:pPr>
            <a:r>
              <a:rPr dirty="0" sz="1350" spc="10">
                <a:latin typeface="Arial"/>
                <a:cs typeface="Arial"/>
              </a:rPr>
              <a:t>major </a:t>
            </a:r>
            <a:r>
              <a:rPr dirty="0" sz="1350" spc="5">
                <a:latin typeface="Arial"/>
                <a:cs typeface="Arial"/>
              </a:rPr>
              <a:t>flank </a:t>
            </a:r>
            <a:r>
              <a:rPr dirty="0" sz="1350">
                <a:latin typeface="Arial"/>
                <a:cs typeface="Arial"/>
              </a:rPr>
              <a:t>surface </a:t>
            </a:r>
            <a:r>
              <a:rPr dirty="0" sz="1350" spc="15">
                <a:latin typeface="Arial"/>
                <a:cs typeface="Arial"/>
              </a:rPr>
              <a:t>and </a:t>
            </a:r>
            <a:r>
              <a:rPr dirty="0" sz="1350" spc="10">
                <a:latin typeface="Arial"/>
                <a:cs typeface="Arial"/>
              </a:rPr>
              <a:t>plane normal </a:t>
            </a:r>
            <a:r>
              <a:rPr dirty="0" sz="1350">
                <a:latin typeface="Arial"/>
                <a:cs typeface="Arial"/>
              </a:rPr>
              <a:t>to </a:t>
            </a:r>
            <a:r>
              <a:rPr dirty="0" sz="1350" spc="10">
                <a:latin typeface="Arial"/>
                <a:cs typeface="Arial"/>
              </a:rPr>
              <a:t>the </a:t>
            </a:r>
            <a:r>
              <a:rPr dirty="0" sz="1350" spc="15">
                <a:latin typeface="Arial"/>
                <a:cs typeface="Arial"/>
              </a:rPr>
              <a:t>base </a:t>
            </a:r>
            <a:r>
              <a:rPr dirty="0" sz="1350" spc="10">
                <a:latin typeface="Arial"/>
                <a:cs typeface="Arial"/>
              </a:rPr>
              <a:t>of  the </a:t>
            </a:r>
            <a:r>
              <a:rPr dirty="0" sz="1350" spc="5">
                <a:latin typeface="Arial"/>
                <a:cs typeface="Arial"/>
              </a:rPr>
              <a:t>tool </a:t>
            </a:r>
            <a:r>
              <a:rPr dirty="0" sz="1350" spc="10">
                <a:latin typeface="Arial"/>
                <a:cs typeface="Arial"/>
              </a:rPr>
              <a:t>is </a:t>
            </a:r>
            <a:r>
              <a:rPr dirty="0" sz="1350" spc="5">
                <a:latin typeface="Arial"/>
                <a:cs typeface="Arial"/>
              </a:rPr>
              <a:t>called </a:t>
            </a:r>
            <a:r>
              <a:rPr dirty="0" sz="1350" spc="10">
                <a:latin typeface="Arial"/>
                <a:cs typeface="Arial"/>
              </a:rPr>
              <a:t>side </a:t>
            </a:r>
            <a:r>
              <a:rPr dirty="0" sz="1350" spc="5">
                <a:latin typeface="Arial"/>
                <a:cs typeface="Arial"/>
              </a:rPr>
              <a:t>relief angle. </a:t>
            </a:r>
            <a:r>
              <a:rPr dirty="0" sz="1350" spc="10">
                <a:latin typeface="Arial"/>
                <a:cs typeface="Arial"/>
              </a:rPr>
              <a:t>This angle avoids  </a:t>
            </a:r>
            <a:r>
              <a:rPr dirty="0" sz="1350">
                <a:latin typeface="Arial"/>
                <a:cs typeface="Arial"/>
              </a:rPr>
              <a:t>the </a:t>
            </a:r>
            <a:r>
              <a:rPr dirty="0" sz="1350" spc="10">
                <a:latin typeface="Arial"/>
                <a:cs typeface="Arial"/>
              </a:rPr>
              <a:t>rubbing between workpiece </a:t>
            </a:r>
            <a:r>
              <a:rPr dirty="0" sz="1350" spc="15">
                <a:latin typeface="Arial"/>
                <a:cs typeface="Arial"/>
              </a:rPr>
              <a:t>and </a:t>
            </a:r>
            <a:r>
              <a:rPr dirty="0" sz="1350" spc="10">
                <a:latin typeface="Arial"/>
                <a:cs typeface="Arial"/>
              </a:rPr>
              <a:t>flank when the  </a:t>
            </a:r>
            <a:r>
              <a:rPr dirty="0" sz="1350" spc="5">
                <a:latin typeface="Arial"/>
                <a:cs typeface="Arial"/>
              </a:rPr>
              <a:t>tool is </a:t>
            </a:r>
            <a:r>
              <a:rPr dirty="0" sz="1350" spc="10">
                <a:latin typeface="Arial"/>
                <a:cs typeface="Arial"/>
              </a:rPr>
              <a:t>fed</a:t>
            </a:r>
            <a:r>
              <a:rPr dirty="0" sz="1350" spc="-10">
                <a:latin typeface="Arial"/>
                <a:cs typeface="Arial"/>
              </a:rPr>
              <a:t> longitudinally.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7781" y="7067477"/>
            <a:ext cx="3977004" cy="1879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b="1">
                <a:latin typeface="Arial"/>
                <a:cs typeface="Arial"/>
              </a:rPr>
              <a:t>Fig. 1.17 Figure explaining Side </a:t>
            </a:r>
            <a:r>
              <a:rPr dirty="0" sz="1050" spc="-5" b="1">
                <a:latin typeface="Arial"/>
                <a:cs typeface="Arial"/>
              </a:rPr>
              <a:t>rake </a:t>
            </a:r>
            <a:r>
              <a:rPr dirty="0" sz="1050" b="1">
                <a:latin typeface="Arial"/>
                <a:cs typeface="Arial"/>
              </a:rPr>
              <a:t>angle </a:t>
            </a:r>
            <a:r>
              <a:rPr dirty="0" sz="1050" spc="10" b="1">
                <a:latin typeface="Arial"/>
                <a:cs typeface="Arial"/>
              </a:rPr>
              <a:t>&amp; </a:t>
            </a:r>
            <a:r>
              <a:rPr dirty="0" sz="1050" b="1">
                <a:latin typeface="Arial"/>
                <a:cs typeface="Arial"/>
              </a:rPr>
              <a:t>Side relief angle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13536" y="310609"/>
            <a:ext cx="2086610" cy="4641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50" b="1">
                <a:latin typeface="Arial"/>
                <a:cs typeface="Arial"/>
              </a:rPr>
              <a:t>Tool</a:t>
            </a:r>
            <a:r>
              <a:rPr dirty="0" sz="2850" spc="-35" b="1">
                <a:latin typeface="Arial"/>
                <a:cs typeface="Arial"/>
              </a:rPr>
              <a:t> </a:t>
            </a:r>
            <a:r>
              <a:rPr dirty="0" sz="2850" spc="5" b="1">
                <a:latin typeface="Arial"/>
                <a:cs typeface="Arial"/>
              </a:rPr>
              <a:t>Angles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91268" y="7083588"/>
            <a:ext cx="220979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>
                <a:latin typeface="Arial"/>
                <a:cs typeface="Arial"/>
              </a:rPr>
              <a:t>2</a:t>
            </a:r>
            <a:r>
              <a:rPr dirty="0" sz="1350" spc="20">
                <a:latin typeface="Arial"/>
                <a:cs typeface="Arial"/>
              </a:rPr>
              <a:t>6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26233" y="251980"/>
            <a:ext cx="9622155" cy="3777615"/>
            <a:chOff x="526233" y="251980"/>
            <a:chExt cx="9622155" cy="3777615"/>
          </a:xfrm>
        </p:grpSpPr>
        <p:sp>
          <p:nvSpPr>
            <p:cNvPr id="8" name="object 8"/>
            <p:cNvSpPr/>
            <p:nvPr/>
          </p:nvSpPr>
          <p:spPr>
            <a:xfrm>
              <a:off x="6343853" y="1220762"/>
              <a:ext cx="3804513" cy="22662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6233" y="251980"/>
              <a:ext cx="6066520" cy="37772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980920" y="4114025"/>
            <a:ext cx="6731546" cy="27832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94281" y="7088947"/>
            <a:ext cx="6327140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5" b="1">
                <a:latin typeface="Arial"/>
                <a:cs typeface="Arial"/>
              </a:rPr>
              <a:t>Fig. </a:t>
            </a:r>
            <a:r>
              <a:rPr dirty="0" sz="1350" spc="10" b="1">
                <a:latin typeface="Arial"/>
                <a:cs typeface="Arial"/>
              </a:rPr>
              <a:t>1.18 Figure explaining </a:t>
            </a:r>
            <a:r>
              <a:rPr dirty="0" sz="1350" spc="5" b="1">
                <a:latin typeface="Arial"/>
                <a:cs typeface="Arial"/>
              </a:rPr>
              <a:t>all </a:t>
            </a:r>
            <a:r>
              <a:rPr dirty="0" sz="1350" spc="10" b="1">
                <a:latin typeface="Arial"/>
                <a:cs typeface="Arial"/>
              </a:rPr>
              <a:t>angles </a:t>
            </a:r>
            <a:r>
              <a:rPr dirty="0" sz="1350" spc="25" b="1">
                <a:latin typeface="Arial"/>
                <a:cs typeface="Arial"/>
              </a:rPr>
              <a:t>&amp; </a:t>
            </a:r>
            <a:r>
              <a:rPr dirty="0" sz="1350" spc="10" b="1">
                <a:latin typeface="Arial"/>
                <a:cs typeface="Arial"/>
              </a:rPr>
              <a:t>geometry </a:t>
            </a:r>
            <a:r>
              <a:rPr dirty="0" sz="1350" spc="15" b="1">
                <a:latin typeface="Arial"/>
                <a:cs typeface="Arial"/>
              </a:rPr>
              <a:t>of </a:t>
            </a:r>
            <a:r>
              <a:rPr dirty="0" sz="1350" spc="10" b="1">
                <a:latin typeface="Arial"/>
                <a:cs typeface="Arial"/>
              </a:rPr>
              <a:t>single point cutting</a:t>
            </a:r>
            <a:r>
              <a:rPr dirty="0" sz="1350" spc="-15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tool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655765"/>
            <a:ext cx="715264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0"/>
              <a:t>System of Description </a:t>
            </a:r>
            <a:r>
              <a:rPr dirty="0" sz="3200" spc="-5"/>
              <a:t>of </a:t>
            </a:r>
            <a:r>
              <a:rPr dirty="0" sz="3200" spc="-95"/>
              <a:t>Tool</a:t>
            </a:r>
            <a:r>
              <a:rPr dirty="0" sz="3200" spc="-80"/>
              <a:t> </a:t>
            </a:r>
            <a:r>
              <a:rPr dirty="0" sz="3200" spc="-15"/>
              <a:t>Geometry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695319" y="1629534"/>
            <a:ext cx="9312910" cy="85534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0"/>
              </a:spcBef>
              <a:tabLst>
                <a:tab pos="935990" algn="l"/>
                <a:tab pos="1638935" algn="l"/>
                <a:tab pos="2662555" algn="l"/>
                <a:tab pos="3416300" algn="l"/>
                <a:tab pos="5205095" algn="l"/>
                <a:tab pos="6917690" algn="l"/>
                <a:tab pos="7541259" algn="l"/>
                <a:tab pos="8211184" algn="l"/>
              </a:tabLst>
            </a:pPr>
            <a:r>
              <a:rPr dirty="0" sz="1800" spc="-35" b="1">
                <a:solidFill>
                  <a:srgbClr val="00CC00"/>
                </a:solidFill>
                <a:latin typeface="Arial"/>
                <a:cs typeface="Arial"/>
              </a:rPr>
              <a:t>Tool </a:t>
            </a:r>
            <a:r>
              <a:rPr dirty="0" sz="1800" spc="40" b="1">
                <a:solidFill>
                  <a:srgbClr val="00CC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CC00"/>
                </a:solidFill>
                <a:latin typeface="Arial"/>
                <a:cs typeface="Arial"/>
              </a:rPr>
              <a:t>in</a:t>
            </a:r>
            <a:r>
              <a:rPr dirty="0" sz="1800" spc="-5">
                <a:solidFill>
                  <a:srgbClr val="00CC00"/>
                </a:solidFill>
                <a:latin typeface="Times New Roman"/>
                <a:cs typeface="Times New Roman"/>
              </a:rPr>
              <a:t>	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Hand</a:t>
            </a:r>
            <a:r>
              <a:rPr dirty="0" sz="1800" spc="5">
                <a:solidFill>
                  <a:srgbClr val="00CC00"/>
                </a:solidFill>
                <a:latin typeface="Times New Roman"/>
                <a:cs typeface="Times New Roman"/>
              </a:rPr>
              <a:t>	</a:t>
            </a:r>
            <a:r>
              <a:rPr dirty="0" sz="1800" b="1">
                <a:solidFill>
                  <a:srgbClr val="00CC00"/>
                </a:solidFill>
                <a:latin typeface="Arial"/>
                <a:cs typeface="Arial"/>
              </a:rPr>
              <a:t>System:</a:t>
            </a:r>
            <a:r>
              <a:rPr dirty="0" sz="1800">
                <a:solidFill>
                  <a:srgbClr val="00CC00"/>
                </a:solidFill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where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only 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salient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10">
                <a:latin typeface="Arial"/>
                <a:cs typeface="Arial"/>
              </a:rPr>
              <a:t>features 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of</a:t>
            </a:r>
            <a:r>
              <a:rPr dirty="0" sz="1800" spc="5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10">
                <a:latin typeface="Arial"/>
                <a:cs typeface="Arial"/>
              </a:rPr>
              <a:t>cutting 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tool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point are  identified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visualized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as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shown</a:t>
            </a:r>
            <a:r>
              <a:rPr dirty="0" sz="1800" spc="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Fig.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1.19.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There</a:t>
            </a:r>
            <a:r>
              <a:rPr dirty="0" sz="1800" spc="10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25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no</a:t>
            </a:r>
            <a:r>
              <a:rPr dirty="0" sz="1800" spc="114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quantitative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b="1">
                <a:latin typeface="Arial"/>
                <a:cs typeface="Arial"/>
              </a:rPr>
              <a:t>information</a:t>
            </a:r>
            <a:r>
              <a:rPr dirty="0" sz="1800">
                <a:latin typeface="Arial"/>
                <a:cs typeface="Arial"/>
              </a:rPr>
              <a:t>, </a:t>
            </a:r>
            <a:r>
              <a:rPr dirty="0" sz="1800" spc="-25">
                <a:latin typeface="Arial"/>
                <a:cs typeface="Arial"/>
              </a:rPr>
              <a:t>i.e.,  </a:t>
            </a:r>
            <a:r>
              <a:rPr dirty="0" sz="1800" spc="-5">
                <a:latin typeface="Arial"/>
                <a:cs typeface="Arial"/>
              </a:rPr>
              <a:t>value </a:t>
            </a:r>
            <a:r>
              <a:rPr dirty="0" sz="1800" spc="5">
                <a:latin typeface="Arial"/>
                <a:cs typeface="Arial"/>
              </a:rPr>
              <a:t>of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angles.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69831" y="2676232"/>
            <a:ext cx="4716907" cy="3283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666451" y="6352983"/>
            <a:ext cx="2487930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0" b="1">
                <a:latin typeface="Arial"/>
                <a:cs typeface="Arial"/>
              </a:rPr>
              <a:t>Fig. 1.19 </a:t>
            </a:r>
            <a:r>
              <a:rPr dirty="0" sz="1350" spc="-15" b="1">
                <a:latin typeface="Arial"/>
                <a:cs typeface="Arial"/>
              </a:rPr>
              <a:t>Tool </a:t>
            </a:r>
            <a:r>
              <a:rPr dirty="0" sz="1350" spc="10" b="1">
                <a:latin typeface="Arial"/>
                <a:cs typeface="Arial"/>
              </a:rPr>
              <a:t>in </a:t>
            </a:r>
            <a:r>
              <a:rPr dirty="0" sz="1350" spc="15" b="1">
                <a:latin typeface="Arial"/>
                <a:cs typeface="Arial"/>
              </a:rPr>
              <a:t>Hand</a:t>
            </a:r>
            <a:r>
              <a:rPr dirty="0" sz="1350" spc="-70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System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28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655765"/>
            <a:ext cx="715264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0"/>
              <a:t>System of Description </a:t>
            </a:r>
            <a:r>
              <a:rPr dirty="0" sz="3200" spc="-5"/>
              <a:t>of </a:t>
            </a:r>
            <a:r>
              <a:rPr dirty="0" sz="3200" spc="-95"/>
              <a:t>Tool</a:t>
            </a:r>
            <a:r>
              <a:rPr dirty="0" sz="3200" spc="-80"/>
              <a:t> </a:t>
            </a:r>
            <a:r>
              <a:rPr dirty="0" sz="3200" spc="-15"/>
              <a:t>Geometry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861775" y="6678974"/>
            <a:ext cx="3801745" cy="2044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spc="5" b="1">
                <a:latin typeface="Arial"/>
                <a:cs typeface="Arial"/>
              </a:rPr>
              <a:t>Fig. </a:t>
            </a:r>
            <a:r>
              <a:rPr dirty="0" sz="1150" spc="10" b="1">
                <a:latin typeface="Arial"/>
                <a:cs typeface="Arial"/>
              </a:rPr>
              <a:t>1.20 </a:t>
            </a:r>
            <a:r>
              <a:rPr dirty="0" sz="1150" spc="5" b="1">
                <a:latin typeface="Arial"/>
                <a:cs typeface="Arial"/>
              </a:rPr>
              <a:t>Planes and axes </a:t>
            </a:r>
            <a:r>
              <a:rPr dirty="0" sz="1150" spc="10" b="1">
                <a:latin typeface="Arial"/>
                <a:cs typeface="Arial"/>
              </a:rPr>
              <a:t>of </a:t>
            </a:r>
            <a:r>
              <a:rPr dirty="0" sz="1150" spc="5" b="1">
                <a:latin typeface="Arial"/>
                <a:cs typeface="Arial"/>
              </a:rPr>
              <a:t>reference </a:t>
            </a:r>
            <a:r>
              <a:rPr dirty="0" sz="1150" spc="10" b="1">
                <a:latin typeface="Arial"/>
                <a:cs typeface="Arial"/>
              </a:rPr>
              <a:t>in ASA</a:t>
            </a:r>
            <a:r>
              <a:rPr dirty="0" sz="1150" spc="4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system</a:t>
            </a:r>
            <a:endParaRPr sz="11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9076" y="3222358"/>
            <a:ext cx="5484698" cy="3241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92641" y="1631070"/>
            <a:ext cx="9316720" cy="853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600"/>
              </a:lnSpc>
              <a:spcBef>
                <a:spcPts val="95"/>
              </a:spcBef>
            </a:pPr>
            <a:r>
              <a:rPr dirty="0" sz="1800" b="1">
                <a:solidFill>
                  <a:srgbClr val="00CC00"/>
                </a:solidFill>
                <a:latin typeface="Arial"/>
                <a:cs typeface="Arial"/>
              </a:rPr>
              <a:t>Machine Reference System: </a:t>
            </a:r>
            <a:r>
              <a:rPr dirty="0" sz="1800" spc="5">
                <a:latin typeface="Arial"/>
                <a:cs typeface="Arial"/>
              </a:rPr>
              <a:t>This </a:t>
            </a:r>
            <a:r>
              <a:rPr dirty="0" sz="1800">
                <a:latin typeface="Arial"/>
                <a:cs typeface="Arial"/>
              </a:rPr>
              <a:t>system is </a:t>
            </a:r>
            <a:r>
              <a:rPr dirty="0" sz="1800" spc="5">
                <a:latin typeface="Arial"/>
                <a:cs typeface="Arial"/>
              </a:rPr>
              <a:t>also </a:t>
            </a:r>
            <a:r>
              <a:rPr dirty="0" sz="1800">
                <a:latin typeface="Arial"/>
                <a:cs typeface="Arial"/>
              </a:rPr>
              <a:t>called </a:t>
            </a:r>
            <a:r>
              <a:rPr dirty="0" sz="1800" spc="10" b="1">
                <a:solidFill>
                  <a:srgbClr val="0000FF"/>
                </a:solidFill>
                <a:latin typeface="Arial"/>
                <a:cs typeface="Arial"/>
              </a:rPr>
              <a:t>ASA </a:t>
            </a:r>
            <a:r>
              <a:rPr dirty="0" sz="1800" b="1">
                <a:solidFill>
                  <a:srgbClr val="0000FF"/>
                </a:solidFill>
                <a:latin typeface="Arial"/>
                <a:cs typeface="Arial"/>
              </a:rPr>
              <a:t>system</a:t>
            </a:r>
            <a:r>
              <a:rPr dirty="0" sz="1800">
                <a:latin typeface="Arial"/>
                <a:cs typeface="Arial"/>
              </a:rPr>
              <a:t>; </a:t>
            </a:r>
            <a:r>
              <a:rPr dirty="0" sz="1800" spc="10">
                <a:latin typeface="Arial"/>
                <a:cs typeface="Arial"/>
              </a:rPr>
              <a:t>ASA </a:t>
            </a:r>
            <a:r>
              <a:rPr dirty="0" sz="1800">
                <a:latin typeface="Arial"/>
                <a:cs typeface="Arial"/>
              </a:rPr>
              <a:t>stands for  </a:t>
            </a:r>
            <a:r>
              <a:rPr dirty="0" sz="1800" spc="5">
                <a:latin typeface="Arial"/>
                <a:cs typeface="Arial"/>
              </a:rPr>
              <a:t>American </a:t>
            </a:r>
            <a:r>
              <a:rPr dirty="0" sz="1800">
                <a:latin typeface="Arial"/>
                <a:cs typeface="Arial"/>
              </a:rPr>
              <a:t>Standards Association. </a:t>
            </a:r>
            <a:r>
              <a:rPr dirty="0" sz="1800" spc="-5">
                <a:latin typeface="Arial"/>
                <a:cs typeface="Arial"/>
              </a:rPr>
              <a:t>In </a:t>
            </a:r>
            <a:r>
              <a:rPr dirty="0" sz="1800">
                <a:latin typeface="Arial"/>
                <a:cs typeface="Arial"/>
              </a:rPr>
              <a:t>this system angles of the </a:t>
            </a:r>
            <a:r>
              <a:rPr dirty="0" sz="1800" spc="-5">
                <a:latin typeface="Arial"/>
                <a:cs typeface="Arial"/>
              </a:rPr>
              <a:t>tool </a:t>
            </a:r>
            <a:r>
              <a:rPr dirty="0" sz="1800" spc="-10">
                <a:latin typeface="Arial"/>
                <a:cs typeface="Arial"/>
              </a:rPr>
              <a:t>face </a:t>
            </a:r>
            <a:r>
              <a:rPr dirty="0" sz="1800" spc="-5">
                <a:latin typeface="Arial"/>
                <a:cs typeface="Arial"/>
              </a:rPr>
              <a:t>are </a:t>
            </a:r>
            <a:r>
              <a:rPr dirty="0" sz="1800">
                <a:latin typeface="Arial"/>
                <a:cs typeface="Arial"/>
              </a:rPr>
              <a:t>defined in two  orthogonal</a:t>
            </a:r>
            <a:r>
              <a:rPr dirty="0" sz="1800" spc="2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planes,</a:t>
            </a:r>
            <a:r>
              <a:rPr dirty="0" sz="1800" spc="2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parallel</a:t>
            </a:r>
            <a:r>
              <a:rPr dirty="0" sz="1800" spc="29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to</a:t>
            </a:r>
            <a:r>
              <a:rPr dirty="0" sz="1800" spc="2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8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axis</a:t>
            </a:r>
            <a:r>
              <a:rPr dirty="0" sz="1800" spc="28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of</a:t>
            </a:r>
            <a:r>
              <a:rPr dirty="0" sz="1800" spc="2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0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cutting</a:t>
            </a:r>
            <a:r>
              <a:rPr dirty="0" sz="1800" spc="26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tool</a:t>
            </a:r>
            <a:r>
              <a:rPr dirty="0" sz="1800" spc="28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&amp;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perpendicular</a:t>
            </a:r>
            <a:r>
              <a:rPr dirty="0" sz="1800" spc="28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to</a:t>
            </a:r>
            <a:r>
              <a:rPr dirty="0" sz="1800" spc="3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28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axis</a:t>
            </a:r>
            <a:r>
              <a:rPr dirty="0" sz="1800" spc="2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28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692645" y="2459092"/>
            <a:ext cx="7004684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356225" algn="l"/>
              </a:tabLst>
            </a:pPr>
            <a:r>
              <a:rPr dirty="0" sz="1800" spc="-10">
                <a:latin typeface="Arial"/>
                <a:cs typeface="Arial"/>
              </a:rPr>
              <a:t>cutting </a:t>
            </a:r>
            <a:r>
              <a:rPr dirty="0" sz="1800">
                <a:latin typeface="Arial"/>
                <a:cs typeface="Arial"/>
              </a:rPr>
              <a:t>tool, both </a:t>
            </a:r>
            <a:r>
              <a:rPr dirty="0" sz="1800" spc="5">
                <a:latin typeface="Arial"/>
                <a:cs typeface="Arial"/>
              </a:rPr>
              <a:t>planes </a:t>
            </a:r>
            <a:r>
              <a:rPr dirty="0" sz="1800">
                <a:latin typeface="Arial"/>
                <a:cs typeface="Arial"/>
              </a:rPr>
              <a:t>being perpendicular</a:t>
            </a:r>
            <a:r>
              <a:rPr dirty="0" sz="1800" spc="8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base of 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tool.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92317" y="2602843"/>
            <a:ext cx="4144010" cy="849630"/>
          </a:xfrm>
          <a:prstGeom prst="rect">
            <a:avLst/>
          </a:prstGeom>
        </p:spPr>
        <p:txBody>
          <a:bodyPr wrap="square" lIns="0" tIns="3619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84"/>
              </a:spcBef>
            </a:pPr>
            <a:r>
              <a:rPr dirty="0" sz="1700" spc="10" b="1">
                <a:solidFill>
                  <a:srgbClr val="00CC00"/>
                </a:solidFill>
                <a:latin typeface="Arial"/>
                <a:cs typeface="Arial"/>
              </a:rPr>
              <a:t>π</a:t>
            </a:r>
            <a:r>
              <a:rPr dirty="0" baseline="-21604" sz="1350" spc="15" b="1">
                <a:solidFill>
                  <a:srgbClr val="00CC00"/>
                </a:solidFill>
                <a:latin typeface="Arial"/>
                <a:cs typeface="Arial"/>
              </a:rPr>
              <a:t>R </a:t>
            </a:r>
            <a:r>
              <a:rPr dirty="0" sz="1700" b="1">
                <a:solidFill>
                  <a:srgbClr val="00CC00"/>
                </a:solidFill>
                <a:latin typeface="Arial"/>
                <a:cs typeface="Arial"/>
              </a:rPr>
              <a:t>= </a:t>
            </a:r>
            <a:r>
              <a:rPr dirty="0" sz="1700" spc="-10" b="1">
                <a:solidFill>
                  <a:srgbClr val="00CC00"/>
                </a:solidFill>
                <a:latin typeface="Arial"/>
                <a:cs typeface="Arial"/>
              </a:rPr>
              <a:t>Reference </a:t>
            </a:r>
            <a:r>
              <a:rPr dirty="0" sz="1700" spc="-15" b="1">
                <a:solidFill>
                  <a:srgbClr val="00CC00"/>
                </a:solidFill>
                <a:latin typeface="Arial"/>
                <a:cs typeface="Arial"/>
              </a:rPr>
              <a:t>plane</a:t>
            </a:r>
            <a:r>
              <a:rPr dirty="0" sz="1700" spc="60" b="1">
                <a:solidFill>
                  <a:srgbClr val="00CC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00CC00"/>
                </a:solidFill>
                <a:latin typeface="Arial"/>
                <a:cs typeface="Arial"/>
              </a:rPr>
              <a:t>:</a:t>
            </a:r>
            <a:endParaRPr sz="1700">
              <a:latin typeface="Arial"/>
              <a:cs typeface="Arial"/>
            </a:endParaRPr>
          </a:p>
          <a:p>
            <a:pPr marL="38100">
              <a:lnSpc>
                <a:spcPts val="2039"/>
              </a:lnSpc>
              <a:spcBef>
                <a:spcPts val="185"/>
              </a:spcBef>
            </a:pPr>
            <a:r>
              <a:rPr dirty="0" sz="1700" spc="-5">
                <a:latin typeface="Arial"/>
                <a:cs typeface="Arial"/>
              </a:rPr>
              <a:t>plane </a:t>
            </a:r>
            <a:r>
              <a:rPr dirty="0" sz="1700" spc="-15">
                <a:latin typeface="Arial"/>
                <a:cs typeface="Arial"/>
              </a:rPr>
              <a:t>perpendicular </a:t>
            </a:r>
            <a:r>
              <a:rPr dirty="0" sz="1700" spc="-10">
                <a:latin typeface="Arial"/>
                <a:cs typeface="Arial"/>
              </a:rPr>
              <a:t>to the </a:t>
            </a:r>
            <a:r>
              <a:rPr dirty="0" sz="1700" spc="-15">
                <a:latin typeface="Arial"/>
                <a:cs typeface="Arial"/>
              </a:rPr>
              <a:t>velocity</a:t>
            </a:r>
            <a:r>
              <a:rPr dirty="0" sz="1700" spc="380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vector</a:t>
            </a:r>
            <a:endParaRPr sz="1700">
              <a:latin typeface="Arial"/>
              <a:cs typeface="Arial"/>
            </a:endParaRPr>
          </a:p>
          <a:p>
            <a:pPr marL="38100">
              <a:lnSpc>
                <a:spcPts val="2039"/>
              </a:lnSpc>
              <a:tabLst>
                <a:tab pos="3576954" algn="l"/>
              </a:tabLst>
            </a:pPr>
            <a:r>
              <a:rPr dirty="0" sz="1700" spc="10" b="1">
                <a:solidFill>
                  <a:srgbClr val="00CC00"/>
                </a:solidFill>
                <a:latin typeface="Arial"/>
                <a:cs typeface="Arial"/>
              </a:rPr>
              <a:t>π</a:t>
            </a:r>
            <a:r>
              <a:rPr dirty="0" baseline="-21604" sz="1350" spc="15" b="1">
                <a:solidFill>
                  <a:srgbClr val="00CC00"/>
                </a:solidFill>
                <a:latin typeface="Arial"/>
                <a:cs typeface="Arial"/>
              </a:rPr>
              <a:t>X </a:t>
            </a:r>
            <a:r>
              <a:rPr dirty="0" sz="1700" b="1">
                <a:solidFill>
                  <a:srgbClr val="00CC00"/>
                </a:solidFill>
                <a:latin typeface="Arial"/>
                <a:cs typeface="Arial"/>
              </a:rPr>
              <a:t>= </a:t>
            </a:r>
            <a:r>
              <a:rPr dirty="0" sz="1700" spc="-10" b="1">
                <a:solidFill>
                  <a:srgbClr val="00CC00"/>
                </a:solidFill>
                <a:latin typeface="Arial"/>
                <a:cs typeface="Arial"/>
              </a:rPr>
              <a:t>Machine longitudinal</a:t>
            </a:r>
            <a:r>
              <a:rPr dirty="0" sz="1700" spc="330" b="1">
                <a:solidFill>
                  <a:srgbClr val="00CC00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00CC00"/>
                </a:solidFill>
                <a:latin typeface="Arial"/>
                <a:cs typeface="Arial"/>
              </a:rPr>
              <a:t>plane</a:t>
            </a:r>
            <a:r>
              <a:rPr dirty="0" sz="1700" spc="80" b="1">
                <a:solidFill>
                  <a:srgbClr val="00CC00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00CC00"/>
                </a:solidFill>
                <a:latin typeface="Arial"/>
                <a:cs typeface="Arial"/>
              </a:rPr>
              <a:t>:</a:t>
            </a:r>
            <a:r>
              <a:rPr dirty="0" sz="1700">
                <a:solidFill>
                  <a:srgbClr val="00CC00"/>
                </a:solidFill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plane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54217" y="3427778"/>
            <a:ext cx="4209415" cy="19538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6200" marR="55880">
              <a:lnSpc>
                <a:spcPct val="108700"/>
              </a:lnSpc>
              <a:spcBef>
                <a:spcPts val="95"/>
              </a:spcBef>
              <a:tabLst>
                <a:tab pos="1514475" algn="l"/>
                <a:tab pos="1842770" algn="l"/>
                <a:tab pos="2708910" algn="l"/>
                <a:tab pos="3528695" algn="l"/>
                <a:tab pos="3847465" algn="l"/>
              </a:tabLst>
            </a:pPr>
            <a:r>
              <a:rPr dirty="0" sz="1700" spc="-15">
                <a:latin typeface="Arial"/>
                <a:cs typeface="Arial"/>
              </a:rPr>
              <a:t>pe</a:t>
            </a:r>
            <a:r>
              <a:rPr dirty="0" sz="1700" spc="-25">
                <a:latin typeface="Arial"/>
                <a:cs typeface="Arial"/>
              </a:rPr>
              <a:t>r</a:t>
            </a:r>
            <a:r>
              <a:rPr dirty="0" sz="1700" spc="-15">
                <a:latin typeface="Arial"/>
                <a:cs typeface="Arial"/>
              </a:rPr>
              <a:t>pe</a:t>
            </a:r>
            <a:r>
              <a:rPr dirty="0" sz="1700" spc="-25">
                <a:latin typeface="Arial"/>
                <a:cs typeface="Arial"/>
              </a:rPr>
              <a:t>n</a:t>
            </a:r>
            <a:r>
              <a:rPr dirty="0" sz="1700" spc="-15">
                <a:latin typeface="Arial"/>
                <a:cs typeface="Arial"/>
              </a:rPr>
              <a:t>d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cu</a:t>
            </a:r>
            <a:r>
              <a:rPr dirty="0" sz="1700" spc="-10">
                <a:latin typeface="Arial"/>
                <a:cs typeface="Arial"/>
              </a:rPr>
              <a:t>l</a:t>
            </a:r>
            <a:r>
              <a:rPr dirty="0" sz="1700" spc="-2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r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t</a:t>
            </a:r>
            <a:r>
              <a:rPr dirty="0" sz="1700">
                <a:latin typeface="Arial"/>
                <a:cs typeface="Arial"/>
              </a:rPr>
              <a:t>o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5">
                <a:latin typeface="Arial"/>
                <a:cs typeface="Arial"/>
              </a:rPr>
              <a:t>π</a:t>
            </a:r>
            <a:r>
              <a:rPr dirty="0" baseline="-21604" sz="1350" spc="22">
                <a:latin typeface="Arial"/>
                <a:cs typeface="Arial"/>
              </a:rPr>
              <a:t>R</a:t>
            </a:r>
            <a:r>
              <a:rPr dirty="0" baseline="-21604" sz="1350">
                <a:latin typeface="Times New Roman"/>
                <a:cs typeface="Times New Roman"/>
              </a:rPr>
              <a:t>   </a:t>
            </a:r>
            <a:r>
              <a:rPr dirty="0" baseline="-21604" sz="1350" spc="82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 spc="-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d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take</a:t>
            </a:r>
            <a:r>
              <a:rPr dirty="0" sz="1700">
                <a:latin typeface="Arial"/>
                <a:cs typeface="Arial"/>
              </a:rPr>
              <a:t>n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>
                <a:latin typeface="Arial"/>
                <a:cs typeface="Arial"/>
              </a:rPr>
              <a:t>in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th</a:t>
            </a:r>
            <a:r>
              <a:rPr dirty="0" sz="1700">
                <a:latin typeface="Arial"/>
                <a:cs typeface="Arial"/>
              </a:rPr>
              <a:t>e 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direction </a:t>
            </a:r>
            <a:r>
              <a:rPr dirty="0" sz="1700" spc="-5">
                <a:latin typeface="Arial"/>
                <a:cs typeface="Arial"/>
              </a:rPr>
              <a:t>of assumed </a:t>
            </a:r>
            <a:r>
              <a:rPr dirty="0" sz="1700" spc="-10">
                <a:latin typeface="Arial"/>
                <a:cs typeface="Arial"/>
              </a:rPr>
              <a:t>longitudinal</a:t>
            </a:r>
            <a:r>
              <a:rPr dirty="0" sz="1700" spc="55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feed</a:t>
            </a:r>
            <a:endParaRPr sz="17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  <a:tabLst>
                <a:tab pos="3615054" algn="l"/>
              </a:tabLst>
            </a:pPr>
            <a:r>
              <a:rPr dirty="0" sz="1700" spc="10" b="1">
                <a:solidFill>
                  <a:srgbClr val="00CC00"/>
                </a:solidFill>
                <a:latin typeface="Arial"/>
                <a:cs typeface="Arial"/>
              </a:rPr>
              <a:t>π</a:t>
            </a:r>
            <a:r>
              <a:rPr dirty="0" baseline="-21604" sz="1350" spc="15" b="1">
                <a:solidFill>
                  <a:srgbClr val="00CC00"/>
                </a:solidFill>
                <a:latin typeface="Arial"/>
                <a:cs typeface="Arial"/>
              </a:rPr>
              <a:t>Y  </a:t>
            </a:r>
            <a:r>
              <a:rPr dirty="0" sz="1700" b="1">
                <a:solidFill>
                  <a:srgbClr val="00CC00"/>
                </a:solidFill>
                <a:latin typeface="Arial"/>
                <a:cs typeface="Arial"/>
              </a:rPr>
              <a:t>=  </a:t>
            </a:r>
            <a:r>
              <a:rPr dirty="0" sz="1700" spc="-10" b="1">
                <a:solidFill>
                  <a:srgbClr val="00CC00"/>
                </a:solidFill>
                <a:latin typeface="Arial"/>
                <a:cs typeface="Arial"/>
              </a:rPr>
              <a:t>Machine</a:t>
            </a:r>
            <a:r>
              <a:rPr dirty="0" sz="1700" spc="50" b="1">
                <a:solidFill>
                  <a:srgbClr val="00CC00"/>
                </a:solidFill>
                <a:latin typeface="Arial"/>
                <a:cs typeface="Arial"/>
              </a:rPr>
              <a:t> </a:t>
            </a:r>
            <a:r>
              <a:rPr dirty="0" sz="1700" spc="-15" b="1">
                <a:solidFill>
                  <a:srgbClr val="00CC00"/>
                </a:solidFill>
                <a:latin typeface="Arial"/>
                <a:cs typeface="Arial"/>
              </a:rPr>
              <a:t>Transverse</a:t>
            </a:r>
            <a:r>
              <a:rPr dirty="0" sz="1700" spc="300" b="1">
                <a:solidFill>
                  <a:srgbClr val="00CC00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00CC00"/>
                </a:solidFill>
                <a:latin typeface="Arial"/>
                <a:cs typeface="Arial"/>
              </a:rPr>
              <a:t>plane:</a:t>
            </a:r>
            <a:r>
              <a:rPr dirty="0" sz="1700" spc="-10">
                <a:solidFill>
                  <a:srgbClr val="00CC00"/>
                </a:solidFill>
                <a:latin typeface="Times New Roman"/>
                <a:cs typeface="Times New Roman"/>
              </a:rPr>
              <a:t>	</a:t>
            </a:r>
            <a:r>
              <a:rPr dirty="0" sz="1700" spc="-10">
                <a:latin typeface="Arial"/>
                <a:cs typeface="Arial"/>
              </a:rPr>
              <a:t>plane</a:t>
            </a:r>
            <a:endParaRPr sz="1700">
              <a:latin typeface="Arial"/>
              <a:cs typeface="Arial"/>
            </a:endParaRPr>
          </a:p>
          <a:p>
            <a:pPr marL="76200" marR="58419">
              <a:lnSpc>
                <a:spcPct val="108700"/>
              </a:lnSpc>
              <a:tabLst>
                <a:tab pos="3357879" algn="l"/>
              </a:tabLst>
            </a:pPr>
            <a:r>
              <a:rPr dirty="0" sz="1700" spc="-15">
                <a:latin typeface="Arial"/>
                <a:cs typeface="Arial"/>
              </a:rPr>
              <a:t>perpendicular  </a:t>
            </a:r>
            <a:r>
              <a:rPr dirty="0" sz="1700" spc="-10">
                <a:latin typeface="Arial"/>
                <a:cs typeface="Arial"/>
              </a:rPr>
              <a:t>to  </a:t>
            </a:r>
            <a:r>
              <a:rPr dirty="0" sz="1700" spc="-5">
                <a:latin typeface="Arial"/>
                <a:cs typeface="Arial"/>
              </a:rPr>
              <a:t>both</a:t>
            </a:r>
            <a:r>
              <a:rPr dirty="0" sz="1700" spc="-100">
                <a:latin typeface="Arial"/>
                <a:cs typeface="Arial"/>
              </a:rPr>
              <a:t> </a:t>
            </a:r>
            <a:r>
              <a:rPr dirty="0" sz="1700" spc="5">
                <a:latin typeface="Arial"/>
                <a:cs typeface="Arial"/>
              </a:rPr>
              <a:t>π</a:t>
            </a:r>
            <a:r>
              <a:rPr dirty="0" baseline="-21604" sz="1350" spc="7">
                <a:latin typeface="Arial"/>
                <a:cs typeface="Arial"/>
              </a:rPr>
              <a:t>R  </a:t>
            </a:r>
            <a:r>
              <a:rPr dirty="0" sz="1700" spc="-5">
                <a:latin typeface="Arial"/>
                <a:cs typeface="Arial"/>
              </a:rPr>
              <a:t>and</a:t>
            </a:r>
            <a:r>
              <a:rPr dirty="0" sz="1700" spc="265">
                <a:latin typeface="Arial"/>
                <a:cs typeface="Arial"/>
              </a:rPr>
              <a:t> </a:t>
            </a:r>
            <a:r>
              <a:rPr dirty="0" sz="1700" spc="15">
                <a:latin typeface="Arial"/>
                <a:cs typeface="Arial"/>
              </a:rPr>
              <a:t>π</a:t>
            </a:r>
            <a:r>
              <a:rPr dirty="0" baseline="-21604" sz="1350" spc="22">
                <a:latin typeface="Arial"/>
                <a:cs typeface="Arial"/>
              </a:rPr>
              <a:t>X</a:t>
            </a:r>
            <a:r>
              <a:rPr dirty="0" baseline="-21604" sz="1350" spc="22">
                <a:latin typeface="Times New Roman"/>
                <a:cs typeface="Times New Roman"/>
              </a:rPr>
              <a:t>	</a:t>
            </a:r>
            <a:r>
              <a:rPr dirty="0" sz="1700" spc="-10">
                <a:latin typeface="Arial"/>
                <a:cs typeface="Arial"/>
              </a:rPr>
              <a:t>taken </a:t>
            </a:r>
            <a:r>
              <a:rPr dirty="0" sz="1700">
                <a:latin typeface="Arial"/>
                <a:cs typeface="Arial"/>
              </a:rPr>
              <a:t>in 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direction of assumed </a:t>
            </a:r>
            <a:r>
              <a:rPr dirty="0" sz="1700" spc="-15">
                <a:latin typeface="Arial"/>
                <a:cs typeface="Arial"/>
              </a:rPr>
              <a:t>cross</a:t>
            </a:r>
            <a:r>
              <a:rPr dirty="0" sz="1700" spc="35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feed</a:t>
            </a:r>
            <a:endParaRPr sz="17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  <a:tabLst>
                <a:tab pos="3961765" algn="l"/>
              </a:tabLst>
            </a:pPr>
            <a:r>
              <a:rPr dirty="0" sz="1700" spc="-10">
                <a:solidFill>
                  <a:srgbClr val="0000FF"/>
                </a:solidFill>
                <a:latin typeface="Arial"/>
                <a:cs typeface="Arial"/>
              </a:rPr>
              <a:t>Axes:  </a:t>
            </a:r>
            <a:r>
              <a:rPr dirty="0" sz="1700" spc="5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dirty="0" baseline="-21604" sz="1350" spc="7">
                <a:solidFill>
                  <a:srgbClr val="0000FF"/>
                </a:solidFill>
                <a:latin typeface="Arial"/>
                <a:cs typeface="Arial"/>
              </a:rPr>
              <a:t>m</a:t>
            </a:r>
            <a:r>
              <a:rPr dirty="0" sz="1700" spc="5">
                <a:solidFill>
                  <a:srgbClr val="0000FF"/>
                </a:solidFill>
                <a:latin typeface="Arial"/>
                <a:cs typeface="Arial"/>
              </a:rPr>
              <a:t>,  </a:t>
            </a:r>
            <a:r>
              <a:rPr dirty="0" sz="1700" spc="10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dirty="0" baseline="-21604" sz="1350" spc="15">
                <a:solidFill>
                  <a:srgbClr val="0000FF"/>
                </a:solidFill>
                <a:latin typeface="Arial"/>
                <a:cs typeface="Arial"/>
              </a:rPr>
              <a:t>m   </a:t>
            </a:r>
            <a:r>
              <a:rPr dirty="0" sz="1700" spc="-15">
                <a:solidFill>
                  <a:srgbClr val="0000FF"/>
                </a:solidFill>
                <a:latin typeface="Arial"/>
                <a:cs typeface="Arial"/>
              </a:rPr>
              <a:t>and  </a:t>
            </a:r>
            <a:r>
              <a:rPr dirty="0" sz="1700" spc="5">
                <a:solidFill>
                  <a:srgbClr val="0000FF"/>
                </a:solidFill>
                <a:latin typeface="Arial"/>
                <a:cs typeface="Arial"/>
              </a:rPr>
              <a:t>Z</a:t>
            </a:r>
            <a:r>
              <a:rPr dirty="0" baseline="-21604" sz="1350" spc="7">
                <a:solidFill>
                  <a:srgbClr val="0000FF"/>
                </a:solidFill>
                <a:latin typeface="Arial"/>
                <a:cs typeface="Arial"/>
              </a:rPr>
              <a:t>m   </a:t>
            </a:r>
            <a:r>
              <a:rPr dirty="0" sz="1700">
                <a:solidFill>
                  <a:srgbClr val="0000FF"/>
                </a:solidFill>
                <a:latin typeface="Arial"/>
                <a:cs typeface="Arial"/>
              </a:rPr>
              <a:t>in</a:t>
            </a:r>
            <a:r>
              <a:rPr dirty="0" sz="1700" spc="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z="1700" spc="39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700" spc="-15">
                <a:solidFill>
                  <a:srgbClr val="0000FF"/>
                </a:solidFill>
                <a:latin typeface="Arial"/>
                <a:cs typeface="Arial"/>
              </a:rPr>
              <a:t>direction</a:t>
            </a:r>
            <a:r>
              <a:rPr dirty="0" sz="1700" spc="-15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dirty="0" sz="1700" spc="-5">
                <a:solidFill>
                  <a:srgbClr val="0000FF"/>
                </a:solidFill>
                <a:latin typeface="Arial"/>
                <a:cs typeface="Arial"/>
              </a:rPr>
              <a:t>of</a:t>
            </a:r>
            <a:endParaRPr sz="1700">
              <a:latin typeface="Arial"/>
              <a:cs typeface="Arial"/>
            </a:endParaRPr>
          </a:p>
          <a:p>
            <a:pPr marL="75565">
              <a:lnSpc>
                <a:spcPct val="100000"/>
              </a:lnSpc>
              <a:spcBef>
                <a:spcPts val="185"/>
              </a:spcBef>
            </a:pPr>
            <a:r>
              <a:rPr dirty="0" sz="1700" spc="-10">
                <a:solidFill>
                  <a:srgbClr val="0000FF"/>
                </a:solidFill>
                <a:latin typeface="Arial"/>
                <a:cs typeface="Arial"/>
              </a:rPr>
              <a:t>longitudinal </a:t>
            </a:r>
            <a:r>
              <a:rPr dirty="0" sz="1700" spc="-15">
                <a:solidFill>
                  <a:srgbClr val="0000FF"/>
                </a:solidFill>
                <a:latin typeface="Arial"/>
                <a:cs typeface="Arial"/>
              </a:rPr>
              <a:t>feed, cross feed</a:t>
            </a:r>
            <a:r>
              <a:rPr dirty="0" sz="1700" spc="1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700" spc="-5">
                <a:solidFill>
                  <a:srgbClr val="0000FF"/>
                </a:solidFill>
                <a:latin typeface="Arial"/>
                <a:cs typeface="Arial"/>
              </a:rPr>
              <a:t>and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65570" y="6552024"/>
            <a:ext cx="342519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5">
                <a:solidFill>
                  <a:srgbClr val="0000FF"/>
                </a:solidFill>
                <a:latin typeface="Arial"/>
                <a:cs typeface="Arial"/>
              </a:rPr>
              <a:t>cutting </a:t>
            </a:r>
            <a:r>
              <a:rPr dirty="0" sz="1700" spc="-10">
                <a:solidFill>
                  <a:srgbClr val="0000FF"/>
                </a:solidFill>
                <a:latin typeface="Arial"/>
                <a:cs typeface="Arial"/>
              </a:rPr>
              <a:t>velocity </a:t>
            </a:r>
            <a:r>
              <a:rPr dirty="0" sz="1700" spc="-15">
                <a:solidFill>
                  <a:srgbClr val="0000FF"/>
                </a:solidFill>
                <a:latin typeface="Arial"/>
                <a:cs typeface="Arial"/>
              </a:rPr>
              <a:t>(vector)</a:t>
            </a:r>
            <a:r>
              <a:rPr dirty="0" sz="1700" spc="4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700" spc="-35">
                <a:solidFill>
                  <a:srgbClr val="0000FF"/>
                </a:solidFill>
                <a:latin typeface="Arial"/>
                <a:cs typeface="Arial"/>
              </a:rPr>
              <a:t>respectively.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386173"/>
            <a:ext cx="2618105" cy="772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5"/>
              <a:t>O</a:t>
            </a:r>
            <a:r>
              <a:rPr dirty="0" sz="4900"/>
              <a:t>verv</a:t>
            </a:r>
            <a:r>
              <a:rPr dirty="0" sz="4900" spc="-5"/>
              <a:t>i</a:t>
            </a:r>
            <a:r>
              <a:rPr dirty="0" sz="4900" spc="-15"/>
              <a:t>e</a:t>
            </a:r>
            <a:r>
              <a:rPr dirty="0" sz="4900"/>
              <a:t>w</a:t>
            </a:r>
            <a:endParaRPr sz="4900"/>
          </a:p>
        </p:txBody>
      </p:sp>
      <p:sp>
        <p:nvSpPr>
          <p:cNvPr id="7" name="object 7"/>
          <p:cNvSpPr txBox="1"/>
          <p:nvPr/>
        </p:nvSpPr>
        <p:spPr>
          <a:xfrm>
            <a:off x="9898278" y="7100264"/>
            <a:ext cx="123825" cy="22225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50" spc="20">
                <a:latin typeface="Arial"/>
                <a:cs typeface="Arial"/>
              </a:rPr>
              <a:t>3</a:t>
            </a:r>
            <a:endParaRPr sz="1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7841" y="1897990"/>
            <a:ext cx="8232775" cy="4188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1700"/>
              </a:lnSpc>
              <a:spcBef>
                <a:spcPts val="95"/>
              </a:spcBef>
              <a:tabLst>
                <a:tab pos="966469" algn="l"/>
                <a:tab pos="1129665" algn="l"/>
                <a:tab pos="1154430" algn="l"/>
                <a:tab pos="1506855" algn="l"/>
                <a:tab pos="1557020" algn="l"/>
                <a:tab pos="1661795" algn="l"/>
                <a:tab pos="2018030" algn="l"/>
                <a:tab pos="2791460" algn="l"/>
                <a:tab pos="2815590" algn="l"/>
                <a:tab pos="2957830" algn="l"/>
                <a:tab pos="3193415" algn="l"/>
                <a:tab pos="3521075" algn="l"/>
                <a:tab pos="3578860" algn="l"/>
                <a:tab pos="3601720" algn="l"/>
                <a:tab pos="3844925" algn="l"/>
                <a:tab pos="4231005" algn="l"/>
                <a:tab pos="4589780" algn="l"/>
                <a:tab pos="4884420" algn="l"/>
                <a:tab pos="4984115" algn="l"/>
                <a:tab pos="5361305" algn="l"/>
                <a:tab pos="5456555" algn="l"/>
                <a:tab pos="5792470" algn="l"/>
                <a:tab pos="5934710" algn="l"/>
                <a:tab pos="6333490" algn="l"/>
                <a:tab pos="6765925" algn="l"/>
                <a:tab pos="7289800" algn="l"/>
                <a:tab pos="7691120" algn="l"/>
                <a:tab pos="7804150" algn="l"/>
                <a:tab pos="7862570" algn="l"/>
              </a:tabLst>
            </a:pP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Classification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		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of</a:t>
            </a:r>
            <a:r>
              <a:rPr dirty="0" sz="2000" spc="5">
                <a:solidFill>
                  <a:srgbClr val="000098"/>
                </a:solidFill>
                <a:latin typeface="Times New Roman"/>
                <a:cs typeface="Times New Roman"/>
              </a:rPr>
              <a:t>	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metal</a:t>
            </a:r>
            <a:r>
              <a:rPr dirty="0" sz="2000" spc="10">
                <a:solidFill>
                  <a:srgbClr val="0000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removal</a:t>
            </a:r>
            <a:r>
              <a:rPr dirty="0" sz="2000" spc="5">
                <a:solidFill>
                  <a:srgbClr val="0000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process</a:t>
            </a:r>
            <a:r>
              <a:rPr dirty="0" sz="2000" spc="5">
                <a:solidFill>
                  <a:srgbClr val="0000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and</a:t>
            </a:r>
            <a:r>
              <a:rPr dirty="0" sz="2000" spc="5">
                <a:solidFill>
                  <a:srgbClr val="000098"/>
                </a:solidFill>
                <a:latin typeface="Times New Roman"/>
                <a:cs typeface="Times New Roman"/>
              </a:rPr>
              <a:t>		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machines:</a:t>
            </a:r>
            <a:r>
              <a:rPr dirty="0" sz="2000" spc="5">
                <a:solidFill>
                  <a:srgbClr val="0000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Concept</a:t>
            </a:r>
            <a:r>
              <a:rPr dirty="0" sz="2000" spc="5">
                <a:solidFill>
                  <a:srgbClr val="000098"/>
                </a:solidFill>
                <a:latin typeface="Times New Roman"/>
                <a:cs typeface="Times New Roman"/>
              </a:rPr>
              <a:t>		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of  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ge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n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e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r</a:t>
            </a:r>
            <a:r>
              <a:rPr dirty="0" sz="2000" spc="-5">
                <a:solidFill>
                  <a:srgbClr val="000098"/>
                </a:solidFill>
                <a:latin typeface="Arial"/>
                <a:cs typeface="Arial"/>
              </a:rPr>
              <a:t>at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r</a:t>
            </a:r>
            <a:r>
              <a:rPr dirty="0" sz="2000" spc="-10">
                <a:solidFill>
                  <a:srgbClr val="000098"/>
                </a:solidFill>
                <a:latin typeface="Arial"/>
                <a:cs typeface="Arial"/>
              </a:rPr>
              <a:t>i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x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 spc="-175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a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nd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 spc="-180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d</a:t>
            </a:r>
            <a:r>
              <a:rPr dirty="0" sz="2000" spc="-10">
                <a:solidFill>
                  <a:srgbClr val="000098"/>
                </a:solidFill>
                <a:latin typeface="Arial"/>
                <a:cs typeface="Arial"/>
              </a:rPr>
              <a:t>i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r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e</a:t>
            </a:r>
            <a:r>
              <a:rPr dirty="0" sz="2000" spc="-5">
                <a:solidFill>
                  <a:srgbClr val="000098"/>
                </a:solidFill>
                <a:latin typeface="Arial"/>
                <a:cs typeface="Arial"/>
              </a:rPr>
              <a:t>c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t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ri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x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 spc="-155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 spc="15">
                <a:solidFill>
                  <a:srgbClr val="000098"/>
                </a:solidFill>
                <a:latin typeface="Arial"/>
                <a:cs typeface="Arial"/>
              </a:rPr>
              <a:t>G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e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o</a:t>
            </a:r>
            <a:r>
              <a:rPr dirty="0" sz="2000" spc="20">
                <a:solidFill>
                  <a:srgbClr val="000098"/>
                </a:solidFill>
                <a:latin typeface="Arial"/>
                <a:cs typeface="Arial"/>
              </a:rPr>
              <a:t>m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e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t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r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y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 spc="-185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of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 spc="-155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s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i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ng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l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e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 spc="-165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p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o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i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nt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 spc="-165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000098"/>
                </a:solidFill>
                <a:latin typeface="Arial"/>
                <a:cs typeface="Arial"/>
              </a:rPr>
              <a:t>c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u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tt</a:t>
            </a:r>
            <a:r>
              <a:rPr dirty="0" sz="2000" spc="-10">
                <a:solidFill>
                  <a:srgbClr val="000098"/>
                </a:solidFill>
                <a:latin typeface="Arial"/>
                <a:cs typeface="Arial"/>
              </a:rPr>
              <a:t>i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n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g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 spc="-165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to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o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l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 spc="-175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and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		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t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o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ol </a:t>
            </a:r>
            <a:r>
              <a:rPr dirty="0" sz="2000" spc="5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an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g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l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e</a:t>
            </a:r>
            <a:r>
              <a:rPr dirty="0" sz="2000" spc="-5">
                <a:solidFill>
                  <a:srgbClr val="000098"/>
                </a:solidFill>
                <a:latin typeface="Arial"/>
                <a:cs typeface="Arial"/>
              </a:rPr>
              <a:t>s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,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	</a:t>
            </a:r>
            <a:r>
              <a:rPr dirty="0" sz="2000" spc="-5">
                <a:solidFill>
                  <a:srgbClr val="000098"/>
                </a:solidFill>
                <a:latin typeface="Arial"/>
                <a:cs typeface="Arial"/>
              </a:rPr>
              <a:t>t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o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o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l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	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no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m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e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nc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l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a</a:t>
            </a:r>
            <a:r>
              <a:rPr dirty="0" sz="2000" spc="-5">
                <a:solidFill>
                  <a:srgbClr val="000098"/>
                </a:solidFill>
                <a:latin typeface="Arial"/>
                <a:cs typeface="Arial"/>
              </a:rPr>
              <a:t>t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u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r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e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	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i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n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ASA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,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	</a:t>
            </a:r>
            <a:r>
              <a:rPr dirty="0" sz="2000" spc="15">
                <a:solidFill>
                  <a:srgbClr val="000098"/>
                </a:solidFill>
                <a:latin typeface="Arial"/>
                <a:cs typeface="Arial"/>
              </a:rPr>
              <a:t>O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R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S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,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		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N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R</a:t>
            </a:r>
            <a:r>
              <a:rPr dirty="0" sz="2000" spc="15">
                <a:solidFill>
                  <a:srgbClr val="000098"/>
                </a:solidFill>
                <a:latin typeface="Arial"/>
                <a:cs typeface="Arial"/>
              </a:rPr>
              <a:t>S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a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nd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	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i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nte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r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r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e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l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at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i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o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ns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h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i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p. </a:t>
            </a:r>
            <a:r>
              <a:rPr dirty="0" sz="2000" spc="5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C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o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n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c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ep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t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			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of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		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o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r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th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o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go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n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al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			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and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		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ob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li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qu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e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	</a:t>
            </a:r>
            <a:r>
              <a:rPr dirty="0" sz="2000" spc="-480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c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u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t</a:t>
            </a:r>
            <a:r>
              <a:rPr dirty="0" sz="2000" spc="-5">
                <a:solidFill>
                  <a:srgbClr val="000098"/>
                </a:solidFill>
                <a:latin typeface="Arial"/>
                <a:cs typeface="Arial"/>
              </a:rPr>
              <a:t>t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i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ng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,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		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M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e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c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ha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n</a:t>
            </a:r>
            <a:r>
              <a:rPr dirty="0" sz="2000" spc="-10">
                <a:solidFill>
                  <a:srgbClr val="000098"/>
                </a:solidFill>
                <a:latin typeface="Arial"/>
                <a:cs typeface="Arial"/>
              </a:rPr>
              <a:t>i</a:t>
            </a:r>
            <a:r>
              <a:rPr dirty="0" sz="2000" spc="15">
                <a:solidFill>
                  <a:srgbClr val="000098"/>
                </a:solidFill>
                <a:latin typeface="Arial"/>
                <a:cs typeface="Arial"/>
              </a:rPr>
              <a:t>sm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	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o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f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	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C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h</a:t>
            </a:r>
            <a:r>
              <a:rPr dirty="0" sz="2000" spc="-10">
                <a:solidFill>
                  <a:srgbClr val="000098"/>
                </a:solidFill>
                <a:latin typeface="Arial"/>
                <a:cs typeface="Arial"/>
              </a:rPr>
              <a:t>i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p </a:t>
            </a:r>
            <a:r>
              <a:rPr dirty="0" sz="2000" spc="5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Formation: </a:t>
            </a:r>
            <a:r>
              <a:rPr dirty="0" sz="2000" spc="-20">
                <a:solidFill>
                  <a:srgbClr val="000098"/>
                </a:solidFill>
                <a:latin typeface="Arial"/>
                <a:cs typeface="Arial"/>
              </a:rPr>
              <a:t>Type 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of 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chips. 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Mechanics</a:t>
            </a:r>
            <a:r>
              <a:rPr dirty="0" sz="2000" spc="380">
                <a:solidFill>
                  <a:srgbClr val="000098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of</a:t>
            </a:r>
            <a:r>
              <a:rPr dirty="0" sz="2000" spc="75">
                <a:solidFill>
                  <a:srgbClr val="000098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metal</a:t>
            </a:r>
            <a:r>
              <a:rPr dirty="0" sz="2000" spc="5">
                <a:solidFill>
                  <a:srgbClr val="0000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cutting, interrelationships  between</a:t>
            </a:r>
            <a:r>
              <a:rPr dirty="0" sz="2000" spc="5">
                <a:solidFill>
                  <a:srgbClr val="000098"/>
                </a:solidFill>
                <a:latin typeface="Times New Roman"/>
                <a:cs typeface="Times New Roman"/>
              </a:rPr>
              <a:t>	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cutting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force,</a:t>
            </a:r>
            <a:r>
              <a:rPr dirty="0" sz="2000" spc="5">
                <a:solidFill>
                  <a:srgbClr val="000098"/>
                </a:solidFill>
                <a:latin typeface="Times New Roman"/>
                <a:cs typeface="Times New Roman"/>
              </a:rPr>
              <a:t>		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shear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			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angle,</a:t>
            </a:r>
            <a:r>
              <a:rPr dirty="0" sz="2000">
                <a:solidFill>
                  <a:srgbClr val="0000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strain</a:t>
            </a:r>
            <a:r>
              <a:rPr dirty="0" sz="2000" spc="5">
                <a:solidFill>
                  <a:srgbClr val="0000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and</a:t>
            </a:r>
            <a:r>
              <a:rPr dirty="0" sz="2000" spc="5">
                <a:solidFill>
                  <a:srgbClr val="000098"/>
                </a:solidFill>
                <a:latin typeface="Times New Roman"/>
                <a:cs typeface="Times New Roman"/>
              </a:rPr>
              <a:t>		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strain rate. </a:t>
            </a:r>
            <a:r>
              <a:rPr dirty="0" sz="2000" spc="-20">
                <a:solidFill>
                  <a:srgbClr val="000098"/>
                </a:solidFill>
                <a:latin typeface="Arial"/>
                <a:cs typeface="Arial"/>
              </a:rPr>
              <a:t>Various  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theories of metal 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cutting, 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Thermal aspects of machining and  measurement of </a:t>
            </a:r>
            <a:r>
              <a:rPr dirty="0" sz="2000" spc="-5">
                <a:solidFill>
                  <a:srgbClr val="000098"/>
                </a:solidFill>
                <a:latin typeface="Arial"/>
                <a:cs typeface="Arial"/>
              </a:rPr>
              <a:t>chip 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tool 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interface 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temperature, 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Friction 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in </a:t>
            </a:r>
            <a:r>
              <a:rPr dirty="0" sz="2000" spc="10">
                <a:solidFill>
                  <a:srgbClr val="000098"/>
                </a:solidFill>
                <a:latin typeface="Arial"/>
                <a:cs typeface="Arial"/>
              </a:rPr>
              <a:t>metal  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cutting, Introduction 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to tool geometry 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of milling </a:t>
            </a:r>
            <a:r>
              <a:rPr dirty="0" sz="2000" spc="5">
                <a:solidFill>
                  <a:srgbClr val="000098"/>
                </a:solidFill>
                <a:latin typeface="Arial"/>
                <a:cs typeface="Arial"/>
              </a:rPr>
              <a:t>cutters and</a:t>
            </a:r>
            <a:r>
              <a:rPr dirty="0" sz="2000" spc="85">
                <a:solidFill>
                  <a:srgbClr val="000098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000098"/>
                </a:solidFill>
                <a:latin typeface="Arial"/>
                <a:cs typeface="Arial"/>
              </a:rPr>
              <a:t>drills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655765"/>
            <a:ext cx="715264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0"/>
              <a:t>System of Description </a:t>
            </a:r>
            <a:r>
              <a:rPr dirty="0" sz="3200" spc="-5"/>
              <a:t>of </a:t>
            </a:r>
            <a:r>
              <a:rPr dirty="0" sz="3200" spc="-95"/>
              <a:t>Tool</a:t>
            </a:r>
            <a:r>
              <a:rPr dirty="0" sz="3200" spc="-80"/>
              <a:t> </a:t>
            </a:r>
            <a:r>
              <a:rPr dirty="0" sz="3200" spc="-15"/>
              <a:t>Geometry</a:t>
            </a:r>
            <a:endParaRPr sz="3200"/>
          </a:p>
        </p:txBody>
      </p:sp>
      <p:sp>
        <p:nvSpPr>
          <p:cNvPr id="6" name="object 6"/>
          <p:cNvSpPr/>
          <p:nvPr/>
        </p:nvSpPr>
        <p:spPr>
          <a:xfrm>
            <a:off x="533905" y="5225478"/>
            <a:ext cx="4713438" cy="1578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775911" y="1430540"/>
            <a:ext cx="9520555" cy="3686810"/>
            <a:chOff x="775911" y="1430540"/>
            <a:chExt cx="9520555" cy="3686810"/>
          </a:xfrm>
        </p:grpSpPr>
        <p:sp>
          <p:nvSpPr>
            <p:cNvPr id="8" name="object 8"/>
            <p:cNvSpPr/>
            <p:nvPr/>
          </p:nvSpPr>
          <p:spPr>
            <a:xfrm>
              <a:off x="5762434" y="1430540"/>
              <a:ext cx="4533963" cy="25147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75911" y="1679054"/>
              <a:ext cx="3625008" cy="343825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92864" y="3943323"/>
            <a:ext cx="4500880" cy="328358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-15" b="1">
                <a:solidFill>
                  <a:srgbClr val="0000FF"/>
                </a:solidFill>
                <a:latin typeface="Arial"/>
                <a:cs typeface="Arial"/>
              </a:rPr>
              <a:t>Tool </a:t>
            </a:r>
            <a:r>
              <a:rPr dirty="0" sz="1350" spc="15" b="1">
                <a:solidFill>
                  <a:srgbClr val="0000FF"/>
                </a:solidFill>
                <a:latin typeface="Arial"/>
                <a:cs typeface="Arial"/>
              </a:rPr>
              <a:t>Nomenclature </a:t>
            </a:r>
            <a:r>
              <a:rPr dirty="0" sz="1350" spc="10" b="1">
                <a:solidFill>
                  <a:srgbClr val="0000FF"/>
                </a:solidFill>
                <a:latin typeface="Arial"/>
                <a:cs typeface="Arial"/>
              </a:rPr>
              <a:t>in </a:t>
            </a:r>
            <a:r>
              <a:rPr dirty="0" sz="1350" spc="15" b="1">
                <a:solidFill>
                  <a:srgbClr val="0000FF"/>
                </a:solidFill>
                <a:latin typeface="Arial"/>
                <a:cs typeface="Arial"/>
              </a:rPr>
              <a:t>ASA</a:t>
            </a:r>
            <a:r>
              <a:rPr dirty="0" sz="1350" spc="-5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350" spc="10" b="1">
                <a:solidFill>
                  <a:srgbClr val="0000FF"/>
                </a:solidFill>
                <a:latin typeface="Arial"/>
                <a:cs typeface="Arial"/>
              </a:rPr>
              <a:t>System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Arial"/>
              <a:cs typeface="Arial"/>
            </a:endParaRPr>
          </a:p>
          <a:p>
            <a:pPr algn="just" marL="12700" marR="5080">
              <a:lnSpc>
                <a:spcPct val="85000"/>
              </a:lnSpc>
            </a:pPr>
            <a:r>
              <a:rPr dirty="0" sz="1350" spc="15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dirty="0" sz="1350" spc="20">
                <a:solidFill>
                  <a:srgbClr val="FF0000"/>
                </a:solidFill>
                <a:latin typeface="Arial"/>
                <a:cs typeface="Arial"/>
              </a:rPr>
              <a:t>ASA </a:t>
            </a:r>
            <a:r>
              <a:rPr dirty="0" sz="1350" spc="10">
                <a:solidFill>
                  <a:srgbClr val="FF0000"/>
                </a:solidFill>
                <a:latin typeface="Arial"/>
                <a:cs typeface="Arial"/>
              </a:rPr>
              <a:t>system consists of seven elements to denote </a:t>
            </a:r>
            <a:r>
              <a:rPr dirty="0" sz="1350" spc="20">
                <a:solidFill>
                  <a:srgbClr val="FF0000"/>
                </a:solidFill>
                <a:latin typeface="Arial"/>
                <a:cs typeface="Arial"/>
              </a:rPr>
              <a:t>a  </a:t>
            </a:r>
            <a:r>
              <a:rPr dirty="0" sz="1350" spc="10">
                <a:solidFill>
                  <a:srgbClr val="FF0000"/>
                </a:solidFill>
                <a:latin typeface="Arial"/>
                <a:cs typeface="Arial"/>
              </a:rPr>
              <a:t>single point </a:t>
            </a:r>
            <a:r>
              <a:rPr dirty="0" sz="1350" spc="-5">
                <a:solidFill>
                  <a:srgbClr val="FF0000"/>
                </a:solidFill>
                <a:latin typeface="Arial"/>
                <a:cs typeface="Arial"/>
              </a:rPr>
              <a:t>cutting </a:t>
            </a:r>
            <a:r>
              <a:rPr dirty="0" sz="1350" spc="5">
                <a:solidFill>
                  <a:srgbClr val="FF0000"/>
                </a:solidFill>
                <a:latin typeface="Arial"/>
                <a:cs typeface="Arial"/>
              </a:rPr>
              <a:t>tool. They are always</a:t>
            </a:r>
            <a:r>
              <a:rPr dirty="0" sz="1350" spc="3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FF0000"/>
                </a:solidFill>
                <a:latin typeface="Arial"/>
                <a:cs typeface="Arial"/>
              </a:rPr>
              <a:t>written </a:t>
            </a:r>
            <a:r>
              <a:rPr dirty="0" sz="1350" spc="10">
                <a:solidFill>
                  <a:srgbClr val="FF0000"/>
                </a:solidFill>
                <a:latin typeface="Arial"/>
                <a:cs typeface="Arial"/>
              </a:rPr>
              <a:t>in </a:t>
            </a:r>
            <a:r>
              <a:rPr dirty="0" sz="1350" spc="5">
                <a:solidFill>
                  <a:srgbClr val="FF0000"/>
                </a:solidFill>
                <a:latin typeface="Arial"/>
                <a:cs typeface="Arial"/>
              </a:rPr>
              <a:t>the  following </a:t>
            </a:r>
            <a:r>
              <a:rPr dirty="0" sz="1350" spc="-35">
                <a:solidFill>
                  <a:srgbClr val="FF0000"/>
                </a:solidFill>
                <a:latin typeface="Arial"/>
                <a:cs typeface="Arial"/>
              </a:rPr>
              <a:t>order. </a:t>
            </a:r>
            <a:r>
              <a:rPr dirty="0" sz="1350" spc="15">
                <a:solidFill>
                  <a:srgbClr val="FF0000"/>
                </a:solidFill>
                <a:latin typeface="Arial"/>
                <a:cs typeface="Arial"/>
              </a:rPr>
              <a:t>Back </a:t>
            </a:r>
            <a:r>
              <a:rPr dirty="0" u="sng" sz="135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rake </a:t>
            </a:r>
            <a:r>
              <a:rPr dirty="0" u="sng" sz="1350" spc="5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angle</a:t>
            </a:r>
            <a:r>
              <a:rPr dirty="0" sz="1350" spc="5">
                <a:solidFill>
                  <a:srgbClr val="FF0000"/>
                </a:solidFill>
                <a:latin typeface="Arial"/>
                <a:cs typeface="Arial"/>
              </a:rPr>
              <a:t>, </a:t>
            </a:r>
            <a:r>
              <a:rPr dirty="0" sz="1350" spc="10">
                <a:solidFill>
                  <a:srgbClr val="FF0000"/>
                </a:solidFill>
                <a:latin typeface="Arial"/>
                <a:cs typeface="Arial"/>
              </a:rPr>
              <a:t>Side </a:t>
            </a:r>
            <a:r>
              <a:rPr dirty="0" sz="1350">
                <a:solidFill>
                  <a:srgbClr val="FF0000"/>
                </a:solidFill>
                <a:latin typeface="Arial"/>
                <a:cs typeface="Arial"/>
              </a:rPr>
              <a:t>rake </a:t>
            </a:r>
            <a:r>
              <a:rPr dirty="0" sz="1350" spc="5">
                <a:solidFill>
                  <a:srgbClr val="FF0000"/>
                </a:solidFill>
                <a:latin typeface="Arial"/>
                <a:cs typeface="Arial"/>
              </a:rPr>
              <a:t>angle, </a:t>
            </a:r>
            <a:r>
              <a:rPr dirty="0" sz="1350" spc="15">
                <a:solidFill>
                  <a:srgbClr val="FF0000"/>
                </a:solidFill>
                <a:latin typeface="Arial"/>
                <a:cs typeface="Arial"/>
              </a:rPr>
              <a:t>End  </a:t>
            </a:r>
            <a:r>
              <a:rPr dirty="0" sz="1350" spc="5">
                <a:solidFill>
                  <a:srgbClr val="FF0000"/>
                </a:solidFill>
                <a:latin typeface="Arial"/>
                <a:cs typeface="Arial"/>
              </a:rPr>
              <a:t>relief </a:t>
            </a:r>
            <a:r>
              <a:rPr dirty="0" sz="1350" spc="10">
                <a:solidFill>
                  <a:srgbClr val="FF0000"/>
                </a:solidFill>
                <a:latin typeface="Arial"/>
                <a:cs typeface="Arial"/>
              </a:rPr>
              <a:t>angle, Side </a:t>
            </a:r>
            <a:r>
              <a:rPr dirty="0" sz="1350" spc="-5">
                <a:solidFill>
                  <a:srgbClr val="FF0000"/>
                </a:solidFill>
                <a:latin typeface="Arial"/>
                <a:cs typeface="Arial"/>
              </a:rPr>
              <a:t>relief </a:t>
            </a:r>
            <a:r>
              <a:rPr dirty="0" sz="1350" spc="10">
                <a:solidFill>
                  <a:srgbClr val="FF0000"/>
                </a:solidFill>
                <a:latin typeface="Arial"/>
                <a:cs typeface="Arial"/>
              </a:rPr>
              <a:t>angle, </a:t>
            </a:r>
            <a:r>
              <a:rPr dirty="0" sz="1350" spc="15">
                <a:solidFill>
                  <a:srgbClr val="FF0000"/>
                </a:solidFill>
                <a:latin typeface="Arial"/>
                <a:cs typeface="Arial"/>
              </a:rPr>
              <a:t>End </a:t>
            </a:r>
            <a:r>
              <a:rPr dirty="0" sz="1350" spc="-5">
                <a:solidFill>
                  <a:srgbClr val="FF0000"/>
                </a:solidFill>
                <a:latin typeface="Arial"/>
                <a:cs typeface="Arial"/>
              </a:rPr>
              <a:t>cutting </a:t>
            </a:r>
            <a:r>
              <a:rPr dirty="0" sz="1350" spc="15">
                <a:solidFill>
                  <a:srgbClr val="FF0000"/>
                </a:solidFill>
                <a:latin typeface="Arial"/>
                <a:cs typeface="Arial"/>
              </a:rPr>
              <a:t>edge </a:t>
            </a:r>
            <a:r>
              <a:rPr dirty="0" sz="1350" spc="10">
                <a:solidFill>
                  <a:srgbClr val="FF0000"/>
                </a:solidFill>
                <a:latin typeface="Arial"/>
                <a:cs typeface="Arial"/>
              </a:rPr>
              <a:t>angle,  Side </a:t>
            </a:r>
            <a:r>
              <a:rPr dirty="0" sz="1350">
                <a:solidFill>
                  <a:srgbClr val="FF0000"/>
                </a:solidFill>
                <a:latin typeface="Arial"/>
                <a:cs typeface="Arial"/>
              </a:rPr>
              <a:t>cutting </a:t>
            </a:r>
            <a:r>
              <a:rPr dirty="0" sz="1350" spc="10">
                <a:solidFill>
                  <a:srgbClr val="FF0000"/>
                </a:solidFill>
                <a:latin typeface="Arial"/>
                <a:cs typeface="Arial"/>
              </a:rPr>
              <a:t>edge angle, </a:t>
            </a:r>
            <a:r>
              <a:rPr dirty="0" sz="1350" spc="15">
                <a:solidFill>
                  <a:srgbClr val="FF0000"/>
                </a:solidFill>
                <a:latin typeface="Arial"/>
                <a:cs typeface="Arial"/>
              </a:rPr>
              <a:t>and nose</a:t>
            </a:r>
            <a:r>
              <a:rPr dirty="0" sz="1350" spc="-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50" spc="5">
                <a:solidFill>
                  <a:srgbClr val="FF0000"/>
                </a:solidFill>
                <a:latin typeface="Arial"/>
                <a:cs typeface="Arial"/>
              </a:rPr>
              <a:t>radius.</a:t>
            </a:r>
            <a:endParaRPr sz="1350">
              <a:latin typeface="Arial"/>
              <a:cs typeface="Arial"/>
            </a:endParaRPr>
          </a:p>
          <a:p>
            <a:pPr algn="just" marL="12700">
              <a:lnSpc>
                <a:spcPts val="1205"/>
              </a:lnSpc>
            </a:pPr>
            <a:r>
              <a:rPr dirty="0" sz="1350">
                <a:solidFill>
                  <a:srgbClr val="0000FF"/>
                </a:solidFill>
                <a:latin typeface="Arial"/>
                <a:cs typeface="Arial"/>
              </a:rPr>
              <a:t>For </a:t>
            </a:r>
            <a:r>
              <a:rPr dirty="0" sz="1350" spc="10">
                <a:solidFill>
                  <a:srgbClr val="0000FF"/>
                </a:solidFill>
                <a:latin typeface="Arial"/>
                <a:cs typeface="Arial"/>
              </a:rPr>
              <a:t>example, tool </a:t>
            </a:r>
            <a:r>
              <a:rPr dirty="0" sz="1350">
                <a:solidFill>
                  <a:srgbClr val="0000FF"/>
                </a:solidFill>
                <a:latin typeface="Arial"/>
                <a:cs typeface="Arial"/>
              </a:rPr>
              <a:t>signature </a:t>
            </a:r>
            <a:r>
              <a:rPr dirty="0" sz="1350" spc="10">
                <a:solidFill>
                  <a:srgbClr val="0000FF"/>
                </a:solidFill>
                <a:latin typeface="Arial"/>
                <a:cs typeface="Arial"/>
              </a:rPr>
              <a:t>0, 10, 6, 6, 10, 12,</a:t>
            </a:r>
            <a:r>
              <a:rPr dirty="0" sz="1350" spc="-7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350" spc="20">
                <a:solidFill>
                  <a:srgbClr val="0000FF"/>
                </a:solidFill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ts val="1475"/>
              </a:lnSpc>
            </a:pPr>
            <a:r>
              <a:rPr dirty="0" sz="1350" spc="15">
                <a:solidFill>
                  <a:srgbClr val="0000FF"/>
                </a:solidFill>
                <a:latin typeface="Arial"/>
                <a:cs typeface="Arial"/>
              </a:rPr>
              <a:t>means</a:t>
            </a:r>
            <a:endParaRPr sz="1350">
              <a:latin typeface="Arial"/>
              <a:cs typeface="Arial"/>
            </a:endParaRPr>
          </a:p>
          <a:p>
            <a:pPr marL="12700" marR="2807335">
              <a:lnSpc>
                <a:spcPts val="1370"/>
              </a:lnSpc>
              <a:spcBef>
                <a:spcPts val="200"/>
              </a:spcBef>
            </a:pPr>
            <a:r>
              <a:rPr dirty="0" sz="1350" spc="15">
                <a:solidFill>
                  <a:srgbClr val="0000FF"/>
                </a:solidFill>
                <a:latin typeface="Arial"/>
                <a:cs typeface="Arial"/>
              </a:rPr>
              <a:t>Back </a:t>
            </a:r>
            <a:r>
              <a:rPr dirty="0" sz="1350">
                <a:solidFill>
                  <a:srgbClr val="0000FF"/>
                </a:solidFill>
                <a:latin typeface="Arial"/>
                <a:cs typeface="Arial"/>
              </a:rPr>
              <a:t>rake </a:t>
            </a:r>
            <a:r>
              <a:rPr dirty="0" sz="1350" spc="10">
                <a:solidFill>
                  <a:srgbClr val="0000FF"/>
                </a:solidFill>
                <a:latin typeface="Arial"/>
                <a:cs typeface="Arial"/>
              </a:rPr>
              <a:t>angle </a:t>
            </a:r>
            <a:r>
              <a:rPr dirty="0" sz="1350" spc="2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dirty="0" sz="1350" spc="10">
                <a:solidFill>
                  <a:srgbClr val="0000FF"/>
                </a:solidFill>
                <a:latin typeface="Arial"/>
                <a:cs typeface="Arial"/>
              </a:rPr>
              <a:t>0°  Side </a:t>
            </a:r>
            <a:r>
              <a:rPr dirty="0" sz="1350">
                <a:solidFill>
                  <a:srgbClr val="0000FF"/>
                </a:solidFill>
                <a:latin typeface="Arial"/>
                <a:cs typeface="Arial"/>
              </a:rPr>
              <a:t>rake </a:t>
            </a:r>
            <a:r>
              <a:rPr dirty="0" sz="1350" spc="10">
                <a:solidFill>
                  <a:srgbClr val="0000FF"/>
                </a:solidFill>
                <a:latin typeface="Arial"/>
                <a:cs typeface="Arial"/>
              </a:rPr>
              <a:t>angle </a:t>
            </a:r>
            <a:r>
              <a:rPr dirty="0" sz="1350" spc="2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1350" spc="-9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0000FF"/>
                </a:solidFill>
                <a:latin typeface="Arial"/>
                <a:cs typeface="Arial"/>
              </a:rPr>
              <a:t>10°</a:t>
            </a:r>
            <a:endParaRPr sz="1350">
              <a:latin typeface="Arial"/>
              <a:cs typeface="Arial"/>
            </a:endParaRPr>
          </a:p>
          <a:p>
            <a:pPr marL="12700" marR="2452370">
              <a:lnSpc>
                <a:spcPts val="1370"/>
              </a:lnSpc>
              <a:spcBef>
                <a:spcPts val="10"/>
              </a:spcBef>
            </a:pPr>
            <a:r>
              <a:rPr dirty="0" sz="1350" spc="15">
                <a:solidFill>
                  <a:srgbClr val="0000FF"/>
                </a:solidFill>
                <a:latin typeface="Arial"/>
                <a:cs typeface="Arial"/>
              </a:rPr>
              <a:t>End </a:t>
            </a:r>
            <a:r>
              <a:rPr dirty="0" sz="1350" spc="5">
                <a:solidFill>
                  <a:srgbClr val="0000FF"/>
                </a:solidFill>
                <a:latin typeface="Arial"/>
                <a:cs typeface="Arial"/>
              </a:rPr>
              <a:t>relief </a:t>
            </a:r>
            <a:r>
              <a:rPr dirty="0" sz="1350" spc="10">
                <a:solidFill>
                  <a:srgbClr val="0000FF"/>
                </a:solidFill>
                <a:latin typeface="Arial"/>
                <a:cs typeface="Arial"/>
              </a:rPr>
              <a:t>angle </a:t>
            </a:r>
            <a:r>
              <a:rPr dirty="0" sz="1350" spc="2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dirty="0" sz="1350" spc="10">
                <a:solidFill>
                  <a:srgbClr val="0000FF"/>
                </a:solidFill>
                <a:latin typeface="Arial"/>
                <a:cs typeface="Arial"/>
              </a:rPr>
              <a:t>6° Side  </a:t>
            </a:r>
            <a:r>
              <a:rPr dirty="0" sz="1350" spc="5">
                <a:solidFill>
                  <a:srgbClr val="0000FF"/>
                </a:solidFill>
                <a:latin typeface="Arial"/>
                <a:cs typeface="Arial"/>
              </a:rPr>
              <a:t>relief </a:t>
            </a:r>
            <a:r>
              <a:rPr dirty="0" sz="1350" spc="10">
                <a:solidFill>
                  <a:srgbClr val="0000FF"/>
                </a:solidFill>
                <a:latin typeface="Arial"/>
                <a:cs typeface="Arial"/>
              </a:rPr>
              <a:t>angle </a:t>
            </a:r>
            <a:r>
              <a:rPr dirty="0" sz="1350" spc="2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1350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0000FF"/>
                </a:solidFill>
                <a:latin typeface="Arial"/>
                <a:cs typeface="Arial"/>
              </a:rPr>
              <a:t>6°</a:t>
            </a:r>
            <a:endParaRPr sz="1350">
              <a:latin typeface="Arial"/>
              <a:cs typeface="Arial"/>
            </a:endParaRPr>
          </a:p>
          <a:p>
            <a:pPr marL="12700" marR="1779905">
              <a:lnSpc>
                <a:spcPts val="1440"/>
              </a:lnSpc>
              <a:spcBef>
                <a:spcPts val="15"/>
              </a:spcBef>
            </a:pPr>
            <a:r>
              <a:rPr dirty="0" sz="1350" spc="15">
                <a:solidFill>
                  <a:srgbClr val="0000FF"/>
                </a:solidFill>
                <a:latin typeface="Arial"/>
                <a:cs typeface="Arial"/>
              </a:rPr>
              <a:t>End </a:t>
            </a:r>
            <a:r>
              <a:rPr dirty="0" sz="1350" spc="5">
                <a:solidFill>
                  <a:srgbClr val="0000FF"/>
                </a:solidFill>
                <a:latin typeface="Arial"/>
                <a:cs typeface="Arial"/>
              </a:rPr>
              <a:t>cutting </a:t>
            </a:r>
            <a:r>
              <a:rPr dirty="0" sz="1350" spc="15">
                <a:solidFill>
                  <a:srgbClr val="0000FF"/>
                </a:solidFill>
                <a:latin typeface="Arial"/>
                <a:cs typeface="Arial"/>
              </a:rPr>
              <a:t>edge </a:t>
            </a:r>
            <a:r>
              <a:rPr dirty="0" sz="1350" spc="10">
                <a:solidFill>
                  <a:srgbClr val="0000FF"/>
                </a:solidFill>
                <a:latin typeface="Arial"/>
                <a:cs typeface="Arial"/>
              </a:rPr>
              <a:t>angle </a:t>
            </a:r>
            <a:r>
              <a:rPr dirty="0" sz="1350" spc="2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dirty="0" sz="1350" spc="10">
                <a:solidFill>
                  <a:srgbClr val="0000FF"/>
                </a:solidFill>
                <a:latin typeface="Arial"/>
                <a:cs typeface="Arial"/>
              </a:rPr>
              <a:t>10° Side  </a:t>
            </a:r>
            <a:r>
              <a:rPr dirty="0" sz="1350" spc="5">
                <a:solidFill>
                  <a:srgbClr val="0000FF"/>
                </a:solidFill>
                <a:latin typeface="Arial"/>
                <a:cs typeface="Arial"/>
              </a:rPr>
              <a:t>cutting </a:t>
            </a:r>
            <a:r>
              <a:rPr dirty="0" sz="1350" spc="15">
                <a:solidFill>
                  <a:srgbClr val="0000FF"/>
                </a:solidFill>
                <a:latin typeface="Arial"/>
                <a:cs typeface="Arial"/>
              </a:rPr>
              <a:t>edge </a:t>
            </a:r>
            <a:r>
              <a:rPr dirty="0" sz="1350" spc="10">
                <a:solidFill>
                  <a:srgbClr val="0000FF"/>
                </a:solidFill>
                <a:latin typeface="Arial"/>
                <a:cs typeface="Arial"/>
              </a:rPr>
              <a:t>angle </a:t>
            </a:r>
            <a:r>
              <a:rPr dirty="0" sz="1350" spc="2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1350" spc="-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350" spc="10">
                <a:solidFill>
                  <a:srgbClr val="0000FF"/>
                </a:solidFill>
                <a:latin typeface="Arial"/>
                <a:cs typeface="Arial"/>
              </a:rPr>
              <a:t>12°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ts val="1260"/>
              </a:lnSpc>
            </a:pPr>
            <a:r>
              <a:rPr dirty="0" sz="1200" spc="15">
                <a:solidFill>
                  <a:srgbClr val="0000FF"/>
                </a:solidFill>
                <a:latin typeface="Arial"/>
                <a:cs typeface="Arial"/>
              </a:rPr>
              <a:t>Nose </a:t>
            </a:r>
            <a:r>
              <a:rPr dirty="0" sz="1200" spc="10">
                <a:solidFill>
                  <a:srgbClr val="0000FF"/>
                </a:solidFill>
                <a:latin typeface="Arial"/>
                <a:cs typeface="Arial"/>
              </a:rPr>
              <a:t>radius </a:t>
            </a:r>
            <a:r>
              <a:rPr dirty="0" sz="1200" spc="2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dirty="0" sz="1200" spc="1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1200" spc="25">
                <a:solidFill>
                  <a:srgbClr val="0000FF"/>
                </a:solidFill>
                <a:latin typeface="Arial"/>
                <a:cs typeface="Arial"/>
              </a:rPr>
              <a:t>1mm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350" spc="15">
                <a:latin typeface="Arial"/>
                <a:cs typeface="Arial"/>
              </a:rPr>
              <a:t>29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81198" y="1571641"/>
            <a:ext cx="2338070" cy="1879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b="1">
                <a:latin typeface="Arial"/>
                <a:cs typeface="Arial"/>
              </a:rPr>
              <a:t>Fig. 1.21 </a:t>
            </a:r>
            <a:r>
              <a:rPr dirty="0" sz="1050" spc="-20" b="1">
                <a:latin typeface="Arial"/>
                <a:cs typeface="Arial"/>
              </a:rPr>
              <a:t>Tool </a:t>
            </a:r>
            <a:r>
              <a:rPr dirty="0" sz="1050" b="1">
                <a:latin typeface="Arial"/>
                <a:cs typeface="Arial"/>
              </a:rPr>
              <a:t>Angles </a:t>
            </a:r>
            <a:r>
              <a:rPr dirty="0" sz="1050" spc="5" b="1">
                <a:latin typeface="Arial"/>
                <a:cs typeface="Arial"/>
              </a:rPr>
              <a:t>in ASA</a:t>
            </a:r>
            <a:r>
              <a:rPr dirty="0" sz="1050" spc="-4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system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655765"/>
            <a:ext cx="715264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0"/>
              <a:t>System of Description </a:t>
            </a:r>
            <a:r>
              <a:rPr dirty="0" sz="3200" spc="-5"/>
              <a:t>of </a:t>
            </a:r>
            <a:r>
              <a:rPr dirty="0" sz="3200" spc="-95"/>
              <a:t>Tool</a:t>
            </a:r>
            <a:r>
              <a:rPr dirty="0" sz="3200" spc="-80"/>
              <a:t> </a:t>
            </a:r>
            <a:r>
              <a:rPr dirty="0" sz="3200" spc="-15"/>
              <a:t>Geometry</a:t>
            </a:r>
            <a:endParaRPr sz="3200"/>
          </a:p>
        </p:txBody>
      </p:sp>
      <p:sp>
        <p:nvSpPr>
          <p:cNvPr id="6" name="object 6"/>
          <p:cNvSpPr/>
          <p:nvPr/>
        </p:nvSpPr>
        <p:spPr>
          <a:xfrm>
            <a:off x="5001539" y="2518587"/>
            <a:ext cx="5013744" cy="3733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14898" y="1658287"/>
            <a:ext cx="8077200" cy="504761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101725">
              <a:lnSpc>
                <a:spcPct val="100000"/>
              </a:lnSpc>
              <a:spcBef>
                <a:spcPts val="110"/>
              </a:spcBef>
            </a:pPr>
            <a:r>
              <a:rPr dirty="0" sz="1800" b="1">
                <a:solidFill>
                  <a:srgbClr val="00CC00"/>
                </a:solidFill>
                <a:latin typeface="Arial"/>
                <a:cs typeface="Arial"/>
              </a:rPr>
              <a:t>Orthogonal Rake System</a:t>
            </a:r>
            <a:r>
              <a:rPr dirty="0" sz="1800" spc="-15" b="1">
                <a:solidFill>
                  <a:srgbClr val="00CC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CC00"/>
                </a:solidFill>
                <a:latin typeface="Arial"/>
                <a:cs typeface="Arial"/>
              </a:rPr>
              <a:t>(ORS)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Arial"/>
              <a:cs typeface="Arial"/>
            </a:endParaRPr>
          </a:p>
          <a:p>
            <a:pPr marL="88900" marR="4094479">
              <a:lnSpc>
                <a:spcPct val="102499"/>
              </a:lnSpc>
              <a:spcBef>
                <a:spcPts val="5"/>
              </a:spcBef>
              <a:tabLst>
                <a:tab pos="3604260" algn="l"/>
              </a:tabLst>
            </a:pPr>
            <a:r>
              <a:rPr dirty="0" sz="1350" spc="10">
                <a:latin typeface="Arial"/>
                <a:cs typeface="Arial"/>
              </a:rPr>
              <a:t>This system is also known as </a:t>
            </a:r>
            <a:r>
              <a:rPr dirty="0" sz="1350" spc="15">
                <a:latin typeface="Arial"/>
                <a:cs typeface="Arial"/>
              </a:rPr>
              <a:t>ISO </a:t>
            </a:r>
            <a:r>
              <a:rPr dirty="0" sz="1350" spc="20">
                <a:latin typeface="Arial"/>
                <a:cs typeface="Arial"/>
              </a:rPr>
              <a:t>– </a:t>
            </a:r>
            <a:r>
              <a:rPr dirty="0" sz="1350" spc="10">
                <a:latin typeface="Arial"/>
                <a:cs typeface="Arial"/>
              </a:rPr>
              <a:t>old. The  </a:t>
            </a:r>
            <a:r>
              <a:rPr dirty="0" sz="1350" spc="10">
                <a:latin typeface="Arial"/>
                <a:cs typeface="Arial"/>
              </a:rPr>
              <a:t>plane</a:t>
            </a:r>
            <a:r>
              <a:rPr dirty="0" sz="1350" spc="15">
                <a:latin typeface="Arial"/>
                <a:cs typeface="Arial"/>
              </a:rPr>
              <a:t>s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40">
                <a:latin typeface="Times New Roman"/>
                <a:cs typeface="Times New Roman"/>
              </a:rPr>
              <a:t> </a:t>
            </a:r>
            <a:r>
              <a:rPr dirty="0" sz="1350" spc="15">
                <a:latin typeface="Arial"/>
                <a:cs typeface="Arial"/>
              </a:rPr>
              <a:t>o</a:t>
            </a:r>
            <a:r>
              <a:rPr dirty="0" sz="1350" spc="10">
                <a:latin typeface="Arial"/>
                <a:cs typeface="Arial"/>
              </a:rPr>
              <a:t>f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40">
                <a:latin typeface="Times New Roman"/>
                <a:cs typeface="Times New Roman"/>
              </a:rPr>
              <a:t> </a:t>
            </a:r>
            <a:r>
              <a:rPr dirty="0" sz="1350">
                <a:latin typeface="Arial"/>
                <a:cs typeface="Arial"/>
              </a:rPr>
              <a:t>referen</a:t>
            </a:r>
            <a:r>
              <a:rPr dirty="0" sz="1350" spc="-10">
                <a:latin typeface="Arial"/>
                <a:cs typeface="Arial"/>
              </a:rPr>
              <a:t>c</a:t>
            </a:r>
            <a:r>
              <a:rPr dirty="0" sz="1350" spc="20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20">
                <a:latin typeface="Times New Roman"/>
                <a:cs typeface="Times New Roman"/>
              </a:rPr>
              <a:t> </a:t>
            </a:r>
            <a:r>
              <a:rPr dirty="0" sz="1350" spc="5">
                <a:latin typeface="Arial"/>
                <a:cs typeface="Arial"/>
              </a:rPr>
              <a:t>an</a:t>
            </a:r>
            <a:r>
              <a:rPr dirty="0" sz="1350" spc="20">
                <a:latin typeface="Arial"/>
                <a:cs typeface="Arial"/>
              </a:rPr>
              <a:t>d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20">
                <a:latin typeface="Times New Roman"/>
                <a:cs typeface="Times New Roman"/>
              </a:rPr>
              <a:t> </a:t>
            </a:r>
            <a:r>
              <a:rPr dirty="0" sz="1350" spc="-5">
                <a:latin typeface="Arial"/>
                <a:cs typeface="Arial"/>
              </a:rPr>
              <a:t>t</a:t>
            </a:r>
            <a:r>
              <a:rPr dirty="0" sz="1350" spc="-10">
                <a:latin typeface="Arial"/>
                <a:cs typeface="Arial"/>
              </a:rPr>
              <a:t>h</a:t>
            </a:r>
            <a:r>
              <a:rPr dirty="0" sz="1350" spc="20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125">
                <a:latin typeface="Times New Roman"/>
                <a:cs typeface="Times New Roman"/>
              </a:rPr>
              <a:t> </a:t>
            </a:r>
            <a:r>
              <a:rPr dirty="0" sz="1350" spc="15">
                <a:latin typeface="Arial"/>
                <a:cs typeface="Arial"/>
              </a:rPr>
              <a:t>c</a:t>
            </a:r>
            <a:r>
              <a:rPr dirty="0" sz="1350" spc="10">
                <a:latin typeface="Arial"/>
                <a:cs typeface="Arial"/>
              </a:rPr>
              <a:t>o-</a:t>
            </a:r>
            <a:r>
              <a:rPr dirty="0" sz="1350" spc="5">
                <a:latin typeface="Arial"/>
                <a:cs typeface="Arial"/>
              </a:rPr>
              <a:t>o</a:t>
            </a:r>
            <a:r>
              <a:rPr dirty="0" sz="1350" spc="10">
                <a:latin typeface="Arial"/>
                <a:cs typeface="Arial"/>
              </a:rPr>
              <a:t>rd</a:t>
            </a:r>
            <a:r>
              <a:rPr dirty="0" sz="1350" spc="-5">
                <a:latin typeface="Arial"/>
                <a:cs typeface="Arial"/>
              </a:rPr>
              <a:t>i</a:t>
            </a:r>
            <a:r>
              <a:rPr dirty="0" sz="1350" spc="10">
                <a:latin typeface="Arial"/>
                <a:cs typeface="Arial"/>
              </a:rPr>
              <a:t>nat</a:t>
            </a:r>
            <a:r>
              <a:rPr dirty="0" sz="1350" spc="20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sz="1350" spc="15">
                <a:latin typeface="Arial"/>
                <a:cs typeface="Arial"/>
              </a:rPr>
              <a:t>a</a:t>
            </a:r>
            <a:r>
              <a:rPr dirty="0" sz="1350">
                <a:latin typeface="Arial"/>
                <a:cs typeface="Arial"/>
              </a:rPr>
              <a:t>x</a:t>
            </a:r>
            <a:r>
              <a:rPr dirty="0" sz="1350" spc="15">
                <a:latin typeface="Arial"/>
                <a:cs typeface="Arial"/>
              </a:rPr>
              <a:t>e</a:t>
            </a:r>
            <a:r>
              <a:rPr dirty="0" sz="1350" spc="10">
                <a:latin typeface="Arial"/>
                <a:cs typeface="Arial"/>
              </a:rPr>
              <a:t>s </a:t>
            </a:r>
            <a:r>
              <a:rPr dirty="0" sz="1350" spc="5">
                <a:latin typeface="Times New Roman"/>
                <a:cs typeface="Times New Roman"/>
              </a:rPr>
              <a:t> </a:t>
            </a:r>
            <a:r>
              <a:rPr dirty="0" sz="1350" spc="10">
                <a:latin typeface="Arial"/>
                <a:cs typeface="Arial"/>
              </a:rPr>
              <a:t>used for expressing the </a:t>
            </a:r>
            <a:r>
              <a:rPr dirty="0" sz="1350" spc="5">
                <a:latin typeface="Arial"/>
                <a:cs typeface="Arial"/>
              </a:rPr>
              <a:t>tool </a:t>
            </a:r>
            <a:r>
              <a:rPr dirty="0" sz="1350" spc="10">
                <a:latin typeface="Arial"/>
                <a:cs typeface="Arial"/>
              </a:rPr>
              <a:t>angles in </a:t>
            </a:r>
            <a:r>
              <a:rPr dirty="0" sz="1350" spc="20">
                <a:latin typeface="Arial"/>
                <a:cs typeface="Arial"/>
              </a:rPr>
              <a:t>ORS</a:t>
            </a:r>
            <a:r>
              <a:rPr dirty="0" sz="1350" spc="-10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are:</a:t>
            </a:r>
            <a:endParaRPr sz="135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40"/>
              </a:spcBef>
              <a:tabLst>
                <a:tab pos="3339465" algn="l"/>
              </a:tabLst>
            </a:pPr>
            <a:r>
              <a:rPr dirty="0" sz="1350" spc="10" b="1">
                <a:latin typeface="Arial"/>
                <a:cs typeface="Arial"/>
              </a:rPr>
              <a:t>π</a:t>
            </a:r>
            <a:r>
              <a:rPr dirty="0" baseline="-20833" sz="1200" spc="15" b="1">
                <a:latin typeface="Arial"/>
                <a:cs typeface="Arial"/>
              </a:rPr>
              <a:t>R  </a:t>
            </a:r>
            <a:r>
              <a:rPr dirty="0" sz="1350" spc="10" b="1">
                <a:latin typeface="Arial"/>
                <a:cs typeface="Arial"/>
              </a:rPr>
              <a:t>- </a:t>
            </a:r>
            <a:r>
              <a:rPr dirty="0" sz="1350" spc="20" b="1">
                <a:latin typeface="Arial"/>
                <a:cs typeface="Arial"/>
              </a:rPr>
              <a:t>π</a:t>
            </a:r>
            <a:r>
              <a:rPr dirty="0" baseline="-20833" sz="1200" spc="30" b="1">
                <a:latin typeface="Arial"/>
                <a:cs typeface="Arial"/>
              </a:rPr>
              <a:t>C  </a:t>
            </a:r>
            <a:r>
              <a:rPr dirty="0" sz="1350" spc="10" b="1">
                <a:latin typeface="Arial"/>
                <a:cs typeface="Arial"/>
              </a:rPr>
              <a:t>- </a:t>
            </a:r>
            <a:r>
              <a:rPr dirty="0" sz="1350" spc="20" b="1">
                <a:latin typeface="Arial"/>
                <a:cs typeface="Arial"/>
              </a:rPr>
              <a:t>π</a:t>
            </a:r>
            <a:r>
              <a:rPr dirty="0" baseline="-20833" sz="1200" spc="30" b="1">
                <a:latin typeface="Arial"/>
                <a:cs typeface="Arial"/>
              </a:rPr>
              <a:t>O  </a:t>
            </a:r>
            <a:r>
              <a:rPr dirty="0" sz="1350" spc="15" b="1">
                <a:latin typeface="Arial"/>
                <a:cs typeface="Arial"/>
              </a:rPr>
              <a:t>and X</a:t>
            </a:r>
            <a:r>
              <a:rPr dirty="0" baseline="-20833" sz="1200" spc="22" b="1">
                <a:latin typeface="Arial"/>
                <a:cs typeface="Arial"/>
              </a:rPr>
              <a:t>o  </a:t>
            </a:r>
            <a:r>
              <a:rPr dirty="0" sz="1350" spc="10" b="1">
                <a:latin typeface="Arial"/>
                <a:cs typeface="Arial"/>
              </a:rPr>
              <a:t>- </a:t>
            </a:r>
            <a:r>
              <a:rPr dirty="0" sz="1350" spc="5" b="1">
                <a:latin typeface="Arial"/>
                <a:cs typeface="Arial"/>
              </a:rPr>
              <a:t>Y</a:t>
            </a:r>
            <a:r>
              <a:rPr dirty="0" baseline="-20833" sz="1200" spc="7" b="1">
                <a:latin typeface="Arial"/>
                <a:cs typeface="Arial"/>
              </a:rPr>
              <a:t>o  </a:t>
            </a:r>
            <a:r>
              <a:rPr dirty="0" sz="1350" spc="10" b="1">
                <a:latin typeface="Arial"/>
                <a:cs typeface="Arial"/>
              </a:rPr>
              <a:t>- </a:t>
            </a:r>
            <a:r>
              <a:rPr dirty="0" sz="1350" spc="15" b="1">
                <a:latin typeface="Arial"/>
                <a:cs typeface="Arial"/>
              </a:rPr>
              <a:t>Z</a:t>
            </a:r>
            <a:r>
              <a:rPr dirty="0" baseline="-20833" sz="1200" spc="22" b="1">
                <a:latin typeface="Arial"/>
                <a:cs typeface="Arial"/>
              </a:rPr>
              <a:t>o  </a:t>
            </a:r>
            <a:r>
              <a:rPr dirty="0" baseline="-20833" sz="1200" spc="142" b="1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which</a:t>
            </a:r>
            <a:r>
              <a:rPr dirty="0" sz="1350" spc="155">
                <a:latin typeface="Arial"/>
                <a:cs typeface="Arial"/>
              </a:rPr>
              <a:t> </a:t>
            </a:r>
            <a:r>
              <a:rPr dirty="0" sz="1350">
                <a:latin typeface="Arial"/>
                <a:cs typeface="Arial"/>
              </a:rPr>
              <a:t>are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sz="1350" spc="10">
                <a:latin typeface="Arial"/>
                <a:cs typeface="Arial"/>
              </a:rPr>
              <a:t>taken</a:t>
            </a:r>
            <a:r>
              <a:rPr dirty="0" sz="1350" spc="13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in</a:t>
            </a:r>
            <a:endParaRPr sz="1350">
              <a:latin typeface="Arial"/>
              <a:cs typeface="Arial"/>
            </a:endParaRPr>
          </a:p>
          <a:p>
            <a:pPr marL="88265" marR="4097654">
              <a:lnSpc>
                <a:spcPct val="102699"/>
              </a:lnSpc>
              <a:spcBef>
                <a:spcPts val="170"/>
              </a:spcBef>
              <a:tabLst>
                <a:tab pos="3052445" algn="l"/>
              </a:tabLst>
            </a:pPr>
            <a:r>
              <a:rPr dirty="0" sz="1350" spc="5">
                <a:latin typeface="Arial"/>
                <a:cs typeface="Arial"/>
              </a:rPr>
              <a:t>respect  </a:t>
            </a:r>
            <a:r>
              <a:rPr dirty="0" sz="1350" spc="10">
                <a:latin typeface="Arial"/>
                <a:cs typeface="Arial"/>
              </a:rPr>
              <a:t>of  the  </a:t>
            </a:r>
            <a:r>
              <a:rPr dirty="0" sz="1350" spc="5">
                <a:latin typeface="Arial"/>
                <a:cs typeface="Arial"/>
              </a:rPr>
              <a:t>tool</a:t>
            </a:r>
            <a:r>
              <a:rPr dirty="0" sz="1350" spc="-160">
                <a:latin typeface="Arial"/>
                <a:cs typeface="Arial"/>
              </a:rPr>
              <a:t> </a:t>
            </a:r>
            <a:r>
              <a:rPr dirty="0" sz="1350">
                <a:latin typeface="Arial"/>
                <a:cs typeface="Arial"/>
              </a:rPr>
              <a:t>configuration</a:t>
            </a:r>
            <a:r>
              <a:rPr dirty="0" sz="1350" spc="235">
                <a:latin typeface="Arial"/>
                <a:cs typeface="Arial"/>
              </a:rPr>
              <a:t> </a:t>
            </a:r>
            <a:r>
              <a:rPr dirty="0" sz="1350" spc="15">
                <a:latin typeface="Arial"/>
                <a:cs typeface="Arial"/>
              </a:rPr>
              <a:t>as</a:t>
            </a:r>
            <a:r>
              <a:rPr dirty="0" sz="1350" spc="15">
                <a:latin typeface="Times New Roman"/>
                <a:cs typeface="Times New Roman"/>
              </a:rPr>
              <a:t>	</a:t>
            </a:r>
            <a:r>
              <a:rPr dirty="0" sz="1350" spc="10">
                <a:latin typeface="Arial"/>
                <a:cs typeface="Arial"/>
              </a:rPr>
              <a:t>indicated </a:t>
            </a:r>
            <a:r>
              <a:rPr dirty="0" sz="1350" spc="5">
                <a:latin typeface="Arial"/>
                <a:cs typeface="Arial"/>
              </a:rPr>
              <a:t>in  </a:t>
            </a:r>
            <a:r>
              <a:rPr dirty="0" sz="1350" spc="10">
                <a:latin typeface="Arial"/>
                <a:cs typeface="Arial"/>
              </a:rPr>
              <a:t>Fig.</a:t>
            </a:r>
            <a:r>
              <a:rPr dirty="0" sz="135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1.22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dirty="0" sz="1350" spc="10">
                <a:latin typeface="Arial"/>
                <a:cs typeface="Arial"/>
              </a:rPr>
              <a:t>here,</a:t>
            </a:r>
            <a:endParaRPr sz="135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45"/>
              </a:spcBef>
            </a:pPr>
            <a:r>
              <a:rPr dirty="0" sz="1350" spc="15">
                <a:latin typeface="Arial"/>
                <a:cs typeface="Arial"/>
              </a:rPr>
              <a:t>π</a:t>
            </a:r>
            <a:r>
              <a:rPr dirty="0" baseline="-20833" sz="1200" spc="22">
                <a:latin typeface="Arial"/>
                <a:cs typeface="Arial"/>
              </a:rPr>
              <a:t>R </a:t>
            </a:r>
            <a:r>
              <a:rPr dirty="0" sz="1350" spc="20">
                <a:latin typeface="Arial"/>
                <a:cs typeface="Arial"/>
              </a:rPr>
              <a:t>= </a:t>
            </a:r>
            <a:r>
              <a:rPr dirty="0" sz="1350">
                <a:latin typeface="Arial"/>
                <a:cs typeface="Arial"/>
              </a:rPr>
              <a:t>Refernce </a:t>
            </a:r>
            <a:r>
              <a:rPr dirty="0" sz="1350" spc="10">
                <a:latin typeface="Arial"/>
                <a:cs typeface="Arial"/>
              </a:rPr>
              <a:t>plane </a:t>
            </a:r>
            <a:r>
              <a:rPr dirty="0" sz="1350" spc="5">
                <a:latin typeface="Arial"/>
                <a:cs typeface="Arial"/>
              </a:rPr>
              <a:t>perpendicular to </a:t>
            </a:r>
            <a:r>
              <a:rPr dirty="0" sz="1350">
                <a:latin typeface="Arial"/>
                <a:cs typeface="Arial"/>
              </a:rPr>
              <a:t>the</a:t>
            </a:r>
            <a:r>
              <a:rPr dirty="0" sz="1350" spc="30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cutting</a:t>
            </a:r>
            <a:endParaRPr sz="135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210"/>
              </a:spcBef>
            </a:pPr>
            <a:r>
              <a:rPr dirty="0" sz="1350" spc="5">
                <a:latin typeface="Arial"/>
                <a:cs typeface="Arial"/>
              </a:rPr>
              <a:t>velocity </a:t>
            </a:r>
            <a:r>
              <a:rPr dirty="0" sz="1350" spc="-35">
                <a:latin typeface="Arial"/>
                <a:cs typeface="Arial"/>
              </a:rPr>
              <a:t>vector,</a:t>
            </a:r>
            <a:r>
              <a:rPr dirty="0" sz="1350" spc="-5">
                <a:latin typeface="Arial"/>
                <a:cs typeface="Arial"/>
              </a:rPr>
              <a:t> </a:t>
            </a:r>
            <a:r>
              <a:rPr dirty="0" sz="1350" spc="20">
                <a:latin typeface="Arial"/>
                <a:cs typeface="Arial"/>
              </a:rPr>
              <a:t>CV</a:t>
            </a:r>
            <a:endParaRPr sz="135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45"/>
              </a:spcBef>
            </a:pPr>
            <a:r>
              <a:rPr dirty="0" sz="1350" spc="15">
                <a:latin typeface="Arial"/>
                <a:cs typeface="Arial"/>
              </a:rPr>
              <a:t>π</a:t>
            </a:r>
            <a:r>
              <a:rPr dirty="0" baseline="-20833" sz="1200" spc="22">
                <a:latin typeface="Arial"/>
                <a:cs typeface="Arial"/>
              </a:rPr>
              <a:t>C </a:t>
            </a:r>
            <a:r>
              <a:rPr dirty="0" sz="1350" spc="20">
                <a:latin typeface="Arial"/>
                <a:cs typeface="Arial"/>
              </a:rPr>
              <a:t>= </a:t>
            </a:r>
            <a:r>
              <a:rPr dirty="0" sz="1350">
                <a:latin typeface="Arial"/>
                <a:cs typeface="Arial"/>
              </a:rPr>
              <a:t>cutting </a:t>
            </a:r>
            <a:r>
              <a:rPr dirty="0" sz="1350" spc="5">
                <a:latin typeface="Arial"/>
                <a:cs typeface="Arial"/>
              </a:rPr>
              <a:t>plane; </a:t>
            </a:r>
            <a:r>
              <a:rPr dirty="0" sz="1350" spc="10">
                <a:latin typeface="Arial"/>
                <a:cs typeface="Arial"/>
              </a:rPr>
              <a:t>plane </a:t>
            </a:r>
            <a:r>
              <a:rPr dirty="0" sz="1350" spc="5">
                <a:latin typeface="Arial"/>
                <a:cs typeface="Arial"/>
              </a:rPr>
              <a:t>perpendicular to </a:t>
            </a:r>
            <a:r>
              <a:rPr dirty="0" sz="1350" spc="20">
                <a:latin typeface="Arial"/>
                <a:cs typeface="Arial"/>
              </a:rPr>
              <a:t>π</a:t>
            </a:r>
            <a:r>
              <a:rPr dirty="0" baseline="-20833" sz="1200" spc="30">
                <a:latin typeface="Arial"/>
                <a:cs typeface="Arial"/>
              </a:rPr>
              <a:t>R</a:t>
            </a:r>
            <a:r>
              <a:rPr dirty="0" baseline="-20833" sz="1200" spc="44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and</a:t>
            </a:r>
            <a:endParaRPr sz="135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210"/>
              </a:spcBef>
            </a:pPr>
            <a:r>
              <a:rPr dirty="0" sz="1350" spc="10">
                <a:latin typeface="Arial"/>
                <a:cs typeface="Arial"/>
              </a:rPr>
              <a:t>taken along the principal </a:t>
            </a:r>
            <a:r>
              <a:rPr dirty="0" sz="1350" spc="-5">
                <a:latin typeface="Arial"/>
                <a:cs typeface="Arial"/>
              </a:rPr>
              <a:t>cutting</a:t>
            </a:r>
            <a:r>
              <a:rPr dirty="0" sz="1350" spc="285">
                <a:latin typeface="Arial"/>
                <a:cs typeface="Arial"/>
              </a:rPr>
              <a:t> </a:t>
            </a:r>
            <a:r>
              <a:rPr dirty="0" sz="1350" spc="15">
                <a:latin typeface="Arial"/>
                <a:cs typeface="Arial"/>
              </a:rPr>
              <a:t>edge</a:t>
            </a:r>
            <a:endParaRPr sz="135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45"/>
              </a:spcBef>
              <a:tabLst>
                <a:tab pos="3749040" algn="l"/>
              </a:tabLst>
            </a:pPr>
            <a:r>
              <a:rPr dirty="0" sz="1350" spc="15">
                <a:latin typeface="Arial"/>
                <a:cs typeface="Arial"/>
              </a:rPr>
              <a:t>π</a:t>
            </a:r>
            <a:r>
              <a:rPr dirty="0" baseline="-20833" sz="1200" spc="22">
                <a:latin typeface="Arial"/>
                <a:cs typeface="Arial"/>
              </a:rPr>
              <a:t>O  </a:t>
            </a:r>
            <a:r>
              <a:rPr dirty="0" sz="1350" spc="20">
                <a:latin typeface="Arial"/>
                <a:cs typeface="Arial"/>
              </a:rPr>
              <a:t>=  </a:t>
            </a:r>
            <a:r>
              <a:rPr dirty="0" sz="1350" spc="10">
                <a:latin typeface="Arial"/>
                <a:cs typeface="Arial"/>
              </a:rPr>
              <a:t>Orthogonal</a:t>
            </a:r>
            <a:r>
              <a:rPr dirty="0" sz="1350" spc="39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plane;</a:t>
            </a:r>
            <a:r>
              <a:rPr dirty="0" sz="1350" spc="-3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plane</a:t>
            </a:r>
            <a:r>
              <a:rPr dirty="0" sz="1350" spc="24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perpendicular</a:t>
            </a:r>
            <a:r>
              <a:rPr dirty="0" sz="1350" spc="5">
                <a:latin typeface="Times New Roman"/>
                <a:cs typeface="Times New Roman"/>
              </a:rPr>
              <a:t>	</a:t>
            </a:r>
            <a:r>
              <a:rPr dirty="0" sz="1350" spc="10">
                <a:latin typeface="Arial"/>
                <a:cs typeface="Arial"/>
              </a:rPr>
              <a:t>to</a:t>
            </a:r>
            <a:endParaRPr sz="135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210"/>
              </a:spcBef>
            </a:pPr>
            <a:r>
              <a:rPr dirty="0" sz="1350" spc="10">
                <a:latin typeface="Arial"/>
                <a:cs typeface="Arial"/>
              </a:rPr>
              <a:t>both </a:t>
            </a:r>
            <a:r>
              <a:rPr dirty="0" sz="1350" spc="15">
                <a:latin typeface="Arial"/>
                <a:cs typeface="Arial"/>
              </a:rPr>
              <a:t>π</a:t>
            </a:r>
            <a:r>
              <a:rPr dirty="0" baseline="-20833" sz="1200" spc="22">
                <a:latin typeface="Arial"/>
                <a:cs typeface="Arial"/>
              </a:rPr>
              <a:t>R </a:t>
            </a:r>
            <a:r>
              <a:rPr dirty="0" sz="1350" spc="10">
                <a:latin typeface="Arial"/>
                <a:cs typeface="Arial"/>
              </a:rPr>
              <a:t>and </a:t>
            </a:r>
            <a:r>
              <a:rPr dirty="0" sz="1350" spc="15">
                <a:latin typeface="Arial"/>
                <a:cs typeface="Arial"/>
              </a:rPr>
              <a:t>π</a:t>
            </a:r>
            <a:r>
              <a:rPr dirty="0" baseline="-20833" sz="1200" spc="22">
                <a:latin typeface="Arial"/>
                <a:cs typeface="Arial"/>
              </a:rPr>
              <a:t>C </a:t>
            </a:r>
            <a:r>
              <a:rPr dirty="0" sz="1350" spc="10">
                <a:latin typeface="Arial"/>
                <a:cs typeface="Arial"/>
              </a:rPr>
              <a:t>and the </a:t>
            </a:r>
            <a:r>
              <a:rPr dirty="0" sz="1350" spc="5">
                <a:latin typeface="Arial"/>
                <a:cs typeface="Arial"/>
              </a:rPr>
              <a:t>axes;</a:t>
            </a:r>
            <a:endParaRPr sz="1350">
              <a:latin typeface="Arial"/>
              <a:cs typeface="Arial"/>
            </a:endParaRPr>
          </a:p>
          <a:p>
            <a:pPr marL="91440" marR="4278630">
              <a:lnSpc>
                <a:spcPts val="1850"/>
              </a:lnSpc>
              <a:spcBef>
                <a:spcPts val="80"/>
              </a:spcBef>
            </a:pPr>
            <a:r>
              <a:rPr dirty="0" sz="1350" spc="5">
                <a:latin typeface="Arial"/>
                <a:cs typeface="Arial"/>
              </a:rPr>
              <a:t>X</a:t>
            </a:r>
            <a:r>
              <a:rPr dirty="0" baseline="-20833" sz="1200" spc="7">
                <a:latin typeface="Arial"/>
                <a:cs typeface="Arial"/>
              </a:rPr>
              <a:t>o </a:t>
            </a:r>
            <a:r>
              <a:rPr dirty="0" sz="1350" spc="20">
                <a:latin typeface="Arial"/>
                <a:cs typeface="Arial"/>
              </a:rPr>
              <a:t>= </a:t>
            </a:r>
            <a:r>
              <a:rPr dirty="0" sz="1350" spc="10">
                <a:latin typeface="Arial"/>
                <a:cs typeface="Arial"/>
              </a:rPr>
              <a:t>along the </a:t>
            </a:r>
            <a:r>
              <a:rPr dirty="0" sz="1350" spc="5">
                <a:latin typeface="Arial"/>
                <a:cs typeface="Arial"/>
              </a:rPr>
              <a:t>line </a:t>
            </a:r>
            <a:r>
              <a:rPr dirty="0" sz="1350" spc="10">
                <a:latin typeface="Arial"/>
                <a:cs typeface="Arial"/>
              </a:rPr>
              <a:t>of </a:t>
            </a:r>
            <a:r>
              <a:rPr dirty="0" sz="1350" spc="5">
                <a:latin typeface="Arial"/>
                <a:cs typeface="Arial"/>
              </a:rPr>
              <a:t>intersection </a:t>
            </a:r>
            <a:r>
              <a:rPr dirty="0" sz="1350" spc="10">
                <a:latin typeface="Arial"/>
                <a:cs typeface="Arial"/>
              </a:rPr>
              <a:t>of π</a:t>
            </a:r>
            <a:r>
              <a:rPr dirty="0" baseline="-20833" sz="1200" spc="15">
                <a:latin typeface="Arial"/>
                <a:cs typeface="Arial"/>
              </a:rPr>
              <a:t>R </a:t>
            </a:r>
            <a:r>
              <a:rPr dirty="0" sz="1350" spc="10">
                <a:latin typeface="Arial"/>
                <a:cs typeface="Arial"/>
              </a:rPr>
              <a:t>and </a:t>
            </a:r>
            <a:r>
              <a:rPr dirty="0" sz="1350" spc="15">
                <a:latin typeface="Arial"/>
                <a:cs typeface="Arial"/>
              </a:rPr>
              <a:t>π</a:t>
            </a:r>
            <a:r>
              <a:rPr dirty="0" baseline="-20833" sz="1200" spc="22">
                <a:latin typeface="Arial"/>
                <a:cs typeface="Arial"/>
              </a:rPr>
              <a:t>O  </a:t>
            </a:r>
            <a:r>
              <a:rPr dirty="0" sz="1350" spc="5">
                <a:latin typeface="Arial"/>
                <a:cs typeface="Arial"/>
              </a:rPr>
              <a:t>Y</a:t>
            </a:r>
            <a:r>
              <a:rPr dirty="0" baseline="-20833" sz="1200" spc="7">
                <a:latin typeface="Arial"/>
                <a:cs typeface="Arial"/>
              </a:rPr>
              <a:t>o </a:t>
            </a:r>
            <a:r>
              <a:rPr dirty="0" sz="1350" spc="20">
                <a:latin typeface="Arial"/>
                <a:cs typeface="Arial"/>
              </a:rPr>
              <a:t>= </a:t>
            </a:r>
            <a:r>
              <a:rPr dirty="0" sz="1350" spc="10">
                <a:latin typeface="Arial"/>
                <a:cs typeface="Arial"/>
              </a:rPr>
              <a:t>along the </a:t>
            </a:r>
            <a:r>
              <a:rPr dirty="0" sz="1350" spc="5">
                <a:latin typeface="Arial"/>
                <a:cs typeface="Arial"/>
              </a:rPr>
              <a:t>line </a:t>
            </a:r>
            <a:r>
              <a:rPr dirty="0" sz="1350" spc="10">
                <a:latin typeface="Arial"/>
                <a:cs typeface="Arial"/>
              </a:rPr>
              <a:t>of </a:t>
            </a:r>
            <a:r>
              <a:rPr dirty="0" sz="1350" spc="5">
                <a:latin typeface="Arial"/>
                <a:cs typeface="Arial"/>
              </a:rPr>
              <a:t>intersection </a:t>
            </a:r>
            <a:r>
              <a:rPr dirty="0" sz="1350" spc="10">
                <a:latin typeface="Arial"/>
                <a:cs typeface="Arial"/>
              </a:rPr>
              <a:t>of </a:t>
            </a:r>
            <a:r>
              <a:rPr dirty="0" sz="1350" spc="20">
                <a:latin typeface="Arial"/>
                <a:cs typeface="Arial"/>
              </a:rPr>
              <a:t>πR </a:t>
            </a:r>
            <a:r>
              <a:rPr dirty="0" sz="1350" spc="10">
                <a:latin typeface="Arial"/>
                <a:cs typeface="Arial"/>
              </a:rPr>
              <a:t>and</a:t>
            </a:r>
            <a:r>
              <a:rPr dirty="0" sz="1350" spc="240">
                <a:latin typeface="Arial"/>
                <a:cs typeface="Arial"/>
              </a:rPr>
              <a:t> </a:t>
            </a:r>
            <a:r>
              <a:rPr dirty="0" sz="1350" spc="30">
                <a:latin typeface="Arial"/>
                <a:cs typeface="Arial"/>
              </a:rPr>
              <a:t>πC</a:t>
            </a:r>
            <a:endParaRPr sz="135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105"/>
              </a:spcBef>
            </a:pPr>
            <a:r>
              <a:rPr dirty="0" sz="1350" spc="5">
                <a:latin typeface="Arial"/>
                <a:cs typeface="Arial"/>
              </a:rPr>
              <a:t>Z</a:t>
            </a:r>
            <a:r>
              <a:rPr dirty="0" baseline="-20833" sz="1200" spc="7">
                <a:latin typeface="Arial"/>
                <a:cs typeface="Arial"/>
              </a:rPr>
              <a:t>o </a:t>
            </a:r>
            <a:r>
              <a:rPr dirty="0" sz="1350" spc="20">
                <a:latin typeface="Arial"/>
                <a:cs typeface="Arial"/>
              </a:rPr>
              <a:t>= </a:t>
            </a:r>
            <a:r>
              <a:rPr dirty="0" sz="1350" spc="10">
                <a:latin typeface="Arial"/>
                <a:cs typeface="Arial"/>
              </a:rPr>
              <a:t>along </a:t>
            </a:r>
            <a:r>
              <a:rPr dirty="0" sz="1350" spc="5">
                <a:latin typeface="Arial"/>
                <a:cs typeface="Arial"/>
              </a:rPr>
              <a:t>the </a:t>
            </a:r>
            <a:r>
              <a:rPr dirty="0" sz="1350">
                <a:latin typeface="Arial"/>
                <a:cs typeface="Arial"/>
              </a:rPr>
              <a:t>velocity </a:t>
            </a:r>
            <a:r>
              <a:rPr dirty="0" sz="1350" spc="-35">
                <a:latin typeface="Arial"/>
                <a:cs typeface="Arial"/>
              </a:rPr>
              <a:t>vector, </a:t>
            </a:r>
            <a:r>
              <a:rPr dirty="0" sz="1350" spc="-10">
                <a:latin typeface="Arial"/>
                <a:cs typeface="Arial"/>
              </a:rPr>
              <a:t>i.e., </a:t>
            </a:r>
            <a:r>
              <a:rPr dirty="0" sz="1350" spc="10">
                <a:latin typeface="Arial"/>
                <a:cs typeface="Arial"/>
              </a:rPr>
              <a:t>normal </a:t>
            </a:r>
            <a:r>
              <a:rPr dirty="0" sz="1350" spc="5">
                <a:latin typeface="Arial"/>
                <a:cs typeface="Arial"/>
              </a:rPr>
              <a:t>to</a:t>
            </a:r>
            <a:r>
              <a:rPr dirty="0" sz="1350" spc="36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both</a:t>
            </a:r>
            <a:endParaRPr sz="135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215"/>
              </a:spcBef>
            </a:pPr>
            <a:r>
              <a:rPr dirty="0" sz="1350" spc="5">
                <a:latin typeface="Arial"/>
                <a:cs typeface="Arial"/>
              </a:rPr>
              <a:t>X</a:t>
            </a:r>
            <a:r>
              <a:rPr dirty="0" baseline="-20833" sz="1200" spc="7">
                <a:latin typeface="Arial"/>
                <a:cs typeface="Arial"/>
              </a:rPr>
              <a:t>o </a:t>
            </a:r>
            <a:r>
              <a:rPr dirty="0" sz="1350" spc="10">
                <a:latin typeface="Arial"/>
                <a:cs typeface="Arial"/>
              </a:rPr>
              <a:t>and </a:t>
            </a:r>
            <a:r>
              <a:rPr dirty="0" sz="1350" spc="5">
                <a:latin typeface="Arial"/>
                <a:cs typeface="Arial"/>
              </a:rPr>
              <a:t>Y</a:t>
            </a:r>
            <a:r>
              <a:rPr dirty="0" baseline="-20833" sz="1200" spc="7">
                <a:latin typeface="Arial"/>
                <a:cs typeface="Arial"/>
              </a:rPr>
              <a:t>o</a:t>
            </a:r>
            <a:r>
              <a:rPr dirty="0" baseline="-20833" sz="1200" spc="22">
                <a:latin typeface="Arial"/>
                <a:cs typeface="Arial"/>
              </a:rPr>
              <a:t> </a:t>
            </a:r>
            <a:r>
              <a:rPr dirty="0" sz="1350" spc="15">
                <a:latin typeface="Arial"/>
                <a:cs typeface="Arial"/>
              </a:rPr>
              <a:t>axes</a:t>
            </a:r>
            <a:endParaRPr sz="1350">
              <a:latin typeface="Arial"/>
              <a:cs typeface="Arial"/>
            </a:endParaRPr>
          </a:p>
          <a:p>
            <a:pPr marL="4664075">
              <a:lnSpc>
                <a:spcPct val="100000"/>
              </a:lnSpc>
              <a:spcBef>
                <a:spcPts val="1305"/>
              </a:spcBef>
            </a:pPr>
            <a:r>
              <a:rPr dirty="0" sz="1150" spc="5" b="1">
                <a:latin typeface="Arial"/>
                <a:cs typeface="Arial"/>
              </a:rPr>
              <a:t>Figure1.22: Planes and axis </a:t>
            </a:r>
            <a:r>
              <a:rPr dirty="0" sz="1150" spc="10" b="1">
                <a:latin typeface="Arial"/>
                <a:cs typeface="Arial"/>
              </a:rPr>
              <a:t>of </a:t>
            </a:r>
            <a:r>
              <a:rPr dirty="0" sz="1150" spc="5" b="1">
                <a:latin typeface="Arial"/>
                <a:cs typeface="Arial"/>
              </a:rPr>
              <a:t>reference </a:t>
            </a:r>
            <a:r>
              <a:rPr dirty="0" sz="1150" spc="10" b="1">
                <a:latin typeface="Arial"/>
                <a:cs typeface="Arial"/>
              </a:rPr>
              <a:t>in</a:t>
            </a:r>
            <a:r>
              <a:rPr dirty="0" sz="1150" spc="20" b="1">
                <a:latin typeface="Arial"/>
                <a:cs typeface="Arial"/>
              </a:rPr>
              <a:t> </a:t>
            </a:r>
            <a:r>
              <a:rPr dirty="0" sz="1150" spc="15" b="1">
                <a:latin typeface="Arial"/>
                <a:cs typeface="Arial"/>
              </a:rPr>
              <a:t>ORS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 spc="20"/>
              <a:t>30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5999" y="218569"/>
            <a:ext cx="6458585" cy="4641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10"/>
              <a:t>System </a:t>
            </a:r>
            <a:r>
              <a:rPr dirty="0" sz="2850" spc="5"/>
              <a:t>of Description of </a:t>
            </a:r>
            <a:r>
              <a:rPr dirty="0" sz="2850" spc="-70"/>
              <a:t>Tool</a:t>
            </a:r>
            <a:r>
              <a:rPr dirty="0" sz="2850" spc="20"/>
              <a:t> </a:t>
            </a:r>
            <a:r>
              <a:rPr dirty="0" sz="2850" spc="5"/>
              <a:t>Geometry</a:t>
            </a:r>
            <a:endParaRPr sz="2850"/>
          </a:p>
        </p:txBody>
      </p:sp>
      <p:sp>
        <p:nvSpPr>
          <p:cNvPr id="6" name="object 6"/>
          <p:cNvSpPr txBox="1"/>
          <p:nvPr/>
        </p:nvSpPr>
        <p:spPr>
          <a:xfrm>
            <a:off x="1776095" y="1658287"/>
            <a:ext cx="347408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b="1">
                <a:solidFill>
                  <a:srgbClr val="00CC00"/>
                </a:solidFill>
                <a:latin typeface="Arial"/>
                <a:cs typeface="Arial"/>
              </a:rPr>
              <a:t>Orthogonal Rake System</a:t>
            </a:r>
            <a:r>
              <a:rPr dirty="0" sz="1800" spc="-10" b="1">
                <a:solidFill>
                  <a:srgbClr val="00CC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CC00"/>
                </a:solidFill>
                <a:latin typeface="Arial"/>
                <a:cs typeface="Arial"/>
              </a:rPr>
              <a:t>(ORS)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33770" y="722179"/>
            <a:ext cx="4481030" cy="3609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045714" y="3563255"/>
            <a:ext cx="1079500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1400"/>
              </a:lnSpc>
              <a:spcBef>
                <a:spcPts val="95"/>
              </a:spcBef>
            </a:pPr>
            <a:r>
              <a:rPr dirty="0" sz="1050" spc="-5" b="1">
                <a:latin typeface="Arial"/>
                <a:cs typeface="Arial"/>
              </a:rPr>
              <a:t>Figure </a:t>
            </a:r>
            <a:r>
              <a:rPr dirty="0" sz="1050" b="1">
                <a:latin typeface="Arial"/>
                <a:cs typeface="Arial"/>
              </a:rPr>
              <a:t>1.23:</a:t>
            </a:r>
            <a:r>
              <a:rPr dirty="0" sz="1050" spc="-105" b="1">
                <a:latin typeface="Arial"/>
                <a:cs typeface="Arial"/>
              </a:rPr>
              <a:t> </a:t>
            </a:r>
            <a:r>
              <a:rPr dirty="0" sz="1050" spc="-25" b="1">
                <a:latin typeface="Arial"/>
                <a:cs typeface="Arial"/>
              </a:rPr>
              <a:t>Tool  </a:t>
            </a:r>
            <a:r>
              <a:rPr dirty="0" sz="1050" b="1">
                <a:latin typeface="Arial"/>
                <a:cs typeface="Arial"/>
              </a:rPr>
              <a:t>angles in </a:t>
            </a:r>
            <a:r>
              <a:rPr dirty="0" sz="1050" spc="5" b="1">
                <a:latin typeface="Arial"/>
                <a:cs typeface="Arial"/>
              </a:rPr>
              <a:t>ORS  </a:t>
            </a:r>
            <a:r>
              <a:rPr dirty="0" sz="1050" b="1">
                <a:latin typeface="Arial"/>
                <a:cs typeface="Arial"/>
              </a:rPr>
              <a:t>System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25854" y="2101697"/>
            <a:ext cx="6251575" cy="5064760"/>
            <a:chOff x="525854" y="2101697"/>
            <a:chExt cx="6251575" cy="5064760"/>
          </a:xfrm>
        </p:grpSpPr>
        <p:sp>
          <p:nvSpPr>
            <p:cNvPr id="10" name="object 10"/>
            <p:cNvSpPr/>
            <p:nvPr/>
          </p:nvSpPr>
          <p:spPr>
            <a:xfrm>
              <a:off x="541576" y="2101697"/>
              <a:ext cx="4819291" cy="8314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25854" y="3274517"/>
              <a:ext cx="6250975" cy="38915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7261190" y="6837353"/>
            <a:ext cx="1847850" cy="350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41935">
              <a:lnSpc>
                <a:spcPct val="101400"/>
              </a:lnSpc>
              <a:spcBef>
                <a:spcPts val="95"/>
              </a:spcBef>
            </a:pPr>
            <a:r>
              <a:rPr dirty="0" sz="1050" b="1">
                <a:latin typeface="Arial"/>
                <a:cs typeface="Arial"/>
              </a:rPr>
              <a:t>Figure1.24: Auxiliary  </a:t>
            </a:r>
            <a:r>
              <a:rPr dirty="0" sz="1050" spc="5" b="1">
                <a:latin typeface="Arial"/>
                <a:cs typeface="Arial"/>
              </a:rPr>
              <a:t>Orthogonal </a:t>
            </a:r>
            <a:r>
              <a:rPr dirty="0" sz="1050" b="1">
                <a:latin typeface="Arial"/>
                <a:cs typeface="Arial"/>
              </a:rPr>
              <a:t>Clearance</a:t>
            </a:r>
            <a:r>
              <a:rPr dirty="0" sz="1050" spc="-80" b="1">
                <a:latin typeface="Arial"/>
                <a:cs typeface="Arial"/>
              </a:rPr>
              <a:t> </a:t>
            </a:r>
            <a:r>
              <a:rPr dirty="0" sz="1050" spc="5" b="1">
                <a:latin typeface="Arial"/>
                <a:cs typeface="Arial"/>
              </a:rPr>
              <a:t>Angle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58164" y="4449610"/>
            <a:ext cx="2667749" cy="23502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 spc="20"/>
              <a:t>31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5999" y="218569"/>
            <a:ext cx="6458585" cy="4641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10"/>
              <a:t>System </a:t>
            </a:r>
            <a:r>
              <a:rPr dirty="0" sz="2850" spc="5"/>
              <a:t>of Description of </a:t>
            </a:r>
            <a:r>
              <a:rPr dirty="0" sz="2850" spc="-70"/>
              <a:t>Tool</a:t>
            </a:r>
            <a:r>
              <a:rPr dirty="0" sz="2850" spc="20"/>
              <a:t> </a:t>
            </a:r>
            <a:r>
              <a:rPr dirty="0" sz="2850" spc="5"/>
              <a:t>Geometry</a:t>
            </a:r>
            <a:endParaRPr sz="2850"/>
          </a:p>
        </p:txBody>
      </p:sp>
      <p:sp>
        <p:nvSpPr>
          <p:cNvPr id="6" name="object 6"/>
          <p:cNvSpPr txBox="1"/>
          <p:nvPr/>
        </p:nvSpPr>
        <p:spPr>
          <a:xfrm>
            <a:off x="1027841" y="1659398"/>
            <a:ext cx="9013190" cy="5440680"/>
          </a:xfrm>
          <a:prstGeom prst="rect">
            <a:avLst/>
          </a:prstGeom>
        </p:spPr>
        <p:txBody>
          <a:bodyPr wrap="square" lIns="0" tIns="137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dirty="0" sz="1700" spc="-50" b="1">
                <a:solidFill>
                  <a:srgbClr val="FF0000"/>
                </a:solidFill>
                <a:latin typeface="Arial"/>
                <a:cs typeface="Arial"/>
              </a:rPr>
              <a:t>Tool </a:t>
            </a:r>
            <a:r>
              <a:rPr dirty="0" sz="1700" spc="-20" b="1">
                <a:solidFill>
                  <a:srgbClr val="FF0000"/>
                </a:solidFill>
                <a:latin typeface="Arial"/>
                <a:cs typeface="Arial"/>
              </a:rPr>
              <a:t>Nomenclature </a:t>
            </a:r>
            <a:r>
              <a:rPr dirty="0" sz="1700" spc="-5" b="1">
                <a:solidFill>
                  <a:srgbClr val="FF0000"/>
                </a:solidFill>
                <a:latin typeface="Arial"/>
                <a:cs typeface="Arial"/>
              </a:rPr>
              <a:t>in </a:t>
            </a:r>
            <a:r>
              <a:rPr dirty="0" sz="1700" spc="-10" b="1">
                <a:solidFill>
                  <a:srgbClr val="FF0000"/>
                </a:solidFill>
                <a:latin typeface="Arial"/>
                <a:cs typeface="Arial"/>
              </a:rPr>
              <a:t>ORS</a:t>
            </a:r>
            <a:r>
              <a:rPr dirty="0" sz="1700" spc="2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spc="-15" b="1">
                <a:solidFill>
                  <a:srgbClr val="FF0000"/>
                </a:solidFill>
                <a:latin typeface="Arial"/>
                <a:cs typeface="Arial"/>
              </a:rPr>
              <a:t>System</a:t>
            </a:r>
            <a:endParaRPr sz="1700">
              <a:latin typeface="Arial"/>
              <a:cs typeface="Arial"/>
            </a:endParaRPr>
          </a:p>
          <a:p>
            <a:pPr marL="12700" marR="2341880">
              <a:lnSpc>
                <a:spcPts val="3040"/>
              </a:lnSpc>
              <a:spcBef>
                <a:spcPts val="250"/>
              </a:spcBef>
            </a:pPr>
            <a:r>
              <a:rPr dirty="0" sz="1700" spc="-15" b="1">
                <a:latin typeface="Arial"/>
                <a:cs typeface="Arial"/>
              </a:rPr>
              <a:t>The ORS </a:t>
            </a:r>
            <a:r>
              <a:rPr dirty="0" sz="1700" spc="-10" b="1">
                <a:latin typeface="Arial"/>
                <a:cs typeface="Arial"/>
              </a:rPr>
              <a:t>system comprises seven parameters </a:t>
            </a:r>
            <a:r>
              <a:rPr dirty="0" sz="1700" spc="-5" b="1">
                <a:latin typeface="Arial"/>
                <a:cs typeface="Arial"/>
              </a:rPr>
              <a:t>to </a:t>
            </a:r>
            <a:r>
              <a:rPr dirty="0" sz="1700" spc="-15" b="1">
                <a:latin typeface="Arial"/>
                <a:cs typeface="Arial"/>
              </a:rPr>
              <a:t>describe </a:t>
            </a:r>
            <a:r>
              <a:rPr dirty="0" sz="1700" b="1">
                <a:latin typeface="Arial"/>
                <a:cs typeface="Arial"/>
              </a:rPr>
              <a:t>a </a:t>
            </a:r>
            <a:r>
              <a:rPr dirty="0" sz="1700" spc="-15" b="1">
                <a:latin typeface="Arial"/>
                <a:cs typeface="Arial"/>
              </a:rPr>
              <a:t>tool.  The </a:t>
            </a:r>
            <a:r>
              <a:rPr dirty="0" sz="1700" spc="-5" b="1">
                <a:latin typeface="Arial"/>
                <a:cs typeface="Arial"/>
              </a:rPr>
              <a:t>main </a:t>
            </a:r>
            <a:r>
              <a:rPr dirty="0" sz="1700" spc="-10" b="1">
                <a:latin typeface="Arial"/>
                <a:cs typeface="Arial"/>
              </a:rPr>
              <a:t>elements </a:t>
            </a:r>
            <a:r>
              <a:rPr dirty="0" sz="1700" spc="-5" b="1">
                <a:latin typeface="Arial"/>
                <a:cs typeface="Arial"/>
              </a:rPr>
              <a:t>of </a:t>
            </a:r>
            <a:r>
              <a:rPr dirty="0" sz="1700" spc="-10" b="1">
                <a:latin typeface="Arial"/>
                <a:cs typeface="Arial"/>
              </a:rPr>
              <a:t>ORS </a:t>
            </a:r>
            <a:r>
              <a:rPr dirty="0" sz="1700" spc="-15" b="1">
                <a:latin typeface="Arial"/>
                <a:cs typeface="Arial"/>
              </a:rPr>
              <a:t>designated </a:t>
            </a:r>
            <a:r>
              <a:rPr dirty="0" sz="1700" spc="-5" b="1">
                <a:latin typeface="Arial"/>
                <a:cs typeface="Arial"/>
              </a:rPr>
              <a:t>in the </a:t>
            </a:r>
            <a:r>
              <a:rPr dirty="0" sz="1700" spc="-15" b="1">
                <a:latin typeface="Arial"/>
                <a:cs typeface="Arial"/>
              </a:rPr>
              <a:t>following</a:t>
            </a:r>
            <a:r>
              <a:rPr dirty="0" sz="1700" spc="295" b="1">
                <a:latin typeface="Arial"/>
                <a:cs typeface="Arial"/>
              </a:rPr>
              <a:t> </a:t>
            </a:r>
            <a:r>
              <a:rPr dirty="0" sz="1700" spc="-10" b="1">
                <a:latin typeface="Arial"/>
                <a:cs typeface="Arial"/>
              </a:rPr>
              <a:t>order-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dirty="0" sz="1700" spc="-10" b="1">
                <a:latin typeface="Arial"/>
                <a:cs typeface="Arial"/>
              </a:rPr>
              <a:t>Angle </a:t>
            </a:r>
            <a:r>
              <a:rPr dirty="0" sz="1700" spc="-5" b="1">
                <a:latin typeface="Arial"/>
                <a:cs typeface="Arial"/>
              </a:rPr>
              <a:t>of </a:t>
            </a:r>
            <a:r>
              <a:rPr dirty="0" sz="1700" spc="-10" b="1">
                <a:latin typeface="Arial"/>
                <a:cs typeface="Arial"/>
              </a:rPr>
              <a:t>inclination, Normal </a:t>
            </a:r>
            <a:r>
              <a:rPr dirty="0" sz="1700" spc="-5" b="1">
                <a:latin typeface="Arial"/>
                <a:cs typeface="Arial"/>
              </a:rPr>
              <a:t>rake </a:t>
            </a:r>
            <a:r>
              <a:rPr dirty="0" sz="1700" spc="-10" b="1">
                <a:latin typeface="Arial"/>
                <a:cs typeface="Arial"/>
              </a:rPr>
              <a:t>angle, </a:t>
            </a:r>
            <a:r>
              <a:rPr dirty="0" sz="1700" b="1">
                <a:latin typeface="Arial"/>
                <a:cs typeface="Arial"/>
              </a:rPr>
              <a:t>Side </a:t>
            </a:r>
            <a:r>
              <a:rPr dirty="0" sz="1700" spc="-5" b="1">
                <a:latin typeface="Arial"/>
                <a:cs typeface="Arial"/>
              </a:rPr>
              <a:t>relief angle, </a:t>
            </a:r>
            <a:r>
              <a:rPr dirty="0" sz="1700" spc="-10" b="1">
                <a:latin typeface="Arial"/>
                <a:cs typeface="Arial"/>
              </a:rPr>
              <a:t>End </a:t>
            </a:r>
            <a:r>
              <a:rPr dirty="0" sz="1700" spc="-5" b="1">
                <a:latin typeface="Arial"/>
                <a:cs typeface="Arial"/>
              </a:rPr>
              <a:t>relief angle, End</a:t>
            </a:r>
            <a:r>
              <a:rPr dirty="0" sz="1700" spc="114" b="1">
                <a:latin typeface="Arial"/>
                <a:cs typeface="Arial"/>
              </a:rPr>
              <a:t> </a:t>
            </a:r>
            <a:r>
              <a:rPr dirty="0" sz="1700" spc="-15" b="1">
                <a:latin typeface="Arial"/>
                <a:cs typeface="Arial"/>
              </a:rPr>
              <a:t>cutting</a:t>
            </a:r>
            <a:endParaRPr sz="1700">
              <a:latin typeface="Arial"/>
              <a:cs typeface="Arial"/>
            </a:endParaRPr>
          </a:p>
          <a:p>
            <a:pPr marL="12700" marR="4311015">
              <a:lnSpc>
                <a:spcPct val="149300"/>
              </a:lnSpc>
              <a:spcBef>
                <a:spcPts val="10"/>
              </a:spcBef>
            </a:pPr>
            <a:r>
              <a:rPr dirty="0" sz="1700" spc="-10" b="1">
                <a:latin typeface="Arial"/>
                <a:cs typeface="Arial"/>
              </a:rPr>
              <a:t>edge angle, Approach angle and </a:t>
            </a:r>
            <a:r>
              <a:rPr dirty="0" sz="1700" spc="-15" b="1">
                <a:latin typeface="Arial"/>
                <a:cs typeface="Arial"/>
              </a:rPr>
              <a:t>Nose </a:t>
            </a:r>
            <a:r>
              <a:rPr dirty="0" sz="1700" spc="-10" b="1">
                <a:latin typeface="Arial"/>
                <a:cs typeface="Arial"/>
              </a:rPr>
              <a:t>radius.  Example: </a:t>
            </a:r>
            <a:r>
              <a:rPr dirty="0" sz="1700" spc="-50" b="1">
                <a:latin typeface="Arial"/>
                <a:cs typeface="Arial"/>
              </a:rPr>
              <a:t>Tool </a:t>
            </a:r>
            <a:r>
              <a:rPr dirty="0" sz="1700" spc="-10" b="1">
                <a:latin typeface="Arial"/>
                <a:cs typeface="Arial"/>
              </a:rPr>
              <a:t>signature </a:t>
            </a:r>
            <a:r>
              <a:rPr dirty="0" sz="1700" spc="-5" b="1">
                <a:latin typeface="Arial"/>
                <a:cs typeface="Arial"/>
              </a:rPr>
              <a:t>5, </a:t>
            </a:r>
            <a:r>
              <a:rPr dirty="0" sz="1700" spc="-10" b="1">
                <a:latin typeface="Arial"/>
                <a:cs typeface="Arial"/>
              </a:rPr>
              <a:t>10, 6, </a:t>
            </a:r>
            <a:r>
              <a:rPr dirty="0" sz="1700" spc="-5" b="1">
                <a:latin typeface="Arial"/>
                <a:cs typeface="Arial"/>
              </a:rPr>
              <a:t>6, 5, </a:t>
            </a:r>
            <a:r>
              <a:rPr dirty="0" sz="1700" spc="-10" b="1">
                <a:latin typeface="Arial"/>
                <a:cs typeface="Arial"/>
              </a:rPr>
              <a:t>90, </a:t>
            </a:r>
            <a:r>
              <a:rPr dirty="0" sz="1700" b="1">
                <a:latin typeface="Arial"/>
                <a:cs typeface="Arial"/>
              </a:rPr>
              <a:t>1  </a:t>
            </a:r>
            <a:r>
              <a:rPr dirty="0" sz="1700" spc="-10" b="1">
                <a:latin typeface="Arial"/>
                <a:cs typeface="Arial"/>
              </a:rPr>
              <a:t>Angle </a:t>
            </a:r>
            <a:r>
              <a:rPr dirty="0" sz="1700" spc="-5" b="1">
                <a:latin typeface="Arial"/>
                <a:cs typeface="Arial"/>
              </a:rPr>
              <a:t>of </a:t>
            </a:r>
            <a:r>
              <a:rPr dirty="0" sz="1700" spc="-10" b="1">
                <a:latin typeface="Arial"/>
                <a:cs typeface="Arial"/>
              </a:rPr>
              <a:t>inclination </a:t>
            </a:r>
            <a:r>
              <a:rPr dirty="0" sz="1700" b="1">
                <a:latin typeface="Arial"/>
                <a:cs typeface="Arial"/>
              </a:rPr>
              <a:t>=</a:t>
            </a:r>
            <a:r>
              <a:rPr dirty="0" sz="1700" spc="-15" b="1">
                <a:latin typeface="Arial"/>
                <a:cs typeface="Arial"/>
              </a:rPr>
              <a:t> </a:t>
            </a:r>
            <a:r>
              <a:rPr dirty="0" sz="1700" spc="-5" b="1">
                <a:latin typeface="Arial"/>
                <a:cs typeface="Arial"/>
              </a:rPr>
              <a:t>5°</a:t>
            </a:r>
            <a:endParaRPr sz="1700">
              <a:latin typeface="Arial"/>
              <a:cs typeface="Arial"/>
            </a:endParaRPr>
          </a:p>
          <a:p>
            <a:pPr marL="12700" marR="5991225">
              <a:lnSpc>
                <a:spcPct val="149800"/>
              </a:lnSpc>
              <a:spcBef>
                <a:spcPts val="5"/>
              </a:spcBef>
            </a:pPr>
            <a:r>
              <a:rPr dirty="0" sz="1700" spc="-15" b="1">
                <a:latin typeface="Arial"/>
                <a:cs typeface="Arial"/>
              </a:rPr>
              <a:t>Normal </a:t>
            </a:r>
            <a:r>
              <a:rPr dirty="0" sz="1700" spc="-5" b="1">
                <a:latin typeface="Arial"/>
                <a:cs typeface="Arial"/>
              </a:rPr>
              <a:t>rake </a:t>
            </a:r>
            <a:r>
              <a:rPr dirty="0" sz="1700" spc="-10" b="1">
                <a:latin typeface="Arial"/>
                <a:cs typeface="Arial"/>
              </a:rPr>
              <a:t>angle </a:t>
            </a:r>
            <a:r>
              <a:rPr dirty="0" sz="1700" b="1">
                <a:latin typeface="Arial"/>
                <a:cs typeface="Arial"/>
              </a:rPr>
              <a:t>= </a:t>
            </a:r>
            <a:r>
              <a:rPr dirty="0" sz="1700" spc="-10" b="1">
                <a:latin typeface="Arial"/>
                <a:cs typeface="Arial"/>
              </a:rPr>
              <a:t>10° Side  relief angle </a:t>
            </a:r>
            <a:r>
              <a:rPr dirty="0" sz="1700" b="1">
                <a:latin typeface="Arial"/>
                <a:cs typeface="Arial"/>
              </a:rPr>
              <a:t>= </a:t>
            </a:r>
            <a:r>
              <a:rPr dirty="0" sz="1700" spc="-5" b="1">
                <a:latin typeface="Arial"/>
                <a:cs typeface="Arial"/>
              </a:rPr>
              <a:t>6° </a:t>
            </a:r>
            <a:r>
              <a:rPr dirty="0" sz="1700" spc="-10" b="1">
                <a:latin typeface="Arial"/>
                <a:cs typeface="Arial"/>
              </a:rPr>
              <a:t>End</a:t>
            </a:r>
            <a:r>
              <a:rPr dirty="0" sz="1700" spc="-20" b="1">
                <a:latin typeface="Arial"/>
                <a:cs typeface="Arial"/>
              </a:rPr>
              <a:t> </a:t>
            </a:r>
            <a:r>
              <a:rPr dirty="0" sz="1700" spc="-10" b="1">
                <a:latin typeface="Arial"/>
                <a:cs typeface="Arial"/>
              </a:rPr>
              <a:t>relief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1700" spc="-10" b="1">
                <a:latin typeface="Arial"/>
                <a:cs typeface="Arial"/>
              </a:rPr>
              <a:t>angle </a:t>
            </a:r>
            <a:r>
              <a:rPr dirty="0" sz="1700" b="1">
                <a:latin typeface="Arial"/>
                <a:cs typeface="Arial"/>
              </a:rPr>
              <a:t>=</a:t>
            </a:r>
            <a:r>
              <a:rPr dirty="0" sz="1700" spc="100" b="1">
                <a:latin typeface="Arial"/>
                <a:cs typeface="Arial"/>
              </a:rPr>
              <a:t> </a:t>
            </a:r>
            <a:r>
              <a:rPr dirty="0" sz="1700" spc="-10" b="1">
                <a:latin typeface="Arial"/>
                <a:cs typeface="Arial"/>
              </a:rPr>
              <a:t>6°</a:t>
            </a:r>
            <a:endParaRPr sz="1700">
              <a:latin typeface="Arial"/>
              <a:cs typeface="Arial"/>
            </a:endParaRPr>
          </a:p>
          <a:p>
            <a:pPr marL="12700" marR="6189980">
              <a:lnSpc>
                <a:spcPct val="150000"/>
              </a:lnSpc>
              <a:spcBef>
                <a:spcPts val="5"/>
              </a:spcBef>
            </a:pPr>
            <a:r>
              <a:rPr dirty="0" sz="1700" spc="-10" b="1">
                <a:latin typeface="Arial"/>
                <a:cs typeface="Arial"/>
              </a:rPr>
              <a:t>End </a:t>
            </a:r>
            <a:r>
              <a:rPr dirty="0" sz="1700" spc="-15" b="1">
                <a:latin typeface="Arial"/>
                <a:cs typeface="Arial"/>
              </a:rPr>
              <a:t>cutting </a:t>
            </a:r>
            <a:r>
              <a:rPr dirty="0" sz="1700" spc="-10" b="1">
                <a:latin typeface="Arial"/>
                <a:cs typeface="Arial"/>
              </a:rPr>
              <a:t>edge angle </a:t>
            </a:r>
            <a:r>
              <a:rPr dirty="0" sz="1700" b="1">
                <a:latin typeface="Arial"/>
                <a:cs typeface="Arial"/>
              </a:rPr>
              <a:t>=</a:t>
            </a:r>
            <a:r>
              <a:rPr dirty="0" sz="1700" spc="-75" b="1">
                <a:latin typeface="Arial"/>
                <a:cs typeface="Arial"/>
              </a:rPr>
              <a:t> </a:t>
            </a:r>
            <a:r>
              <a:rPr dirty="0" sz="1700" spc="-5" b="1">
                <a:latin typeface="Arial"/>
                <a:cs typeface="Arial"/>
              </a:rPr>
              <a:t>5°  </a:t>
            </a:r>
            <a:r>
              <a:rPr dirty="0" sz="1700" spc="-10" b="1">
                <a:latin typeface="Arial"/>
                <a:cs typeface="Arial"/>
              </a:rPr>
              <a:t>Approach angle </a:t>
            </a:r>
            <a:r>
              <a:rPr dirty="0" sz="1700" b="1">
                <a:latin typeface="Arial"/>
                <a:cs typeface="Arial"/>
              </a:rPr>
              <a:t>=</a:t>
            </a:r>
            <a:r>
              <a:rPr dirty="0" sz="1700" spc="75" b="1">
                <a:latin typeface="Arial"/>
                <a:cs typeface="Arial"/>
              </a:rPr>
              <a:t> </a:t>
            </a:r>
            <a:r>
              <a:rPr dirty="0" sz="1700" spc="-10" b="1">
                <a:latin typeface="Arial"/>
                <a:cs typeface="Arial"/>
              </a:rPr>
              <a:t>90°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sz="1700" spc="-15" b="1">
                <a:latin typeface="Arial"/>
                <a:cs typeface="Arial"/>
              </a:rPr>
              <a:t>Nose </a:t>
            </a:r>
            <a:r>
              <a:rPr dirty="0" sz="1700" spc="-10" b="1">
                <a:latin typeface="Arial"/>
                <a:cs typeface="Arial"/>
              </a:rPr>
              <a:t>radius</a:t>
            </a:r>
            <a:r>
              <a:rPr dirty="0" sz="1700" spc="75" b="1">
                <a:latin typeface="Arial"/>
                <a:cs typeface="Arial"/>
              </a:rPr>
              <a:t> </a:t>
            </a:r>
            <a:r>
              <a:rPr dirty="0" sz="1700" spc="-5" b="1">
                <a:latin typeface="Arial"/>
                <a:cs typeface="Arial"/>
              </a:rPr>
              <a:t>=1mm</a:t>
            </a:r>
            <a:endParaRPr sz="17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1380"/>
              </a:spcBef>
            </a:pPr>
            <a:r>
              <a:rPr dirty="0" sz="1350" spc="15">
                <a:latin typeface="Arial"/>
                <a:cs typeface="Arial"/>
              </a:rPr>
              <a:t>3</a:t>
            </a:r>
            <a:r>
              <a:rPr dirty="0" sz="1350" spc="20">
                <a:latin typeface="Arial"/>
                <a:cs typeface="Arial"/>
              </a:rPr>
              <a:t>2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5999" y="218569"/>
            <a:ext cx="6458585" cy="4641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10"/>
              <a:t>System </a:t>
            </a:r>
            <a:r>
              <a:rPr dirty="0" sz="2850" spc="5"/>
              <a:t>of Description of </a:t>
            </a:r>
            <a:r>
              <a:rPr dirty="0" sz="2850" spc="-70"/>
              <a:t>Tool</a:t>
            </a:r>
            <a:r>
              <a:rPr dirty="0" sz="2850" spc="20"/>
              <a:t> </a:t>
            </a:r>
            <a:r>
              <a:rPr dirty="0" sz="2850" spc="5"/>
              <a:t>Geometry</a:t>
            </a:r>
            <a:endParaRPr sz="2850"/>
          </a:p>
        </p:txBody>
      </p:sp>
      <p:sp>
        <p:nvSpPr>
          <p:cNvPr id="6" name="object 6"/>
          <p:cNvSpPr txBox="1"/>
          <p:nvPr/>
        </p:nvSpPr>
        <p:spPr>
          <a:xfrm>
            <a:off x="9791268" y="7083588"/>
            <a:ext cx="220979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>
                <a:latin typeface="Arial"/>
                <a:cs typeface="Arial"/>
              </a:rPr>
              <a:t>3</a:t>
            </a:r>
            <a:r>
              <a:rPr dirty="0" sz="1350" spc="20">
                <a:latin typeface="Arial"/>
                <a:cs typeface="Arial"/>
              </a:rPr>
              <a:t>3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8931" y="1042362"/>
            <a:ext cx="301688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Normal Rake </a:t>
            </a:r>
            <a:r>
              <a:rPr dirty="0" sz="1800" b="1">
                <a:solidFill>
                  <a:srgbClr val="00CC00"/>
                </a:solidFill>
                <a:latin typeface="Arial"/>
                <a:cs typeface="Arial"/>
              </a:rPr>
              <a:t>System</a:t>
            </a:r>
            <a:r>
              <a:rPr dirty="0" sz="1800" spc="-90" b="1">
                <a:solidFill>
                  <a:srgbClr val="00CC00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00CC00"/>
                </a:solidFill>
                <a:latin typeface="Arial"/>
                <a:cs typeface="Arial"/>
              </a:rPr>
              <a:t>(NRS)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8097" y="1462747"/>
            <a:ext cx="9033510" cy="234315"/>
          </a:xfrm>
          <a:custGeom>
            <a:avLst/>
            <a:gdLst/>
            <a:ahLst/>
            <a:cxnLst/>
            <a:rect l="l" t="t" r="r" b="b"/>
            <a:pathLst>
              <a:path w="9033510" h="234314">
                <a:moveTo>
                  <a:pt x="9033433" y="233946"/>
                </a:moveTo>
                <a:lnTo>
                  <a:pt x="9033433" y="0"/>
                </a:lnTo>
                <a:lnTo>
                  <a:pt x="0" y="0"/>
                </a:lnTo>
                <a:lnTo>
                  <a:pt x="0" y="233946"/>
                </a:lnTo>
                <a:close/>
              </a:path>
            </a:pathLst>
          </a:custGeom>
          <a:solidFill>
            <a:srgbClr val="323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8123" y="1478290"/>
            <a:ext cx="9434195" cy="1896745"/>
          </a:xfrm>
          <a:prstGeom prst="rect">
            <a:avLst/>
          </a:prstGeom>
        </p:spPr>
        <p:txBody>
          <a:bodyPr wrap="square" lIns="0" tIns="42544" rIns="0" bIns="0" rtlCol="0" vert="horz">
            <a:spAutoFit/>
          </a:bodyPr>
          <a:lstStyle/>
          <a:p>
            <a:pPr algn="just" marL="73660">
              <a:lnSpc>
                <a:spcPct val="100000"/>
              </a:lnSpc>
              <a:spcBef>
                <a:spcPts val="334"/>
              </a:spcBef>
            </a:pPr>
            <a:r>
              <a:rPr dirty="0" baseline="4830" sz="1725" spc="7" b="1">
                <a:latin typeface="Arial"/>
                <a:cs typeface="Arial"/>
              </a:rPr>
              <a:t>Thi </a:t>
            </a:r>
            <a:r>
              <a:rPr dirty="0" sz="1150" spc="10" b="1">
                <a:latin typeface="Arial"/>
                <a:cs typeface="Arial"/>
              </a:rPr>
              <a:t>s </a:t>
            </a:r>
            <a:r>
              <a:rPr dirty="0" sz="1150" spc="5" b="1">
                <a:latin typeface="Arial"/>
                <a:cs typeface="Arial"/>
              </a:rPr>
              <a:t>system is also </a:t>
            </a:r>
            <a:r>
              <a:rPr dirty="0" sz="1150" spc="10" b="1">
                <a:latin typeface="Arial"/>
                <a:cs typeface="Arial"/>
              </a:rPr>
              <a:t>known as ISO – </a:t>
            </a:r>
            <a:r>
              <a:rPr dirty="0" sz="1150" spc="-5" b="1">
                <a:latin typeface="Arial"/>
                <a:cs typeface="Arial"/>
              </a:rPr>
              <a:t>new. </a:t>
            </a:r>
            <a:r>
              <a:rPr dirty="0" sz="1150" spc="10" b="1">
                <a:latin typeface="Arial"/>
                <a:cs typeface="Arial"/>
              </a:rPr>
              <a:t>ASA </a:t>
            </a:r>
            <a:r>
              <a:rPr dirty="0" sz="1150" spc="5" b="1">
                <a:latin typeface="Arial"/>
                <a:cs typeface="Arial"/>
              </a:rPr>
              <a:t>system has limited advantage and use like convenience</a:t>
            </a:r>
            <a:r>
              <a:rPr dirty="0" sz="1150" spc="-11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of</a:t>
            </a:r>
            <a:endParaRPr sz="1150">
              <a:latin typeface="Arial"/>
              <a:cs typeface="Arial"/>
            </a:endParaRPr>
          </a:p>
          <a:p>
            <a:pPr algn="just" marL="50800" marR="43180">
              <a:lnSpc>
                <a:spcPct val="101699"/>
              </a:lnSpc>
              <a:spcBef>
                <a:spcPts val="215"/>
              </a:spcBef>
            </a:pPr>
            <a:r>
              <a:rPr dirty="0" sz="1150" spc="5" b="1">
                <a:latin typeface="Arial"/>
                <a:cs typeface="Arial"/>
              </a:rPr>
              <a:t>inspection. But </a:t>
            </a:r>
            <a:r>
              <a:rPr dirty="0" sz="1150" spc="15" b="1">
                <a:latin typeface="Arial"/>
                <a:cs typeface="Arial"/>
              </a:rPr>
              <a:t>ORS </a:t>
            </a:r>
            <a:r>
              <a:rPr dirty="0" sz="1150" b="1">
                <a:latin typeface="Arial"/>
                <a:cs typeface="Arial"/>
              </a:rPr>
              <a:t>is </a:t>
            </a:r>
            <a:r>
              <a:rPr dirty="0" sz="1150" spc="5" b="1">
                <a:latin typeface="Arial"/>
                <a:cs typeface="Arial"/>
              </a:rPr>
              <a:t>advantageously used for analysis </a:t>
            </a:r>
            <a:r>
              <a:rPr dirty="0" sz="1150" b="1">
                <a:latin typeface="Arial"/>
                <a:cs typeface="Arial"/>
              </a:rPr>
              <a:t>and </a:t>
            </a:r>
            <a:r>
              <a:rPr dirty="0" sz="1150" spc="5" b="1">
                <a:latin typeface="Arial"/>
                <a:cs typeface="Arial"/>
              </a:rPr>
              <a:t>research in machining and tool performance. But</a:t>
            </a:r>
            <a:r>
              <a:rPr dirty="0" sz="1150" spc="325" b="1">
                <a:latin typeface="Arial"/>
                <a:cs typeface="Arial"/>
              </a:rPr>
              <a:t> </a:t>
            </a:r>
            <a:r>
              <a:rPr dirty="0" sz="1150" spc="15" b="1">
                <a:latin typeface="Arial"/>
                <a:cs typeface="Arial"/>
              </a:rPr>
              <a:t>ORS </a:t>
            </a:r>
            <a:r>
              <a:rPr dirty="0" sz="1150" spc="5" b="1">
                <a:latin typeface="Arial"/>
                <a:cs typeface="Arial"/>
              </a:rPr>
              <a:t>does not  reveal the true picture of the tool geometry </a:t>
            </a:r>
            <a:r>
              <a:rPr dirty="0" sz="1150" spc="10" b="1">
                <a:latin typeface="Arial"/>
                <a:cs typeface="Arial"/>
              </a:rPr>
              <a:t>when </a:t>
            </a:r>
            <a:r>
              <a:rPr dirty="0" sz="1150" spc="5" b="1">
                <a:latin typeface="Arial"/>
                <a:cs typeface="Arial"/>
              </a:rPr>
              <a:t>the cutting edges are inclined </a:t>
            </a:r>
            <a:r>
              <a:rPr dirty="0" sz="1150" spc="10" b="1">
                <a:latin typeface="Arial"/>
                <a:cs typeface="Arial"/>
              </a:rPr>
              <a:t>from </a:t>
            </a:r>
            <a:r>
              <a:rPr dirty="0" sz="1150" spc="5" b="1">
                <a:latin typeface="Arial"/>
                <a:cs typeface="Arial"/>
              </a:rPr>
              <a:t>the</a:t>
            </a:r>
            <a:r>
              <a:rPr dirty="0" sz="1150" spc="32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reference plane, i.e., λ≠0. Besides,   sharpening or resharpening, if </a:t>
            </a:r>
            <a:r>
              <a:rPr dirty="0" sz="1150" spc="-5" b="1">
                <a:latin typeface="Arial"/>
                <a:cs typeface="Arial"/>
              </a:rPr>
              <a:t>necessary, </a:t>
            </a:r>
            <a:r>
              <a:rPr dirty="0" sz="1150" spc="10" b="1">
                <a:latin typeface="Arial"/>
                <a:cs typeface="Arial"/>
              </a:rPr>
              <a:t>of </a:t>
            </a:r>
            <a:r>
              <a:rPr dirty="0" sz="1150" spc="5" b="1">
                <a:latin typeface="Arial"/>
                <a:cs typeface="Arial"/>
              </a:rPr>
              <a:t>the tool </a:t>
            </a:r>
            <a:r>
              <a:rPr dirty="0" sz="1150" spc="10" b="1">
                <a:latin typeface="Arial"/>
                <a:cs typeface="Arial"/>
              </a:rPr>
              <a:t>by </a:t>
            </a:r>
            <a:r>
              <a:rPr dirty="0" sz="1150" spc="5" b="1">
                <a:latin typeface="Arial"/>
                <a:cs typeface="Arial"/>
              </a:rPr>
              <a:t>grinding </a:t>
            </a:r>
            <a:r>
              <a:rPr dirty="0" sz="1150" b="1">
                <a:latin typeface="Arial"/>
                <a:cs typeface="Arial"/>
              </a:rPr>
              <a:t>in </a:t>
            </a:r>
            <a:r>
              <a:rPr dirty="0" sz="1150" spc="10" b="1">
                <a:latin typeface="Arial"/>
                <a:cs typeface="Arial"/>
              </a:rPr>
              <a:t>ORS </a:t>
            </a:r>
            <a:r>
              <a:rPr dirty="0" sz="1150" spc="5" b="1">
                <a:latin typeface="Arial"/>
                <a:cs typeface="Arial"/>
              </a:rPr>
              <a:t>requires some additional calculations </a:t>
            </a:r>
            <a:r>
              <a:rPr dirty="0" sz="1150" b="1">
                <a:latin typeface="Arial"/>
                <a:cs typeface="Arial"/>
              </a:rPr>
              <a:t>for </a:t>
            </a:r>
            <a:r>
              <a:rPr dirty="0" sz="1150" spc="5" b="1">
                <a:latin typeface="Arial"/>
                <a:cs typeface="Arial"/>
              </a:rPr>
              <a:t>correction of  angles. </a:t>
            </a:r>
            <a:r>
              <a:rPr dirty="0" sz="1150" b="1">
                <a:latin typeface="Arial"/>
                <a:cs typeface="Arial"/>
              </a:rPr>
              <a:t>These </a:t>
            </a:r>
            <a:r>
              <a:rPr dirty="0" sz="1150" spc="15" b="1">
                <a:latin typeface="Arial"/>
                <a:cs typeface="Arial"/>
              </a:rPr>
              <a:t>two </a:t>
            </a:r>
            <a:r>
              <a:rPr dirty="0" sz="1150" spc="5" b="1">
                <a:latin typeface="Arial"/>
                <a:cs typeface="Arial"/>
              </a:rPr>
              <a:t>limitations of </a:t>
            </a:r>
            <a:r>
              <a:rPr dirty="0" sz="1150" spc="15" b="1">
                <a:latin typeface="Arial"/>
                <a:cs typeface="Arial"/>
              </a:rPr>
              <a:t>ORS </a:t>
            </a:r>
            <a:r>
              <a:rPr dirty="0" sz="1150" spc="5" b="1">
                <a:latin typeface="Arial"/>
                <a:cs typeface="Arial"/>
              </a:rPr>
              <a:t>are overcome </a:t>
            </a:r>
            <a:r>
              <a:rPr dirty="0" sz="1150" spc="10" b="1">
                <a:latin typeface="Arial"/>
                <a:cs typeface="Arial"/>
              </a:rPr>
              <a:t>by </a:t>
            </a:r>
            <a:r>
              <a:rPr dirty="0" sz="1150" spc="5" b="1">
                <a:latin typeface="Arial"/>
                <a:cs typeface="Arial"/>
              </a:rPr>
              <a:t>using </a:t>
            </a:r>
            <a:r>
              <a:rPr dirty="0" sz="1150" spc="10" b="1">
                <a:latin typeface="Arial"/>
                <a:cs typeface="Arial"/>
              </a:rPr>
              <a:t>NRS </a:t>
            </a:r>
            <a:r>
              <a:rPr dirty="0" sz="1150" b="1">
                <a:latin typeface="Arial"/>
                <a:cs typeface="Arial"/>
              </a:rPr>
              <a:t>for </a:t>
            </a:r>
            <a:r>
              <a:rPr dirty="0" sz="1150" spc="5" b="1">
                <a:latin typeface="Arial"/>
                <a:cs typeface="Arial"/>
              </a:rPr>
              <a:t>description and use </a:t>
            </a:r>
            <a:r>
              <a:rPr dirty="0" sz="1150" spc="10" b="1">
                <a:latin typeface="Arial"/>
                <a:cs typeface="Arial"/>
              </a:rPr>
              <a:t>of </a:t>
            </a:r>
            <a:r>
              <a:rPr dirty="0" sz="1150" spc="5" b="1">
                <a:latin typeface="Arial"/>
                <a:cs typeface="Arial"/>
              </a:rPr>
              <a:t>tool</a:t>
            </a:r>
            <a:r>
              <a:rPr dirty="0" sz="1150" spc="130" b="1">
                <a:latin typeface="Arial"/>
                <a:cs typeface="Arial"/>
              </a:rPr>
              <a:t> </a:t>
            </a:r>
            <a:r>
              <a:rPr dirty="0" sz="1150" spc="-5" b="1">
                <a:latin typeface="Arial"/>
                <a:cs typeface="Arial"/>
              </a:rPr>
              <a:t>geometry.</a:t>
            </a:r>
            <a:endParaRPr sz="1150">
              <a:latin typeface="Arial"/>
              <a:cs typeface="Arial"/>
            </a:endParaRPr>
          </a:p>
          <a:p>
            <a:pPr algn="just" marL="50800">
              <a:lnSpc>
                <a:spcPct val="100000"/>
              </a:lnSpc>
              <a:spcBef>
                <a:spcPts val="25"/>
              </a:spcBef>
            </a:pPr>
            <a:r>
              <a:rPr dirty="0" sz="1150" spc="5" b="1">
                <a:latin typeface="Arial"/>
                <a:cs typeface="Arial"/>
              </a:rPr>
              <a:t>The basic difference between </a:t>
            </a:r>
            <a:r>
              <a:rPr dirty="0" sz="1150" spc="15" b="1">
                <a:latin typeface="Arial"/>
                <a:cs typeface="Arial"/>
              </a:rPr>
              <a:t>ORS </a:t>
            </a:r>
            <a:r>
              <a:rPr dirty="0" sz="1150" spc="5" b="1">
                <a:latin typeface="Arial"/>
                <a:cs typeface="Arial"/>
              </a:rPr>
              <a:t>and </a:t>
            </a:r>
            <a:r>
              <a:rPr dirty="0" sz="1150" spc="10" b="1">
                <a:latin typeface="Arial"/>
                <a:cs typeface="Arial"/>
              </a:rPr>
              <a:t>NRS</a:t>
            </a:r>
            <a:r>
              <a:rPr dirty="0" sz="1150" spc="6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is-</a:t>
            </a:r>
            <a:endParaRPr sz="1150">
              <a:latin typeface="Arial"/>
              <a:cs typeface="Arial"/>
            </a:endParaRPr>
          </a:p>
          <a:p>
            <a:pPr algn="just" marL="50800">
              <a:lnSpc>
                <a:spcPct val="100000"/>
              </a:lnSpc>
              <a:spcBef>
                <a:spcPts val="25"/>
              </a:spcBef>
            </a:pPr>
            <a:r>
              <a:rPr dirty="0" sz="1150" spc="5" b="1">
                <a:latin typeface="Arial"/>
                <a:cs typeface="Arial"/>
              </a:rPr>
              <a:t>in</a:t>
            </a:r>
            <a:r>
              <a:rPr dirty="0" sz="1150" spc="210" b="1">
                <a:latin typeface="Arial"/>
                <a:cs typeface="Arial"/>
              </a:rPr>
              <a:t> </a:t>
            </a:r>
            <a:r>
              <a:rPr dirty="0" sz="1150" spc="10" b="1">
                <a:latin typeface="Arial"/>
                <a:cs typeface="Arial"/>
              </a:rPr>
              <a:t>ORS,</a:t>
            </a:r>
            <a:r>
              <a:rPr dirty="0" sz="1150" spc="229" b="1">
                <a:latin typeface="Arial"/>
                <a:cs typeface="Arial"/>
              </a:rPr>
              <a:t> </a:t>
            </a:r>
            <a:r>
              <a:rPr dirty="0" sz="1150" spc="10" b="1">
                <a:latin typeface="Arial"/>
                <a:cs typeface="Arial"/>
              </a:rPr>
              <a:t>rake</a:t>
            </a:r>
            <a:r>
              <a:rPr dirty="0" sz="1150" spc="225" b="1">
                <a:latin typeface="Arial"/>
                <a:cs typeface="Arial"/>
              </a:rPr>
              <a:t> </a:t>
            </a:r>
            <a:r>
              <a:rPr dirty="0" sz="1150" spc="10" b="1">
                <a:latin typeface="Arial"/>
                <a:cs typeface="Arial"/>
              </a:rPr>
              <a:t>and</a:t>
            </a:r>
            <a:r>
              <a:rPr dirty="0" sz="1150" spc="229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clearance</a:t>
            </a:r>
            <a:r>
              <a:rPr dirty="0" sz="1150" spc="229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angles</a:t>
            </a:r>
            <a:r>
              <a:rPr dirty="0" sz="1150" spc="22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are</a:t>
            </a:r>
            <a:r>
              <a:rPr dirty="0" sz="1150" spc="229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visualized</a:t>
            </a:r>
            <a:r>
              <a:rPr dirty="0" sz="1150" spc="229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in</a:t>
            </a:r>
            <a:r>
              <a:rPr dirty="0" sz="1150" spc="22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the</a:t>
            </a:r>
            <a:r>
              <a:rPr dirty="0" sz="1150" spc="229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orthogonal</a:t>
            </a:r>
            <a:r>
              <a:rPr dirty="0" sz="1150" spc="245" b="1">
                <a:latin typeface="Arial"/>
                <a:cs typeface="Arial"/>
              </a:rPr>
              <a:t> </a:t>
            </a:r>
            <a:r>
              <a:rPr dirty="0" sz="1150" spc="-5" b="1">
                <a:latin typeface="Arial"/>
                <a:cs typeface="Arial"/>
              </a:rPr>
              <a:t>plane,</a:t>
            </a:r>
            <a:r>
              <a:rPr dirty="0" sz="1150" spc="220" b="1">
                <a:latin typeface="Arial"/>
                <a:cs typeface="Arial"/>
              </a:rPr>
              <a:t> </a:t>
            </a:r>
            <a:r>
              <a:rPr dirty="0" sz="1150" spc="10" b="1">
                <a:latin typeface="Arial"/>
                <a:cs typeface="Arial"/>
              </a:rPr>
              <a:t>π</a:t>
            </a:r>
            <a:r>
              <a:rPr dirty="0" baseline="-21367" sz="975" spc="15" b="1">
                <a:latin typeface="Arial"/>
                <a:cs typeface="Arial"/>
              </a:rPr>
              <a:t>o</a:t>
            </a:r>
            <a:r>
              <a:rPr dirty="0" sz="1150" spc="10" b="1">
                <a:latin typeface="Arial"/>
                <a:cs typeface="Arial"/>
              </a:rPr>
              <a:t>,</a:t>
            </a:r>
            <a:r>
              <a:rPr dirty="0" sz="1150" spc="22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whereas</a:t>
            </a:r>
            <a:r>
              <a:rPr dirty="0" sz="1150" spc="229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in</a:t>
            </a:r>
            <a:r>
              <a:rPr dirty="0" sz="1150" spc="220" b="1">
                <a:latin typeface="Arial"/>
                <a:cs typeface="Arial"/>
              </a:rPr>
              <a:t> </a:t>
            </a:r>
            <a:r>
              <a:rPr dirty="0" sz="1150" spc="10" b="1">
                <a:latin typeface="Arial"/>
                <a:cs typeface="Arial"/>
              </a:rPr>
              <a:t>NRS</a:t>
            </a:r>
            <a:r>
              <a:rPr dirty="0" sz="1150" spc="229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those</a:t>
            </a:r>
            <a:r>
              <a:rPr dirty="0" sz="1150" spc="22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angles</a:t>
            </a:r>
            <a:r>
              <a:rPr dirty="0" sz="1150" spc="21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are</a:t>
            </a:r>
            <a:r>
              <a:rPr dirty="0" sz="1150" spc="12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visualized</a:t>
            </a:r>
            <a:r>
              <a:rPr dirty="0" sz="1150" spc="22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in</a:t>
            </a:r>
            <a:endParaRPr sz="1150">
              <a:latin typeface="Arial"/>
              <a:cs typeface="Arial"/>
            </a:endParaRPr>
          </a:p>
          <a:p>
            <a:pPr algn="just" marL="50800" marR="43815">
              <a:lnSpc>
                <a:spcPct val="106600"/>
              </a:lnSpc>
              <a:spcBef>
                <a:spcPts val="60"/>
              </a:spcBef>
            </a:pPr>
            <a:r>
              <a:rPr dirty="0" sz="1150" spc="-5" b="1">
                <a:latin typeface="Arial"/>
                <a:cs typeface="Arial"/>
              </a:rPr>
              <a:t>another </a:t>
            </a:r>
            <a:r>
              <a:rPr dirty="0" sz="1150" spc="5" b="1">
                <a:latin typeface="Arial"/>
                <a:cs typeface="Arial"/>
              </a:rPr>
              <a:t>plane called </a:t>
            </a:r>
            <a:r>
              <a:rPr dirty="0" sz="1150" spc="10" b="1">
                <a:latin typeface="Arial"/>
                <a:cs typeface="Arial"/>
              </a:rPr>
              <a:t>Normal </a:t>
            </a:r>
            <a:r>
              <a:rPr dirty="0" sz="1150" spc="-5" b="1">
                <a:latin typeface="Arial"/>
                <a:cs typeface="Arial"/>
              </a:rPr>
              <a:t>plane, </a:t>
            </a:r>
            <a:r>
              <a:rPr dirty="0" sz="1150" spc="5" b="1">
                <a:latin typeface="Arial"/>
                <a:cs typeface="Arial"/>
              </a:rPr>
              <a:t>π</a:t>
            </a:r>
            <a:r>
              <a:rPr dirty="0" baseline="-21367" sz="975" spc="7" b="1">
                <a:latin typeface="Arial"/>
                <a:cs typeface="Arial"/>
              </a:rPr>
              <a:t>N</a:t>
            </a:r>
            <a:r>
              <a:rPr dirty="0" sz="1150" spc="5" b="1">
                <a:latin typeface="Arial"/>
                <a:cs typeface="Arial"/>
              </a:rPr>
              <a:t>. The orthogonal plane, </a:t>
            </a:r>
            <a:r>
              <a:rPr dirty="0" sz="1150" spc="10" b="1">
                <a:latin typeface="Arial"/>
                <a:cs typeface="Arial"/>
              </a:rPr>
              <a:t>πo </a:t>
            </a:r>
            <a:r>
              <a:rPr dirty="0" sz="1150" spc="5" b="1">
                <a:latin typeface="Arial"/>
                <a:cs typeface="Arial"/>
              </a:rPr>
              <a:t>is simply normal </a:t>
            </a:r>
            <a:r>
              <a:rPr dirty="0" sz="1150" spc="10" b="1">
                <a:latin typeface="Arial"/>
                <a:cs typeface="Arial"/>
              </a:rPr>
              <a:t>to πR </a:t>
            </a:r>
            <a:r>
              <a:rPr dirty="0" sz="1150" spc="5" b="1">
                <a:latin typeface="Arial"/>
                <a:cs typeface="Arial"/>
              </a:rPr>
              <a:t>and </a:t>
            </a:r>
            <a:r>
              <a:rPr dirty="0" sz="1150" b="1">
                <a:latin typeface="Arial"/>
                <a:cs typeface="Arial"/>
              </a:rPr>
              <a:t>πC </a:t>
            </a:r>
            <a:r>
              <a:rPr dirty="0" sz="1150" spc="5" b="1">
                <a:latin typeface="Arial"/>
                <a:cs typeface="Arial"/>
              </a:rPr>
              <a:t>irrespective </a:t>
            </a:r>
            <a:r>
              <a:rPr dirty="0" sz="1150" spc="10" b="1">
                <a:latin typeface="Arial"/>
                <a:cs typeface="Arial"/>
              </a:rPr>
              <a:t>of </a:t>
            </a:r>
            <a:r>
              <a:rPr dirty="0" sz="1150" spc="5" b="1">
                <a:latin typeface="Arial"/>
                <a:cs typeface="Arial"/>
              </a:rPr>
              <a:t>the inclination of  the cutting </a:t>
            </a:r>
            <a:r>
              <a:rPr dirty="0" sz="1150" b="1">
                <a:latin typeface="Arial"/>
                <a:cs typeface="Arial"/>
              </a:rPr>
              <a:t>edges, </a:t>
            </a:r>
            <a:r>
              <a:rPr dirty="0" sz="1150" spc="5" b="1">
                <a:latin typeface="Arial"/>
                <a:cs typeface="Arial"/>
              </a:rPr>
              <a:t>i.e., λ, but </a:t>
            </a:r>
            <a:r>
              <a:rPr dirty="0" sz="1150" spc="10" b="1">
                <a:latin typeface="Arial"/>
                <a:cs typeface="Arial"/>
              </a:rPr>
              <a:t>πN </a:t>
            </a:r>
            <a:r>
              <a:rPr dirty="0" sz="1150" spc="5" b="1">
                <a:latin typeface="Arial"/>
                <a:cs typeface="Arial"/>
              </a:rPr>
              <a:t>(and </a:t>
            </a:r>
            <a:r>
              <a:rPr dirty="0" sz="1150" b="1">
                <a:latin typeface="Arial"/>
                <a:cs typeface="Arial"/>
              </a:rPr>
              <a:t>πN’ </a:t>
            </a:r>
            <a:r>
              <a:rPr dirty="0" sz="1150" spc="5" b="1">
                <a:latin typeface="Arial"/>
                <a:cs typeface="Arial"/>
              </a:rPr>
              <a:t>for auxiliary cutting </a:t>
            </a:r>
            <a:r>
              <a:rPr dirty="0" sz="1150" spc="-5" b="1">
                <a:latin typeface="Arial"/>
                <a:cs typeface="Arial"/>
              </a:rPr>
              <a:t>edge) </a:t>
            </a:r>
            <a:r>
              <a:rPr dirty="0" sz="1150" spc="5" b="1">
                <a:latin typeface="Arial"/>
                <a:cs typeface="Arial"/>
              </a:rPr>
              <a:t>is always normal </a:t>
            </a:r>
            <a:r>
              <a:rPr dirty="0" sz="1150" spc="10" b="1">
                <a:latin typeface="Arial"/>
                <a:cs typeface="Arial"/>
              </a:rPr>
              <a:t>to </a:t>
            </a:r>
            <a:r>
              <a:rPr dirty="0" sz="1150" spc="5" b="1">
                <a:latin typeface="Arial"/>
                <a:cs typeface="Arial"/>
              </a:rPr>
              <a:t>the cutting edge. The differences between  </a:t>
            </a:r>
            <a:r>
              <a:rPr dirty="0" sz="1150" spc="10" b="1">
                <a:latin typeface="Arial"/>
                <a:cs typeface="Arial"/>
              </a:rPr>
              <a:t>ORS </a:t>
            </a:r>
            <a:r>
              <a:rPr dirty="0" sz="1150" spc="5" b="1">
                <a:latin typeface="Arial"/>
                <a:cs typeface="Arial"/>
              </a:rPr>
              <a:t>and </a:t>
            </a:r>
            <a:r>
              <a:rPr dirty="0" sz="1150" spc="10" b="1">
                <a:latin typeface="Arial"/>
                <a:cs typeface="Arial"/>
              </a:rPr>
              <a:t>NRS </a:t>
            </a:r>
            <a:r>
              <a:rPr dirty="0" sz="1150" spc="5" b="1">
                <a:latin typeface="Arial"/>
                <a:cs typeface="Arial"/>
              </a:rPr>
              <a:t>have been depicted in Fig.</a:t>
            </a:r>
            <a:r>
              <a:rPr dirty="0" sz="1150" spc="4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1.25.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5312" y="3843654"/>
            <a:ext cx="5006072" cy="3618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89091" y="4064190"/>
            <a:ext cx="4104805" cy="2712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463093" y="6809223"/>
            <a:ext cx="3009900" cy="44767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dirty="0" sz="1050" b="1">
                <a:latin typeface="Arial"/>
                <a:cs typeface="Arial"/>
              </a:rPr>
              <a:t>Figure1.25: Differences </a:t>
            </a:r>
            <a:r>
              <a:rPr dirty="0" sz="1050" spc="5" b="1">
                <a:latin typeface="Arial"/>
                <a:cs typeface="Arial"/>
              </a:rPr>
              <a:t>of NRS from ORS</a:t>
            </a:r>
            <a:r>
              <a:rPr dirty="0" sz="1050" spc="-25" b="1">
                <a:latin typeface="Arial"/>
                <a:cs typeface="Arial"/>
              </a:rPr>
              <a:t> </a:t>
            </a:r>
            <a:r>
              <a:rPr dirty="0" sz="1050" spc="-15" b="1">
                <a:latin typeface="Arial"/>
                <a:cs typeface="Arial"/>
              </a:rPr>
              <a:t>w.r.t.</a:t>
            </a:r>
            <a:endParaRPr sz="1050">
              <a:latin typeface="Arial"/>
              <a:cs typeface="Arial"/>
            </a:endParaRPr>
          </a:p>
          <a:p>
            <a:pPr marL="952500">
              <a:lnSpc>
                <a:spcPct val="100000"/>
              </a:lnSpc>
              <a:spcBef>
                <a:spcPts val="400"/>
              </a:spcBef>
            </a:pPr>
            <a:r>
              <a:rPr dirty="0" sz="1050" b="1">
                <a:latin typeface="Arial"/>
                <a:cs typeface="Arial"/>
              </a:rPr>
              <a:t>cutting </a:t>
            </a:r>
            <a:r>
              <a:rPr dirty="0" sz="1050" spc="5" b="1">
                <a:latin typeface="Arial"/>
                <a:cs typeface="Arial"/>
              </a:rPr>
              <a:t>tool</a:t>
            </a:r>
            <a:r>
              <a:rPr dirty="0" sz="1050" spc="-10" b="1">
                <a:latin typeface="Arial"/>
                <a:cs typeface="Arial"/>
              </a:rPr>
              <a:t> geometry.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454037"/>
            <a:ext cx="7613015" cy="7239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550" spc="5"/>
              <a:t>Orthogonal </a:t>
            </a:r>
            <a:r>
              <a:rPr dirty="0" sz="4550" spc="20"/>
              <a:t>&amp; </a:t>
            </a:r>
            <a:r>
              <a:rPr dirty="0" sz="4550" spc="5"/>
              <a:t>Oblique</a:t>
            </a:r>
            <a:r>
              <a:rPr dirty="0" sz="4550" spc="-40"/>
              <a:t> </a:t>
            </a:r>
            <a:r>
              <a:rPr dirty="0" sz="4550" spc="5"/>
              <a:t>Cutting</a:t>
            </a:r>
            <a:endParaRPr sz="4550"/>
          </a:p>
        </p:txBody>
      </p:sp>
      <p:sp>
        <p:nvSpPr>
          <p:cNvPr id="6" name="object 6"/>
          <p:cNvSpPr txBox="1"/>
          <p:nvPr/>
        </p:nvSpPr>
        <p:spPr>
          <a:xfrm>
            <a:off x="861771" y="1715065"/>
            <a:ext cx="9063355" cy="2359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652384" algn="l"/>
                <a:tab pos="8001000" algn="l"/>
                <a:tab pos="8882380" algn="l"/>
              </a:tabLst>
            </a:pPr>
            <a:r>
              <a:rPr dirty="0" sz="1700" spc="-10" b="1">
                <a:solidFill>
                  <a:srgbClr val="FF0000"/>
                </a:solidFill>
                <a:latin typeface="Arial"/>
                <a:cs typeface="Arial"/>
              </a:rPr>
              <a:t>Orthogonal Cutting: </a:t>
            </a:r>
            <a:r>
              <a:rPr dirty="0" sz="1700" spc="-10">
                <a:latin typeface="Arial"/>
                <a:cs typeface="Arial"/>
              </a:rPr>
              <a:t>In orthogonal </a:t>
            </a:r>
            <a:r>
              <a:rPr dirty="0" sz="1700" spc="-5">
                <a:latin typeface="Arial"/>
                <a:cs typeface="Arial"/>
              </a:rPr>
              <a:t>cutting,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15">
                <a:latin typeface="Arial"/>
                <a:cs typeface="Arial"/>
              </a:rPr>
              <a:t>cutting </a:t>
            </a:r>
            <a:r>
              <a:rPr dirty="0" sz="1700" spc="-5">
                <a:latin typeface="Arial"/>
                <a:cs typeface="Arial"/>
              </a:rPr>
              <a:t>edge inclination </a:t>
            </a:r>
            <a:r>
              <a:rPr dirty="0" sz="1700">
                <a:latin typeface="Arial"/>
                <a:cs typeface="Arial"/>
              </a:rPr>
              <a:t>is </a:t>
            </a:r>
            <a:r>
              <a:rPr dirty="0" sz="1700" spc="-15">
                <a:latin typeface="Arial"/>
                <a:cs typeface="Arial"/>
              </a:rPr>
              <a:t>zero </a:t>
            </a:r>
            <a:r>
              <a:rPr dirty="0" sz="1700" spc="-5">
                <a:latin typeface="Arial"/>
                <a:cs typeface="Arial"/>
              </a:rPr>
              <a:t>and </a:t>
            </a:r>
            <a:r>
              <a:rPr dirty="0" sz="1700" spc="-10">
                <a:latin typeface="Arial"/>
                <a:cs typeface="Arial"/>
              </a:rPr>
              <a:t>chip </a:t>
            </a:r>
            <a:r>
              <a:rPr dirty="0" sz="1700">
                <a:latin typeface="Arial"/>
                <a:cs typeface="Arial"/>
              </a:rPr>
              <a:t>is  </a:t>
            </a:r>
            <a:r>
              <a:rPr dirty="0" sz="1700" spc="-15">
                <a:latin typeface="Arial"/>
                <a:cs typeface="Arial"/>
              </a:rPr>
              <a:t>exp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c</a:t>
            </a:r>
            <a:r>
              <a:rPr dirty="0" sz="1700" spc="-20">
                <a:latin typeface="Arial"/>
                <a:cs typeface="Arial"/>
              </a:rPr>
              <a:t>t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d</a:t>
            </a:r>
            <a:r>
              <a:rPr dirty="0" sz="1700" spc="9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t</a:t>
            </a:r>
            <a:r>
              <a:rPr dirty="0" sz="1700">
                <a:latin typeface="Arial"/>
                <a:cs typeface="Arial"/>
              </a:rPr>
              <a:t>o</a:t>
            </a:r>
            <a:r>
              <a:rPr dirty="0" sz="1700" spc="1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f</a:t>
            </a:r>
            <a:r>
              <a:rPr dirty="0" sz="1700">
                <a:latin typeface="Arial"/>
                <a:cs typeface="Arial"/>
              </a:rPr>
              <a:t>l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w</a:t>
            </a:r>
            <a:r>
              <a:rPr dirty="0" sz="1700" spc="1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a</a:t>
            </a:r>
            <a:r>
              <a:rPr dirty="0" sz="1700" spc="-10">
                <a:latin typeface="Arial"/>
                <a:cs typeface="Arial"/>
              </a:rPr>
              <a:t>l</a:t>
            </a:r>
            <a:r>
              <a:rPr dirty="0" sz="1700" spc="-5">
                <a:latin typeface="Arial"/>
                <a:cs typeface="Arial"/>
              </a:rPr>
              <a:t>o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g</a:t>
            </a:r>
            <a:r>
              <a:rPr dirty="0" sz="1700" spc="13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th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12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 spc="-5">
                <a:latin typeface="Arial"/>
                <a:cs typeface="Arial"/>
              </a:rPr>
              <a:t>rt</a:t>
            </a:r>
            <a:r>
              <a:rPr dirty="0" sz="1700" spc="-15">
                <a:latin typeface="Arial"/>
                <a:cs typeface="Arial"/>
              </a:rPr>
              <a:t>h</a:t>
            </a:r>
            <a:r>
              <a:rPr dirty="0" sz="1700" spc="-5">
                <a:latin typeface="Arial"/>
                <a:cs typeface="Arial"/>
              </a:rPr>
              <a:t>o</a:t>
            </a:r>
            <a:r>
              <a:rPr dirty="0" sz="1700" spc="-15">
                <a:latin typeface="Arial"/>
                <a:cs typeface="Arial"/>
              </a:rPr>
              <a:t>g</a:t>
            </a:r>
            <a:r>
              <a:rPr dirty="0" sz="1700" spc="-5">
                <a:latin typeface="Arial"/>
                <a:cs typeface="Arial"/>
              </a:rPr>
              <a:t>on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l</a:t>
            </a:r>
            <a:r>
              <a:rPr dirty="0" sz="1700" spc="114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p</a:t>
            </a:r>
            <a:r>
              <a:rPr dirty="0" sz="1700">
                <a:latin typeface="Arial"/>
                <a:cs typeface="Arial"/>
              </a:rPr>
              <a:t>l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 spc="-5">
                <a:latin typeface="Arial"/>
                <a:cs typeface="Arial"/>
              </a:rPr>
              <a:t>n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.</a:t>
            </a:r>
            <a:r>
              <a:rPr dirty="0" sz="1700" spc="100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Arial"/>
                <a:cs typeface="Arial"/>
              </a:rPr>
              <a:t>T</a:t>
            </a:r>
            <a:r>
              <a:rPr dirty="0" sz="1700" spc="-15">
                <a:latin typeface="Arial"/>
                <a:cs typeface="Arial"/>
              </a:rPr>
              <a:t>h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15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cutt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g</a:t>
            </a:r>
            <a:r>
              <a:rPr dirty="0" sz="1700" spc="1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to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l</a:t>
            </a:r>
            <a:r>
              <a:rPr dirty="0" sz="1700" spc="130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is</a:t>
            </a:r>
            <a:r>
              <a:rPr dirty="0" sz="1700" spc="135">
                <a:latin typeface="Times New Roman"/>
                <a:cs typeface="Times New Roman"/>
              </a:rPr>
              <a:t> </a:t>
            </a:r>
            <a:r>
              <a:rPr dirty="0" sz="1700" spc="-25">
                <a:latin typeface="Arial"/>
                <a:cs typeface="Arial"/>
              </a:rPr>
              <a:t>p</a:t>
            </a:r>
            <a:r>
              <a:rPr dirty="0" sz="1700" spc="-15">
                <a:latin typeface="Arial"/>
                <a:cs typeface="Arial"/>
              </a:rPr>
              <a:t>rese</a:t>
            </a:r>
            <a:r>
              <a:rPr dirty="0" sz="1700" spc="-25">
                <a:latin typeface="Arial"/>
                <a:cs typeface="Arial"/>
              </a:rPr>
              <a:t>n</a:t>
            </a:r>
            <a:r>
              <a:rPr dirty="0" sz="1700" spc="-5">
                <a:latin typeface="Arial"/>
                <a:cs typeface="Arial"/>
              </a:rPr>
              <a:t>t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d</a:t>
            </a:r>
            <a:r>
              <a:rPr dirty="0" sz="1700" spc="120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to</a:t>
            </a:r>
            <a:r>
              <a:rPr dirty="0" sz="1700" spc="114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t</a:t>
            </a:r>
            <a:r>
              <a:rPr dirty="0" sz="1700" spc="-25">
                <a:latin typeface="Arial"/>
                <a:cs typeface="Arial"/>
              </a:rPr>
              <a:t>h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114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Arial"/>
                <a:cs typeface="Arial"/>
              </a:rPr>
              <a:t>w</a:t>
            </a:r>
            <a:r>
              <a:rPr dirty="0" sz="1700" spc="-5">
                <a:latin typeface="Arial"/>
                <a:cs typeface="Arial"/>
              </a:rPr>
              <a:t>o</a:t>
            </a:r>
            <a:r>
              <a:rPr dirty="0" sz="1700" spc="-15">
                <a:latin typeface="Arial"/>
                <a:cs typeface="Arial"/>
              </a:rPr>
              <a:t>r</a:t>
            </a:r>
            <a:r>
              <a:rPr dirty="0" sz="1700">
                <a:latin typeface="Arial"/>
                <a:cs typeface="Arial"/>
              </a:rPr>
              <a:t>kpi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ce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>
                <a:latin typeface="Arial"/>
                <a:cs typeface="Arial"/>
              </a:rPr>
              <a:t>n 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Arial"/>
                <a:cs typeface="Arial"/>
              </a:rPr>
              <a:t>such</a:t>
            </a:r>
            <a:r>
              <a:rPr dirty="0" sz="1700" spc="5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</a:t>
            </a:r>
            <a:r>
              <a:rPr dirty="0" sz="1700" spc="70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way</a:t>
            </a:r>
            <a:r>
              <a:rPr dirty="0" sz="1700" spc="65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that</a:t>
            </a:r>
            <a:r>
              <a:rPr dirty="0" sz="1700" spc="6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the</a:t>
            </a:r>
            <a:r>
              <a:rPr dirty="0" sz="1700" spc="75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cutting</a:t>
            </a:r>
            <a:r>
              <a:rPr dirty="0" sz="1700" spc="45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edge</a:t>
            </a:r>
            <a:r>
              <a:rPr dirty="0" sz="1700" spc="75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is</a:t>
            </a:r>
            <a:r>
              <a:rPr dirty="0" sz="1700" spc="5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normal</a:t>
            </a:r>
            <a:r>
              <a:rPr dirty="0" sz="1700" spc="6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to</a:t>
            </a:r>
            <a:r>
              <a:rPr dirty="0" sz="1700" spc="7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the</a:t>
            </a:r>
            <a:r>
              <a:rPr dirty="0" sz="1700" spc="65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tool</a:t>
            </a:r>
            <a:r>
              <a:rPr dirty="0" sz="1700" spc="7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feed</a:t>
            </a:r>
            <a:r>
              <a:rPr dirty="0" sz="1700" spc="5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direction.</a:t>
            </a:r>
            <a:r>
              <a:rPr dirty="0" sz="1700" spc="7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In</a:t>
            </a:r>
            <a:r>
              <a:rPr dirty="0" sz="1700" spc="4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orthogonal</a:t>
            </a:r>
            <a:r>
              <a:rPr dirty="0" sz="1700" spc="-1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cutting, </a:t>
            </a:r>
            <a:r>
              <a:rPr dirty="0" sz="1700" spc="-10">
                <a:latin typeface="Arial"/>
                <a:cs typeface="Arial"/>
              </a:rPr>
              <a:t>the  </a:t>
            </a:r>
            <a:r>
              <a:rPr dirty="0" sz="1700" spc="-15">
                <a:latin typeface="Arial"/>
                <a:cs typeface="Arial"/>
              </a:rPr>
              <a:t>radial</a:t>
            </a:r>
            <a:r>
              <a:rPr dirty="0" sz="1700" spc="70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force</a:t>
            </a:r>
            <a:r>
              <a:rPr dirty="0" sz="1700" spc="8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is</a:t>
            </a:r>
            <a:r>
              <a:rPr dirty="0" sz="1700" spc="95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zero,</a:t>
            </a:r>
            <a:r>
              <a:rPr dirty="0" sz="1700" spc="8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and</a:t>
            </a:r>
            <a:r>
              <a:rPr dirty="0" sz="1700" spc="8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it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involves</a:t>
            </a:r>
            <a:r>
              <a:rPr dirty="0" sz="1700" spc="8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only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two</a:t>
            </a:r>
            <a:r>
              <a:rPr dirty="0" sz="1700" spc="8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component</a:t>
            </a:r>
            <a:r>
              <a:rPr dirty="0" sz="1700" spc="105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of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force;</a:t>
            </a:r>
            <a:r>
              <a:rPr dirty="0" sz="1700" spc="5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this</a:t>
            </a:r>
            <a:r>
              <a:rPr dirty="0" sz="1700" spc="85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simplifies</a:t>
            </a:r>
            <a:r>
              <a:rPr dirty="0" sz="1700" spc="-5">
                <a:latin typeface="Times New Roman"/>
                <a:cs typeface="Times New Roman"/>
              </a:rPr>
              <a:t>	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analysis of  </a:t>
            </a:r>
            <a:r>
              <a:rPr dirty="0" sz="1700" spc="-15">
                <a:latin typeface="Arial"/>
                <a:cs typeface="Arial"/>
              </a:rPr>
              <a:t>cutting</a:t>
            </a:r>
            <a:r>
              <a:rPr dirty="0" sz="1700" spc="7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motion.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  <a:tabLst>
                <a:tab pos="8870950" algn="l"/>
              </a:tabLst>
            </a:pPr>
            <a:r>
              <a:rPr dirty="0" sz="1700" spc="-10" b="1">
                <a:solidFill>
                  <a:srgbClr val="FF0000"/>
                </a:solidFill>
                <a:latin typeface="Arial"/>
                <a:cs typeface="Arial"/>
              </a:rPr>
              <a:t>Oblique Cutting: </a:t>
            </a:r>
            <a:r>
              <a:rPr dirty="0" sz="1700" spc="-10">
                <a:latin typeface="Arial"/>
                <a:cs typeface="Arial"/>
              </a:rPr>
              <a:t>In </a:t>
            </a:r>
            <a:r>
              <a:rPr dirty="0" sz="1700" spc="-5">
                <a:latin typeface="Arial"/>
                <a:cs typeface="Arial"/>
              </a:rPr>
              <a:t>oblique cutting, </a:t>
            </a:r>
            <a:r>
              <a:rPr dirty="0" sz="1700" spc="-10">
                <a:latin typeface="Arial"/>
                <a:cs typeface="Arial"/>
              </a:rPr>
              <a:t>chip flow </a:t>
            </a:r>
            <a:r>
              <a:rPr dirty="0" sz="1700" spc="-5">
                <a:latin typeface="Arial"/>
                <a:cs typeface="Arial"/>
              </a:rPr>
              <a:t>deviates </a:t>
            </a:r>
            <a:r>
              <a:rPr dirty="0" sz="1700" spc="-15">
                <a:latin typeface="Arial"/>
                <a:cs typeface="Arial"/>
              </a:rPr>
              <a:t>from </a:t>
            </a:r>
            <a:r>
              <a:rPr dirty="0" sz="1700" spc="-10">
                <a:latin typeface="Arial"/>
                <a:cs typeface="Arial"/>
              </a:rPr>
              <a:t>the orthogonal plane. </a:t>
            </a:r>
            <a:r>
              <a:rPr dirty="0" sz="1700" spc="-80">
                <a:latin typeface="Arial"/>
                <a:cs typeface="Arial"/>
              </a:rPr>
              <a:t>Tool </a:t>
            </a:r>
            <a:r>
              <a:rPr dirty="0" sz="1700">
                <a:latin typeface="Arial"/>
                <a:cs typeface="Arial"/>
              </a:rPr>
              <a:t>is  </a:t>
            </a:r>
            <a:r>
              <a:rPr dirty="0" sz="1700" spc="-15">
                <a:latin typeface="Arial"/>
                <a:cs typeface="Arial"/>
              </a:rPr>
              <a:t>presented </a:t>
            </a:r>
            <a:r>
              <a:rPr dirty="0" sz="1700" spc="-10">
                <a:latin typeface="Arial"/>
                <a:cs typeface="Arial"/>
              </a:rPr>
              <a:t>to </a:t>
            </a:r>
            <a:r>
              <a:rPr dirty="0" sz="1700" spc="-15">
                <a:latin typeface="Arial"/>
                <a:cs typeface="Arial"/>
              </a:rPr>
              <a:t>workpiece </a:t>
            </a:r>
            <a:r>
              <a:rPr dirty="0" sz="1700" spc="-5">
                <a:latin typeface="Arial"/>
                <a:cs typeface="Arial"/>
              </a:rPr>
              <a:t>at </a:t>
            </a:r>
            <a:r>
              <a:rPr dirty="0" sz="1700" spc="-10">
                <a:latin typeface="Arial"/>
                <a:cs typeface="Arial"/>
              </a:rPr>
              <a:t>an </a:t>
            </a:r>
            <a:r>
              <a:rPr dirty="0" sz="1700" spc="-5">
                <a:latin typeface="Arial"/>
                <a:cs typeface="Arial"/>
              </a:rPr>
              <a:t>acute angle </a:t>
            </a:r>
            <a:r>
              <a:rPr dirty="0" sz="1700" spc="-10">
                <a:latin typeface="Arial"/>
                <a:cs typeface="Arial"/>
              </a:rPr>
              <a:t>(θ </a:t>
            </a:r>
            <a:r>
              <a:rPr dirty="0" sz="1700">
                <a:latin typeface="Arial"/>
                <a:cs typeface="Arial"/>
              </a:rPr>
              <a:t>&lt; </a:t>
            </a:r>
            <a:r>
              <a:rPr dirty="0" sz="1700" spc="-10">
                <a:latin typeface="Arial"/>
                <a:cs typeface="Arial"/>
              </a:rPr>
              <a:t>90°) </a:t>
            </a:r>
            <a:r>
              <a:rPr dirty="0" sz="1700" spc="-5">
                <a:latin typeface="Arial"/>
                <a:cs typeface="Arial"/>
              </a:rPr>
              <a:t>to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tool </a:t>
            </a:r>
            <a:r>
              <a:rPr dirty="0" sz="1700" spc="-10">
                <a:latin typeface="Arial"/>
                <a:cs typeface="Arial"/>
              </a:rPr>
              <a:t>feed </a:t>
            </a:r>
            <a:r>
              <a:rPr dirty="0" sz="1700" spc="-5">
                <a:latin typeface="Arial"/>
                <a:cs typeface="Arial"/>
              </a:rPr>
              <a:t>motion.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analysis of  </a:t>
            </a:r>
            <a:r>
              <a:rPr dirty="0" sz="1700" spc="-15">
                <a:latin typeface="Arial"/>
                <a:cs typeface="Arial"/>
              </a:rPr>
              <a:t>cut</a:t>
            </a:r>
            <a:r>
              <a:rPr dirty="0" sz="1700" spc="-5">
                <a:latin typeface="Arial"/>
                <a:cs typeface="Arial"/>
              </a:rPr>
              <a:t>t</a:t>
            </a:r>
            <a:r>
              <a:rPr dirty="0" sz="1700" spc="-2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g</a:t>
            </a:r>
            <a:r>
              <a:rPr dirty="0" sz="1700" spc="100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5">
                <a:latin typeface="Arial"/>
                <a:cs typeface="Arial"/>
              </a:rPr>
              <a:t>nc</a:t>
            </a:r>
            <a:r>
              <a:rPr dirty="0" sz="1700">
                <a:latin typeface="Arial"/>
                <a:cs typeface="Arial"/>
              </a:rPr>
              <a:t>l</a:t>
            </a:r>
            <a:r>
              <a:rPr dirty="0" sz="1700" spc="-15">
                <a:latin typeface="Arial"/>
                <a:cs typeface="Arial"/>
              </a:rPr>
              <a:t>u</a:t>
            </a:r>
            <a:r>
              <a:rPr dirty="0" sz="1700" spc="-5">
                <a:latin typeface="Arial"/>
                <a:cs typeface="Arial"/>
              </a:rPr>
              <a:t>d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1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t</a:t>
            </a:r>
            <a:r>
              <a:rPr dirty="0" sz="1700" spc="-25">
                <a:latin typeface="Arial"/>
                <a:cs typeface="Arial"/>
              </a:rPr>
              <a:t>h</a:t>
            </a:r>
            <a:r>
              <a:rPr dirty="0" sz="1700" spc="-15">
                <a:latin typeface="Arial"/>
                <a:cs typeface="Arial"/>
              </a:rPr>
              <a:t>r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9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mu</a:t>
            </a:r>
            <a:r>
              <a:rPr dirty="0" sz="1700" spc="-10">
                <a:latin typeface="Arial"/>
                <a:cs typeface="Arial"/>
              </a:rPr>
              <a:t>t</a:t>
            </a:r>
            <a:r>
              <a:rPr dirty="0" sz="1700" spc="-15">
                <a:latin typeface="Arial"/>
                <a:cs typeface="Arial"/>
              </a:rPr>
              <a:t>u</a:t>
            </a:r>
            <a:r>
              <a:rPr dirty="0" sz="1700" spc="-5">
                <a:latin typeface="Arial"/>
                <a:cs typeface="Arial"/>
              </a:rPr>
              <a:t>a</a:t>
            </a:r>
            <a:r>
              <a:rPr dirty="0" sz="1700" spc="-10">
                <a:latin typeface="Arial"/>
                <a:cs typeface="Arial"/>
              </a:rPr>
              <a:t>l</a:t>
            </a:r>
            <a:r>
              <a:rPr dirty="0" sz="1700">
                <a:latin typeface="Arial"/>
                <a:cs typeface="Arial"/>
              </a:rPr>
              <a:t>ly</a:t>
            </a:r>
            <a:r>
              <a:rPr dirty="0" sz="1700" spc="10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p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 spc="-5">
                <a:latin typeface="Arial"/>
                <a:cs typeface="Arial"/>
              </a:rPr>
              <a:t>r</a:t>
            </a:r>
            <a:r>
              <a:rPr dirty="0" sz="1700" spc="-15">
                <a:latin typeface="Arial"/>
                <a:cs typeface="Arial"/>
              </a:rPr>
              <a:t>p</a:t>
            </a:r>
            <a:r>
              <a:rPr dirty="0" sz="1700" spc="-5">
                <a:latin typeface="Arial"/>
                <a:cs typeface="Arial"/>
              </a:rPr>
              <a:t>e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 spc="-5">
                <a:latin typeface="Arial"/>
                <a:cs typeface="Arial"/>
              </a:rPr>
              <a:t>d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5">
                <a:latin typeface="Arial"/>
                <a:cs typeface="Arial"/>
              </a:rPr>
              <a:t>c</a:t>
            </a:r>
            <a:r>
              <a:rPr dirty="0" sz="1700" spc="-15">
                <a:latin typeface="Arial"/>
                <a:cs typeface="Arial"/>
              </a:rPr>
              <a:t>u</a:t>
            </a:r>
            <a:r>
              <a:rPr dirty="0" sz="1700">
                <a:latin typeface="Arial"/>
                <a:cs typeface="Arial"/>
              </a:rPr>
              <a:t>l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r</a:t>
            </a:r>
            <a:r>
              <a:rPr dirty="0" sz="1700" spc="100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c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 spc="-5">
                <a:latin typeface="Arial"/>
                <a:cs typeface="Arial"/>
              </a:rPr>
              <a:t>mp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 spc="-5">
                <a:latin typeface="Arial"/>
                <a:cs typeface="Arial"/>
              </a:rPr>
              <a:t>n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 spc="-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t</a:t>
            </a:r>
            <a:r>
              <a:rPr dirty="0" sz="1700" spc="13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f</a:t>
            </a:r>
            <a:r>
              <a:rPr dirty="0" sz="1700" spc="10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f</a:t>
            </a:r>
            <a:r>
              <a:rPr dirty="0" sz="1700" spc="-25">
                <a:latin typeface="Arial"/>
                <a:cs typeface="Arial"/>
              </a:rPr>
              <a:t>o</a:t>
            </a:r>
            <a:r>
              <a:rPr dirty="0" sz="1700" spc="-15">
                <a:latin typeface="Arial"/>
                <a:cs typeface="Arial"/>
              </a:rPr>
              <a:t>rc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9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a</a:t>
            </a:r>
            <a:r>
              <a:rPr dirty="0" sz="1700" spc="-10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d</a:t>
            </a:r>
            <a:r>
              <a:rPr dirty="0" sz="1700" spc="90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it</a:t>
            </a:r>
            <a:r>
              <a:rPr dirty="0" sz="1700" spc="100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 spc="10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b</a:t>
            </a:r>
            <a:r>
              <a:rPr dirty="0" sz="1700" spc="-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g</a:t>
            </a:r>
            <a:r>
              <a:rPr dirty="0" sz="1700" spc="110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v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 spc="-15">
                <a:latin typeface="Arial"/>
                <a:cs typeface="Arial"/>
              </a:rPr>
              <a:t>r</a:t>
            </a:r>
            <a:r>
              <a:rPr dirty="0" sz="1700">
                <a:latin typeface="Arial"/>
                <a:cs typeface="Arial"/>
              </a:rPr>
              <a:t>y</a:t>
            </a:r>
            <a:r>
              <a:rPr dirty="0" sz="1700" spc="10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d</a:t>
            </a:r>
            <a:r>
              <a:rPr dirty="0" sz="1700">
                <a:latin typeface="Arial"/>
                <a:cs typeface="Arial"/>
              </a:rPr>
              <a:t>i</a:t>
            </a:r>
            <a:r>
              <a:rPr dirty="0" sz="1700" spc="-30">
                <a:latin typeface="Arial"/>
                <a:cs typeface="Arial"/>
              </a:rPr>
              <a:t>f</a:t>
            </a:r>
            <a:r>
              <a:rPr dirty="0" sz="1700" spc="-5">
                <a:latin typeface="Arial"/>
                <a:cs typeface="Arial"/>
              </a:rPr>
              <a:t>f</a:t>
            </a:r>
            <a:r>
              <a:rPr dirty="0" sz="1700">
                <a:latin typeface="Arial"/>
                <a:cs typeface="Arial"/>
              </a:rPr>
              <a:t>ic</a:t>
            </a:r>
            <a:r>
              <a:rPr dirty="0" sz="1700" spc="-15">
                <a:latin typeface="Arial"/>
                <a:cs typeface="Arial"/>
              </a:rPr>
              <a:t>u</a:t>
            </a:r>
            <a:r>
              <a:rPr dirty="0" sz="1700">
                <a:latin typeface="Arial"/>
                <a:cs typeface="Arial"/>
              </a:rPr>
              <a:t>lt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t</a:t>
            </a:r>
            <a:r>
              <a:rPr dirty="0" sz="1700">
                <a:latin typeface="Arial"/>
                <a:cs typeface="Arial"/>
              </a:rPr>
              <a:t>o 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analyse.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40548" y="4223334"/>
            <a:ext cx="6232956" cy="32503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760537" y="4989188"/>
            <a:ext cx="1659255" cy="3829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95"/>
              </a:spcBef>
            </a:pPr>
            <a:r>
              <a:rPr dirty="0" sz="1150" spc="5" b="1">
                <a:latin typeface="Arial"/>
                <a:cs typeface="Arial"/>
              </a:rPr>
              <a:t>Figure1.26: Orthogonal  and Oblique Cutting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91268" y="7101418"/>
            <a:ext cx="220979" cy="22225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50" spc="15">
                <a:latin typeface="Arial"/>
                <a:cs typeface="Arial"/>
              </a:rPr>
              <a:t>3</a:t>
            </a:r>
            <a:r>
              <a:rPr dirty="0" sz="1350" spc="20">
                <a:latin typeface="Arial"/>
                <a:cs typeface="Arial"/>
              </a:rPr>
              <a:t>4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677341" y="706843"/>
              <a:ext cx="476884" cy="521970"/>
            </a:xfrm>
            <a:custGeom>
              <a:avLst/>
              <a:gdLst/>
              <a:ahLst/>
              <a:cxnLst/>
              <a:rect l="l" t="t" r="r" b="b"/>
              <a:pathLst>
                <a:path w="476884" h="521969">
                  <a:moveTo>
                    <a:pt x="476707" y="0"/>
                  </a:moveTo>
                  <a:lnTo>
                    <a:pt x="0" y="0"/>
                  </a:lnTo>
                  <a:lnTo>
                    <a:pt x="0" y="465213"/>
                  </a:lnTo>
                  <a:lnTo>
                    <a:pt x="0" y="521957"/>
                  </a:lnTo>
                  <a:lnTo>
                    <a:pt x="476707" y="521957"/>
                  </a:lnTo>
                  <a:lnTo>
                    <a:pt x="476707" y="465213"/>
                  </a:lnTo>
                  <a:lnTo>
                    <a:pt x="476707" y="0"/>
                  </a:lnTo>
                  <a:close/>
                </a:path>
              </a:pathLst>
            </a:custGeom>
            <a:solidFill>
              <a:srgbClr val="FFC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94606" y="706457"/>
              <a:ext cx="357049" cy="5215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12333" y="1172046"/>
              <a:ext cx="460375" cy="521970"/>
            </a:xfrm>
            <a:custGeom>
              <a:avLst/>
              <a:gdLst/>
              <a:ahLst/>
              <a:cxnLst/>
              <a:rect l="l" t="t" r="r" b="b"/>
              <a:pathLst>
                <a:path w="460375" h="521969">
                  <a:moveTo>
                    <a:pt x="0" y="521956"/>
                  </a:moveTo>
                  <a:lnTo>
                    <a:pt x="460231" y="521956"/>
                  </a:lnTo>
                  <a:lnTo>
                    <a:pt x="460231" y="0"/>
                  </a:lnTo>
                  <a:lnTo>
                    <a:pt x="0" y="0"/>
                  </a:lnTo>
                  <a:lnTo>
                    <a:pt x="0" y="521956"/>
                  </a:lnTo>
                  <a:close/>
                </a:path>
              </a:pathLst>
            </a:custGeom>
            <a:solidFill>
              <a:srgbClr val="323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88160" y="134575"/>
            <a:ext cx="7275195" cy="4641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5"/>
              <a:t>Comparison </a:t>
            </a:r>
            <a:r>
              <a:rPr dirty="0" sz="2850"/>
              <a:t>of </a:t>
            </a:r>
            <a:r>
              <a:rPr dirty="0" sz="2850" spc="5"/>
              <a:t>Orthogonal </a:t>
            </a:r>
            <a:r>
              <a:rPr dirty="0" sz="2850" spc="15"/>
              <a:t>&amp; </a:t>
            </a:r>
            <a:r>
              <a:rPr dirty="0" sz="2850" spc="5"/>
              <a:t>Oblique</a:t>
            </a:r>
            <a:r>
              <a:rPr dirty="0" sz="2850" spc="95"/>
              <a:t> </a:t>
            </a:r>
            <a:r>
              <a:rPr dirty="0" sz="2850" spc="5"/>
              <a:t>Cutting</a:t>
            </a:r>
            <a:endParaRPr sz="2850"/>
          </a:p>
        </p:txBody>
      </p:sp>
      <p:sp>
        <p:nvSpPr>
          <p:cNvPr id="9" name="object 9"/>
          <p:cNvSpPr txBox="1"/>
          <p:nvPr/>
        </p:nvSpPr>
        <p:spPr>
          <a:xfrm>
            <a:off x="9805123" y="7114106"/>
            <a:ext cx="98425" cy="19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25"/>
              </a:lnSpc>
            </a:pPr>
            <a:r>
              <a:rPr dirty="0" sz="1350" spc="20">
                <a:latin typeface="Arial"/>
                <a:cs typeface="Arial"/>
              </a:rPr>
              <a:t>3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8676" y="754018"/>
            <a:ext cx="9224798" cy="6748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898278" y="7101406"/>
            <a:ext cx="123825" cy="22225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50" spc="20">
                <a:latin typeface="Arial"/>
                <a:cs typeface="Arial"/>
              </a:rPr>
              <a:t>5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454037"/>
            <a:ext cx="7613015" cy="7239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550" spc="5"/>
              <a:t>Orthogonal </a:t>
            </a:r>
            <a:r>
              <a:rPr dirty="0" sz="4550" spc="20"/>
              <a:t>&amp; </a:t>
            </a:r>
            <a:r>
              <a:rPr dirty="0" sz="4550" spc="5"/>
              <a:t>Oblique</a:t>
            </a:r>
            <a:r>
              <a:rPr dirty="0" sz="4550" spc="-40"/>
              <a:t> </a:t>
            </a:r>
            <a:r>
              <a:rPr dirty="0" sz="4550" spc="5"/>
              <a:t>Cutting</a:t>
            </a:r>
            <a:endParaRPr sz="4550"/>
          </a:p>
        </p:txBody>
      </p:sp>
      <p:sp>
        <p:nvSpPr>
          <p:cNvPr id="6" name="object 6"/>
          <p:cNvSpPr txBox="1"/>
          <p:nvPr/>
        </p:nvSpPr>
        <p:spPr>
          <a:xfrm>
            <a:off x="9791268" y="7083588"/>
            <a:ext cx="220979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>
                <a:latin typeface="Arial"/>
                <a:cs typeface="Arial"/>
              </a:rPr>
              <a:t>3</a:t>
            </a:r>
            <a:r>
              <a:rPr dirty="0" sz="1350" spc="20">
                <a:latin typeface="Arial"/>
                <a:cs typeface="Arial"/>
              </a:rPr>
              <a:t>6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798" y="1537878"/>
            <a:ext cx="107314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0338" y="1574314"/>
            <a:ext cx="2883535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00"/>
              </a:spcBef>
              <a:tabLst>
                <a:tab pos="626110" algn="l"/>
                <a:tab pos="1226820" algn="l"/>
                <a:tab pos="1584325" algn="l"/>
                <a:tab pos="2070735" algn="l"/>
                <a:tab pos="2608580" algn="l"/>
              </a:tabLst>
            </a:pPr>
            <a:r>
              <a:rPr dirty="0" sz="1800" spc="5">
                <a:latin typeface="Arial"/>
                <a:cs typeface="Arial"/>
              </a:rPr>
              <a:t>Chip in Fig. a </a:t>
            </a:r>
            <a:r>
              <a:rPr dirty="0" sz="1800">
                <a:latin typeface="Arial"/>
                <a:cs typeface="Arial"/>
              </a:rPr>
              <a:t>flows </a:t>
            </a:r>
            <a:r>
              <a:rPr dirty="0" sz="1800" spc="5">
                <a:latin typeface="Arial"/>
                <a:cs typeface="Arial"/>
              </a:rPr>
              <a:t>up </a:t>
            </a:r>
            <a:r>
              <a:rPr dirty="0" sz="1800">
                <a:latin typeface="Arial"/>
                <a:cs typeface="Arial"/>
              </a:rPr>
              <a:t>the  rake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face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tool</a:t>
            </a:r>
            <a:r>
              <a:rPr dirty="0" sz="1800" spc="-5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798" y="3088065"/>
            <a:ext cx="107314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4938" y="2127722"/>
            <a:ext cx="2940685" cy="186308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8100" marR="43815">
              <a:lnSpc>
                <a:spcPct val="100600"/>
              </a:lnSpc>
              <a:spcBef>
                <a:spcPts val="95"/>
              </a:spcBef>
            </a:pPr>
            <a:r>
              <a:rPr dirty="0" sz="1800">
                <a:latin typeface="Arial"/>
                <a:cs typeface="Arial"/>
              </a:rPr>
              <a:t>angle αc (chip flow angle),  </a:t>
            </a:r>
            <a:r>
              <a:rPr dirty="0" sz="1800" spc="5">
                <a:latin typeface="Arial"/>
                <a:cs typeface="Arial"/>
              </a:rPr>
              <a:t>which is </a:t>
            </a:r>
            <a:r>
              <a:rPr dirty="0" sz="1800">
                <a:latin typeface="Arial"/>
                <a:cs typeface="Arial"/>
              </a:rPr>
              <a:t>measured </a:t>
            </a:r>
            <a:r>
              <a:rPr dirty="0" sz="1800" spc="5">
                <a:latin typeface="Arial"/>
                <a:cs typeface="Arial"/>
              </a:rPr>
              <a:t>in </a:t>
            </a:r>
            <a:r>
              <a:rPr dirty="0" sz="1800">
                <a:latin typeface="Arial"/>
                <a:cs typeface="Arial"/>
              </a:rPr>
              <a:t>the  plane of the tool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face.</a:t>
            </a:r>
            <a:endParaRPr sz="1800">
              <a:latin typeface="Arial"/>
              <a:cs typeface="Arial"/>
            </a:endParaRPr>
          </a:p>
          <a:p>
            <a:pPr algn="just" marL="38100" marR="30480">
              <a:lnSpc>
                <a:spcPct val="104900"/>
              </a:lnSpc>
              <a:spcBef>
                <a:spcPts val="1155"/>
              </a:spcBef>
            </a:pPr>
            <a:r>
              <a:rPr dirty="0" sz="1800" spc="5">
                <a:latin typeface="Arial"/>
                <a:cs typeface="Arial"/>
              </a:rPr>
              <a:t>Angle </a:t>
            </a:r>
            <a:r>
              <a:rPr dirty="0" sz="1800">
                <a:latin typeface="Arial"/>
                <a:cs typeface="Arial"/>
              </a:rPr>
              <a:t>α</a:t>
            </a:r>
            <a:r>
              <a:rPr dirty="0" baseline="-19444" sz="1500">
                <a:latin typeface="Arial"/>
                <a:cs typeface="Arial"/>
              </a:rPr>
              <a:t>n </a:t>
            </a:r>
            <a:r>
              <a:rPr dirty="0" sz="1800">
                <a:latin typeface="Arial"/>
                <a:cs typeface="Arial"/>
              </a:rPr>
              <a:t>, the normal rake  angle, is </a:t>
            </a:r>
            <a:r>
              <a:rPr dirty="0" sz="1800" spc="5">
                <a:latin typeface="Arial"/>
                <a:cs typeface="Arial"/>
              </a:rPr>
              <a:t>a </a:t>
            </a:r>
            <a:r>
              <a:rPr dirty="0" sz="1800">
                <a:latin typeface="Arial"/>
                <a:cs typeface="Arial"/>
              </a:rPr>
              <a:t>basic geometric  </a:t>
            </a:r>
            <a:r>
              <a:rPr dirty="0" sz="1800" spc="-5">
                <a:latin typeface="Arial"/>
                <a:cs typeface="Arial"/>
              </a:rPr>
              <a:t>property </a:t>
            </a:r>
            <a:r>
              <a:rPr dirty="0" sz="1800" spc="5">
                <a:latin typeface="Arial"/>
                <a:cs typeface="Arial"/>
              </a:rPr>
              <a:t>of </a:t>
            </a:r>
            <a:r>
              <a:rPr dirty="0" sz="1800">
                <a:latin typeface="Arial"/>
                <a:cs typeface="Arial"/>
              </a:rPr>
              <a:t>the tool. </a:t>
            </a:r>
            <a:r>
              <a:rPr dirty="0" sz="1800" spc="5">
                <a:latin typeface="Arial"/>
                <a:cs typeface="Arial"/>
              </a:rPr>
              <a:t>This</a:t>
            </a:r>
            <a:r>
              <a:rPr dirty="0" sz="1800" spc="1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0338" y="3964792"/>
            <a:ext cx="2889250" cy="11296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  <a:tabLst>
                <a:tab pos="551815" algn="l"/>
                <a:tab pos="1336040" algn="l"/>
                <a:tab pos="2427605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angle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between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the  normal </a:t>
            </a:r>
            <a:r>
              <a:rPr dirty="0" sz="1800" spc="5">
                <a:latin typeface="Arial"/>
                <a:cs typeface="Arial"/>
              </a:rPr>
              <a:t>oz </a:t>
            </a:r>
            <a:r>
              <a:rPr dirty="0" sz="1800">
                <a:latin typeface="Arial"/>
                <a:cs typeface="Arial"/>
              </a:rPr>
              <a:t>to the workpiece  </a:t>
            </a:r>
            <a:r>
              <a:rPr dirty="0" sz="1800" spc="-5">
                <a:latin typeface="Arial"/>
                <a:cs typeface="Arial"/>
              </a:rPr>
              <a:t>surface </a:t>
            </a:r>
            <a:r>
              <a:rPr dirty="0" sz="1800" spc="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the line oa </a:t>
            </a:r>
            <a:r>
              <a:rPr dirty="0" sz="1800" spc="5">
                <a:latin typeface="Arial"/>
                <a:cs typeface="Arial"/>
              </a:rPr>
              <a:t>on  </a:t>
            </a:r>
            <a:r>
              <a:rPr dirty="0" sz="1800">
                <a:latin typeface="Arial"/>
                <a:cs typeface="Arial"/>
              </a:rPr>
              <a:t>the tool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face.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477" y="5305574"/>
            <a:ext cx="107314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3016" y="5342392"/>
            <a:ext cx="2857500" cy="1407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5"/>
              </a:spcBef>
              <a:tabLst>
                <a:tab pos="642620" algn="l"/>
                <a:tab pos="911225" algn="l"/>
                <a:tab pos="1197610" algn="l"/>
                <a:tab pos="1360805" algn="l"/>
                <a:tab pos="1713864" algn="l"/>
                <a:tab pos="1827530" algn="l"/>
                <a:tab pos="1911985" algn="l"/>
                <a:tab pos="2347595" algn="l"/>
                <a:tab pos="2513965" algn="l"/>
                <a:tab pos="2687320" algn="l"/>
              </a:tabLst>
            </a:pPr>
            <a:r>
              <a:rPr dirty="0" sz="1800" spc="10">
                <a:latin typeface="Arial"/>
                <a:cs typeface="Arial"/>
              </a:rPr>
              <a:t>The</a:t>
            </a:r>
            <a:r>
              <a:rPr dirty="0" sz="1800" spc="1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workpiece</a:t>
            </a:r>
            <a:r>
              <a:rPr dirty="0" sz="1800">
                <a:latin typeface="Times New Roman"/>
                <a:cs typeface="Times New Roman"/>
              </a:rPr>
              <a:t>			</a:t>
            </a:r>
            <a:r>
              <a:rPr dirty="0" sz="1800">
                <a:latin typeface="Arial"/>
                <a:cs typeface="Arial"/>
              </a:rPr>
              <a:t>material  approaches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>
                <a:latin typeface="Times New Roman"/>
                <a:cs typeface="Times New Roman"/>
              </a:rPr>
              <a:t>		</a:t>
            </a:r>
            <a:r>
              <a:rPr dirty="0" sz="1800">
                <a:latin typeface="Arial"/>
                <a:cs typeface="Arial"/>
              </a:rPr>
              <a:t>tool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a  </a:t>
            </a:r>
            <a:r>
              <a:rPr dirty="0" sz="1800" spc="5">
                <a:latin typeface="Arial"/>
                <a:cs typeface="Arial"/>
              </a:rPr>
              <a:t>vel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ci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y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V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and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leaves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he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surface (as </a:t>
            </a:r>
            <a:r>
              <a:rPr dirty="0" sz="1800" spc="5">
                <a:latin typeface="Arial"/>
                <a:cs typeface="Arial"/>
              </a:rPr>
              <a:t>a </a:t>
            </a:r>
            <a:r>
              <a:rPr dirty="0" sz="1800">
                <a:latin typeface="Arial"/>
                <a:cs typeface="Arial"/>
              </a:rPr>
              <a:t>chip) </a:t>
            </a:r>
            <a:r>
              <a:rPr dirty="0" sz="1800" spc="-5">
                <a:latin typeface="Arial"/>
                <a:cs typeface="Arial"/>
              </a:rPr>
              <a:t>with </a:t>
            </a:r>
            <a:r>
              <a:rPr dirty="0" sz="1800" spc="5">
                <a:latin typeface="Arial"/>
                <a:cs typeface="Arial"/>
              </a:rPr>
              <a:t>a  </a:t>
            </a:r>
            <a:r>
              <a:rPr dirty="0" sz="1800">
                <a:latin typeface="Arial"/>
                <a:cs typeface="Arial"/>
              </a:rPr>
              <a:t>velocity</a:t>
            </a:r>
            <a:r>
              <a:rPr dirty="0" sz="1800" spc="5">
                <a:latin typeface="Arial"/>
                <a:cs typeface="Arial"/>
              </a:rPr>
              <a:t> Vc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00258" y="1537931"/>
            <a:ext cx="6066510" cy="4178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935524" y="6031112"/>
            <a:ext cx="4823460" cy="11811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316865">
              <a:lnSpc>
                <a:spcPct val="113700"/>
              </a:lnSpc>
              <a:spcBef>
                <a:spcPts val="90"/>
              </a:spcBef>
            </a:pPr>
            <a:r>
              <a:rPr dirty="0" sz="1350" spc="10" b="1">
                <a:latin typeface="Arial"/>
                <a:cs typeface="Arial"/>
              </a:rPr>
              <a:t>Extra </a:t>
            </a:r>
            <a:r>
              <a:rPr dirty="0" sz="1350" spc="15" b="1">
                <a:latin typeface="Arial"/>
                <a:cs typeface="Arial"/>
              </a:rPr>
              <a:t>Figure </a:t>
            </a:r>
            <a:r>
              <a:rPr dirty="0" sz="1350" spc="10" b="1">
                <a:latin typeface="Arial"/>
                <a:cs typeface="Arial"/>
              </a:rPr>
              <a:t>(a) Schematic illustration of  cutting with </a:t>
            </a:r>
            <a:r>
              <a:rPr dirty="0" sz="1350" spc="15" b="1">
                <a:latin typeface="Arial"/>
                <a:cs typeface="Arial"/>
              </a:rPr>
              <a:t>an </a:t>
            </a:r>
            <a:r>
              <a:rPr dirty="0" sz="1350" spc="10" b="1">
                <a:latin typeface="Arial"/>
                <a:cs typeface="Arial"/>
              </a:rPr>
              <a:t>oblique tool. </a:t>
            </a:r>
            <a:r>
              <a:rPr dirty="0" sz="1350" spc="15" b="1">
                <a:latin typeface="Arial"/>
                <a:cs typeface="Arial"/>
              </a:rPr>
              <a:t>Note the</a:t>
            </a:r>
            <a:r>
              <a:rPr dirty="0" sz="1350" spc="80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direction</a:t>
            </a:r>
            <a:endParaRPr sz="1350">
              <a:latin typeface="Arial"/>
              <a:cs typeface="Arial"/>
            </a:endParaRPr>
          </a:p>
          <a:p>
            <a:pPr algn="just" marL="12700" marR="5080">
              <a:lnSpc>
                <a:spcPct val="105900"/>
              </a:lnSpc>
              <a:spcBef>
                <a:spcPts val="270"/>
              </a:spcBef>
            </a:pPr>
            <a:r>
              <a:rPr dirty="0" sz="1350" spc="5" b="1">
                <a:latin typeface="Arial"/>
                <a:cs typeface="Arial"/>
              </a:rPr>
              <a:t>of </a:t>
            </a:r>
            <a:r>
              <a:rPr dirty="0" sz="1350" spc="15" b="1">
                <a:latin typeface="Arial"/>
                <a:cs typeface="Arial"/>
              </a:rPr>
              <a:t>chip </a:t>
            </a:r>
            <a:r>
              <a:rPr dirty="0" sz="1350" spc="10" b="1">
                <a:latin typeface="Arial"/>
                <a:cs typeface="Arial"/>
              </a:rPr>
              <a:t>movement. (b) </a:t>
            </a:r>
            <a:r>
              <a:rPr dirty="0" sz="1350" spc="-20" b="1">
                <a:latin typeface="Arial"/>
                <a:cs typeface="Arial"/>
              </a:rPr>
              <a:t>Top </a:t>
            </a:r>
            <a:r>
              <a:rPr dirty="0" sz="1350" b="1">
                <a:latin typeface="Arial"/>
                <a:cs typeface="Arial"/>
              </a:rPr>
              <a:t>view, </a:t>
            </a:r>
            <a:r>
              <a:rPr dirty="0" sz="1350" spc="15" b="1">
                <a:latin typeface="Arial"/>
                <a:cs typeface="Arial"/>
              </a:rPr>
              <a:t>showing the </a:t>
            </a:r>
            <a:r>
              <a:rPr dirty="0" sz="1350" spc="10" b="1">
                <a:latin typeface="Arial"/>
                <a:cs typeface="Arial"/>
              </a:rPr>
              <a:t>inclination  angle, </a:t>
            </a:r>
            <a:r>
              <a:rPr dirty="0" sz="1350" spc="5" b="1" i="1">
                <a:latin typeface="Arial"/>
                <a:cs typeface="Arial"/>
              </a:rPr>
              <a:t>i</a:t>
            </a:r>
            <a:r>
              <a:rPr dirty="0" sz="1350" spc="5" b="1">
                <a:latin typeface="Arial"/>
                <a:cs typeface="Arial"/>
              </a:rPr>
              <a:t>,. (c) </a:t>
            </a:r>
            <a:r>
              <a:rPr dirty="0" sz="1350" spc="-10" b="1">
                <a:latin typeface="Arial"/>
                <a:cs typeface="Arial"/>
              </a:rPr>
              <a:t>Types </a:t>
            </a:r>
            <a:r>
              <a:rPr dirty="0" sz="1350" spc="10" b="1">
                <a:latin typeface="Arial"/>
                <a:cs typeface="Arial"/>
              </a:rPr>
              <a:t>of </a:t>
            </a:r>
            <a:r>
              <a:rPr dirty="0" sz="1350" spc="15" b="1">
                <a:latin typeface="Arial"/>
                <a:cs typeface="Arial"/>
              </a:rPr>
              <a:t>chips </a:t>
            </a:r>
            <a:r>
              <a:rPr dirty="0" sz="1350" spc="10" b="1">
                <a:latin typeface="Arial"/>
                <a:cs typeface="Arial"/>
              </a:rPr>
              <a:t>produced with tools at  increasing inclination</a:t>
            </a:r>
            <a:r>
              <a:rPr dirty="0" sz="1350" spc="35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angles.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454037"/>
            <a:ext cx="7613015" cy="7239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550" spc="5"/>
              <a:t>Orthogonal </a:t>
            </a:r>
            <a:r>
              <a:rPr dirty="0" sz="4550" spc="20"/>
              <a:t>&amp; </a:t>
            </a:r>
            <a:r>
              <a:rPr dirty="0" sz="4550" spc="5"/>
              <a:t>Oblique</a:t>
            </a:r>
            <a:r>
              <a:rPr dirty="0" sz="4550" spc="-40"/>
              <a:t> </a:t>
            </a:r>
            <a:r>
              <a:rPr dirty="0" sz="4550" spc="5"/>
              <a:t>Cutting</a:t>
            </a:r>
            <a:endParaRPr sz="4550"/>
          </a:p>
        </p:txBody>
      </p:sp>
      <p:sp>
        <p:nvSpPr>
          <p:cNvPr id="6" name="object 6"/>
          <p:cNvSpPr/>
          <p:nvPr/>
        </p:nvSpPr>
        <p:spPr>
          <a:xfrm>
            <a:off x="4848123" y="1537931"/>
            <a:ext cx="5318645" cy="3663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099117" y="5654960"/>
            <a:ext cx="3917315" cy="92519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0"/>
              </a:spcBef>
            </a:pPr>
            <a:r>
              <a:rPr dirty="0" sz="1150" spc="5" b="1">
                <a:latin typeface="Arial"/>
                <a:cs typeface="Arial"/>
              </a:rPr>
              <a:t>Extra Figure </a:t>
            </a:r>
            <a:r>
              <a:rPr dirty="0" sz="1150" spc="10" b="1">
                <a:latin typeface="Arial"/>
                <a:cs typeface="Arial"/>
              </a:rPr>
              <a:t>(a) </a:t>
            </a:r>
            <a:r>
              <a:rPr dirty="0" sz="1150" spc="5" b="1">
                <a:latin typeface="Arial"/>
                <a:cs typeface="Arial"/>
              </a:rPr>
              <a:t>Schematic illustration of</a:t>
            </a:r>
            <a:r>
              <a:rPr dirty="0" sz="1150" spc="32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cutting </a:t>
            </a:r>
            <a:r>
              <a:rPr dirty="0" sz="1150" spc="10" b="1">
                <a:latin typeface="Arial"/>
                <a:cs typeface="Arial"/>
              </a:rPr>
              <a:t>with  </a:t>
            </a:r>
            <a:r>
              <a:rPr dirty="0" sz="1150" spc="5" b="1">
                <a:latin typeface="Arial"/>
                <a:cs typeface="Arial"/>
              </a:rPr>
              <a:t>an oblique tool. Note the</a:t>
            </a:r>
            <a:r>
              <a:rPr dirty="0" sz="1150" spc="32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direction </a:t>
            </a:r>
            <a:r>
              <a:rPr dirty="0" sz="1150" spc="10" b="1">
                <a:latin typeface="Arial"/>
                <a:cs typeface="Arial"/>
              </a:rPr>
              <a:t>of </a:t>
            </a:r>
            <a:r>
              <a:rPr dirty="0" sz="1150" spc="5" b="1">
                <a:latin typeface="Arial"/>
                <a:cs typeface="Arial"/>
              </a:rPr>
              <a:t>chip</a:t>
            </a:r>
            <a:r>
              <a:rPr dirty="0" sz="1150" spc="9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movement.</a:t>
            </a:r>
            <a:endParaRPr sz="1150">
              <a:latin typeface="Arial"/>
              <a:cs typeface="Arial"/>
            </a:endParaRPr>
          </a:p>
          <a:p>
            <a:pPr marL="12700" marR="6350">
              <a:lnSpc>
                <a:spcPct val="100800"/>
              </a:lnSpc>
              <a:spcBef>
                <a:spcPts val="5"/>
              </a:spcBef>
              <a:tabLst>
                <a:tab pos="817244" algn="l"/>
                <a:tab pos="1168400" algn="l"/>
              </a:tabLst>
            </a:pPr>
            <a:r>
              <a:rPr dirty="0" sz="1150" spc="5" b="1">
                <a:latin typeface="Arial"/>
                <a:cs typeface="Arial"/>
              </a:rPr>
              <a:t>(b) </a:t>
            </a:r>
            <a:r>
              <a:rPr dirty="0" sz="1150" spc="55" b="1">
                <a:latin typeface="Arial"/>
                <a:cs typeface="Arial"/>
              </a:rPr>
              <a:t> </a:t>
            </a:r>
            <a:r>
              <a:rPr dirty="0" sz="1150" spc="-20" b="1">
                <a:latin typeface="Arial"/>
                <a:cs typeface="Arial"/>
              </a:rPr>
              <a:t>Top </a:t>
            </a:r>
            <a:r>
              <a:rPr dirty="0" sz="1150" spc="70" b="1">
                <a:latin typeface="Arial"/>
                <a:cs typeface="Arial"/>
              </a:rPr>
              <a:t> </a:t>
            </a:r>
            <a:r>
              <a:rPr dirty="0" sz="1150" spc="-5" b="1">
                <a:latin typeface="Arial"/>
                <a:cs typeface="Arial"/>
              </a:rPr>
              <a:t>view,</a:t>
            </a:r>
            <a:r>
              <a:rPr dirty="0" sz="1150" spc="-5">
                <a:latin typeface="Times New Roman"/>
                <a:cs typeface="Times New Roman"/>
              </a:rPr>
              <a:t>	</a:t>
            </a:r>
            <a:r>
              <a:rPr dirty="0" sz="1150" spc="5" b="1">
                <a:latin typeface="Arial"/>
                <a:cs typeface="Arial"/>
              </a:rPr>
              <a:t>showing the inclination </a:t>
            </a:r>
            <a:r>
              <a:rPr dirty="0" sz="1150" b="1">
                <a:latin typeface="Arial"/>
                <a:cs typeface="Arial"/>
              </a:rPr>
              <a:t>angle, </a:t>
            </a:r>
            <a:r>
              <a:rPr dirty="0" sz="1250" b="1" i="1">
                <a:latin typeface="Arial"/>
                <a:cs typeface="Arial"/>
              </a:rPr>
              <a:t>i</a:t>
            </a:r>
            <a:r>
              <a:rPr dirty="0" sz="1150" b="1">
                <a:latin typeface="Arial"/>
                <a:cs typeface="Arial"/>
              </a:rPr>
              <a:t>,. </a:t>
            </a:r>
            <a:r>
              <a:rPr dirty="0" sz="1150" spc="5" b="1">
                <a:latin typeface="Arial"/>
                <a:cs typeface="Arial"/>
              </a:rPr>
              <a:t>(c)  </a:t>
            </a:r>
            <a:r>
              <a:rPr dirty="0" sz="1150" spc="-10" b="1">
                <a:latin typeface="Arial"/>
                <a:cs typeface="Arial"/>
              </a:rPr>
              <a:t>Types </a:t>
            </a:r>
            <a:r>
              <a:rPr dirty="0" sz="1150" spc="2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of</a:t>
            </a:r>
            <a:r>
              <a:rPr dirty="0" sz="1150" spc="5">
                <a:latin typeface="Times New Roman"/>
                <a:cs typeface="Times New Roman"/>
              </a:rPr>
              <a:t>	</a:t>
            </a:r>
            <a:r>
              <a:rPr dirty="0" sz="1150" spc="5" b="1">
                <a:latin typeface="Arial"/>
                <a:cs typeface="Arial"/>
              </a:rPr>
              <a:t>chips produced </a:t>
            </a:r>
            <a:r>
              <a:rPr dirty="0" sz="1150" spc="10" b="1">
                <a:latin typeface="Arial"/>
                <a:cs typeface="Arial"/>
              </a:rPr>
              <a:t>with </a:t>
            </a:r>
            <a:r>
              <a:rPr dirty="0" sz="1150" spc="5" b="1">
                <a:latin typeface="Arial"/>
                <a:cs typeface="Arial"/>
              </a:rPr>
              <a:t>tools at increasing  inclination angles.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0540" y="1578126"/>
            <a:ext cx="3481704" cy="62928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315"/>
              </a:spcBef>
              <a:tabLst>
                <a:tab pos="1158875" algn="l"/>
                <a:tab pos="1836420" algn="l"/>
                <a:tab pos="2633345" algn="l"/>
                <a:tab pos="3045460" algn="l"/>
              </a:tabLst>
            </a:pPr>
            <a:r>
              <a:rPr dirty="0" sz="1800" spc="-5">
                <a:latin typeface="Arial"/>
                <a:cs typeface="Arial"/>
              </a:rPr>
              <a:t>Effective</a:t>
            </a:r>
            <a:r>
              <a:rPr dirty="0" sz="1800" spc="-5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rake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angle</a:t>
            </a:r>
            <a:r>
              <a:rPr dirty="0" sz="1800" spc="5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α</a:t>
            </a:r>
            <a:r>
              <a:rPr dirty="0" baseline="-18518" sz="1575">
                <a:latin typeface="Arial"/>
                <a:cs typeface="Arial"/>
              </a:rPr>
              <a:t>e</a:t>
            </a:r>
            <a:r>
              <a:rPr dirty="0" baseline="-18518" sz="1575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is</a:t>
            </a:r>
            <a:endParaRPr sz="1800">
              <a:latin typeface="Arial"/>
              <a:cs typeface="Arial"/>
            </a:endParaRPr>
          </a:p>
          <a:p>
            <a:pPr marL="2880995">
              <a:lnSpc>
                <a:spcPct val="100000"/>
              </a:lnSpc>
              <a:spcBef>
                <a:spcPts val="215"/>
              </a:spcBef>
            </a:pPr>
            <a:r>
              <a:rPr dirty="0" sz="1800">
                <a:latin typeface="Arial"/>
                <a:cs typeface="Arial"/>
              </a:rPr>
              <a:t>these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8639" y="2735215"/>
            <a:ext cx="265239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01370" algn="l"/>
                <a:tab pos="1271905" algn="l"/>
                <a:tab pos="1663064" algn="l"/>
                <a:tab pos="2448560" algn="l"/>
              </a:tabLst>
            </a:pP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ng</a:t>
            </a:r>
            <a:r>
              <a:rPr dirty="0" sz="1800" spc="10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α</a:t>
            </a:r>
            <a:r>
              <a:rPr dirty="0" sz="1800" spc="5">
                <a:latin typeface="Arial"/>
                <a:cs typeface="Arial"/>
              </a:rPr>
              <a:t>c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q</a:t>
            </a:r>
            <a:r>
              <a:rPr dirty="0" sz="1800" spc="-5">
                <a:latin typeface="Arial"/>
                <a:cs typeface="Arial"/>
              </a:rPr>
              <a:t>u</a:t>
            </a:r>
            <a:r>
              <a:rPr dirty="0" sz="1800">
                <a:latin typeface="Arial"/>
                <a:cs typeface="Arial"/>
              </a:rPr>
              <a:t>al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639" y="1905666"/>
            <a:ext cx="3245485" cy="11315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72770">
              <a:lnSpc>
                <a:spcPct val="100699"/>
              </a:lnSpc>
              <a:spcBef>
                <a:spcPts val="95"/>
              </a:spcBef>
            </a:pPr>
            <a:r>
              <a:rPr dirty="0" sz="1800">
                <a:latin typeface="Arial"/>
                <a:cs typeface="Arial"/>
              </a:rPr>
              <a:t>calculated in the </a:t>
            </a:r>
            <a:r>
              <a:rPr dirty="0" sz="1800" spc="5">
                <a:latin typeface="Arial"/>
                <a:cs typeface="Arial"/>
              </a:rPr>
              <a:t>plane </a:t>
            </a:r>
            <a:r>
              <a:rPr dirty="0" sz="1800" spc="-5">
                <a:latin typeface="Arial"/>
                <a:cs typeface="Arial"/>
              </a:rPr>
              <a:t>of  </a:t>
            </a:r>
            <a:r>
              <a:rPr dirty="0" sz="1800">
                <a:latin typeface="Arial"/>
                <a:cs typeface="Arial"/>
              </a:rPr>
              <a:t>two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velocities.</a:t>
            </a:r>
            <a:endParaRPr sz="1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10"/>
              </a:spcBef>
              <a:tabLst>
                <a:tab pos="1179195" algn="l"/>
                <a:tab pos="1731010" algn="l"/>
                <a:tab pos="2220595" algn="l"/>
                <a:tab pos="2811145" algn="l"/>
              </a:tabLst>
            </a:pP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ssu</a:t>
            </a:r>
            <a:r>
              <a:rPr dirty="0" sz="1800" spc="-5">
                <a:latin typeface="Arial"/>
                <a:cs typeface="Arial"/>
              </a:rPr>
              <a:t>m</a:t>
            </a:r>
            <a:r>
              <a:rPr dirty="0" sz="1800" spc="5">
                <a:latin typeface="Arial"/>
                <a:cs typeface="Arial"/>
              </a:rPr>
              <a:t>ing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5">
                <a:latin typeface="Arial"/>
                <a:cs typeface="Arial"/>
              </a:rPr>
              <a:t>at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c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>
                <a:latin typeface="Arial"/>
                <a:cs typeface="Arial"/>
              </a:rPr>
              <a:t>ip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f</a:t>
            </a:r>
            <a:r>
              <a:rPr dirty="0" sz="1800">
                <a:latin typeface="Arial"/>
                <a:cs typeface="Arial"/>
              </a:rPr>
              <a:t>l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 spc="5">
                <a:latin typeface="Arial"/>
                <a:cs typeface="Arial"/>
              </a:rPr>
              <a:t>w</a:t>
            </a:r>
            <a:endParaRPr sz="1800">
              <a:latin typeface="Arial"/>
              <a:cs typeface="Arial"/>
            </a:endParaRPr>
          </a:p>
          <a:p>
            <a:pPr algn="r" marR="55880">
              <a:lnSpc>
                <a:spcPct val="100000"/>
              </a:lnSpc>
              <a:spcBef>
                <a:spcPts val="30"/>
              </a:spcBef>
            </a:pP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he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50344" y="3010964"/>
            <a:ext cx="87630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5">
                <a:latin typeface="Arial"/>
                <a:cs typeface="Arial"/>
              </a:rPr>
              <a:t>effective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3239" y="3010964"/>
            <a:ext cx="2411095" cy="577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30480">
              <a:lnSpc>
                <a:spcPct val="100699"/>
              </a:lnSpc>
              <a:spcBef>
                <a:spcPts val="95"/>
              </a:spcBef>
            </a:pPr>
            <a:r>
              <a:rPr dirty="0" sz="1800">
                <a:latin typeface="Arial"/>
                <a:cs typeface="Arial"/>
              </a:rPr>
              <a:t>inclination </a:t>
            </a:r>
            <a:r>
              <a:rPr dirty="0" sz="1800" spc="5">
                <a:latin typeface="Arial"/>
                <a:cs typeface="Arial"/>
              </a:rPr>
              <a:t>angle </a:t>
            </a:r>
            <a:r>
              <a:rPr dirty="0" sz="1800">
                <a:latin typeface="Arial"/>
                <a:cs typeface="Arial"/>
              </a:rPr>
              <a:t>i, the  rake </a:t>
            </a:r>
            <a:r>
              <a:rPr dirty="0" sz="1800" spc="5">
                <a:latin typeface="Arial"/>
                <a:cs typeface="Arial"/>
              </a:rPr>
              <a:t>angle </a:t>
            </a:r>
            <a:r>
              <a:rPr dirty="0" sz="1800" spc="-5">
                <a:latin typeface="Arial"/>
                <a:cs typeface="Arial"/>
              </a:rPr>
              <a:t>α</a:t>
            </a:r>
            <a:r>
              <a:rPr dirty="0" baseline="-18518" sz="1575" spc="-7">
                <a:latin typeface="Arial"/>
                <a:cs typeface="Arial"/>
              </a:rPr>
              <a:t>e</a:t>
            </a:r>
            <a:r>
              <a:rPr dirty="0" baseline="-18518" sz="1575" spc="412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8637" y="4168053"/>
            <a:ext cx="3418204" cy="853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600"/>
              </a:lnSpc>
              <a:spcBef>
                <a:spcPts val="95"/>
              </a:spcBef>
            </a:pPr>
            <a:r>
              <a:rPr dirty="0" sz="1800" spc="5">
                <a:latin typeface="Arial"/>
                <a:cs typeface="Arial"/>
              </a:rPr>
              <a:t>As </a:t>
            </a:r>
            <a:r>
              <a:rPr dirty="0" sz="1800">
                <a:latin typeface="Arial"/>
                <a:cs typeface="Arial"/>
              </a:rPr>
              <a:t>i increases, the </a:t>
            </a:r>
            <a:r>
              <a:rPr dirty="0" sz="1800" spc="-5">
                <a:latin typeface="Arial"/>
                <a:cs typeface="Arial"/>
              </a:rPr>
              <a:t>effective </a:t>
            </a:r>
            <a:r>
              <a:rPr dirty="0" sz="1800">
                <a:latin typeface="Arial"/>
                <a:cs typeface="Arial"/>
              </a:rPr>
              <a:t>rake  </a:t>
            </a:r>
            <a:r>
              <a:rPr dirty="0" sz="1800" spc="5">
                <a:latin typeface="Arial"/>
                <a:cs typeface="Arial"/>
              </a:rPr>
              <a:t>angle </a:t>
            </a:r>
            <a:r>
              <a:rPr dirty="0" sz="1800">
                <a:latin typeface="Arial"/>
                <a:cs typeface="Arial"/>
              </a:rPr>
              <a:t>increases and the chip  becomes thinner </a:t>
            </a:r>
            <a:r>
              <a:rPr dirty="0" sz="1800" spc="5">
                <a:latin typeface="Arial"/>
                <a:cs typeface="Arial"/>
              </a:rPr>
              <a:t>and</a:t>
            </a:r>
            <a:r>
              <a:rPr dirty="0" sz="1800" spc="465">
                <a:latin typeface="Arial"/>
                <a:cs typeface="Arial"/>
              </a:rPr>
              <a:t> </a:t>
            </a:r>
            <a:r>
              <a:rPr dirty="0" sz="1800" spc="-15">
                <a:latin typeface="Arial"/>
                <a:cs typeface="Arial"/>
              </a:rPr>
              <a:t>longer.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5911" y="3904234"/>
            <a:ext cx="3407164" cy="3064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316183" y="5319826"/>
            <a:ext cx="1616900" cy="21235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36278" y="5436793"/>
            <a:ext cx="1033576" cy="1888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42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454037"/>
            <a:ext cx="5513070" cy="7239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550" spc="15"/>
              <a:t>2 </a:t>
            </a:r>
            <a:r>
              <a:rPr dirty="0" sz="4550" spc="5"/>
              <a:t>School </a:t>
            </a:r>
            <a:r>
              <a:rPr dirty="0" sz="4550" spc="10"/>
              <a:t>of</a:t>
            </a:r>
            <a:r>
              <a:rPr dirty="0" sz="4550" spc="-95"/>
              <a:t> </a:t>
            </a:r>
            <a:r>
              <a:rPr dirty="0" sz="4550" spc="10"/>
              <a:t>Thoughts</a:t>
            </a:r>
            <a:endParaRPr sz="4550"/>
          </a:p>
        </p:txBody>
      </p:sp>
      <p:sp>
        <p:nvSpPr>
          <p:cNvPr id="6" name="object 6"/>
          <p:cNvSpPr/>
          <p:nvPr/>
        </p:nvSpPr>
        <p:spPr>
          <a:xfrm>
            <a:off x="2438082" y="1762671"/>
            <a:ext cx="4841544" cy="1826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45376" y="3981282"/>
            <a:ext cx="8813165" cy="25114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699"/>
              </a:lnSpc>
              <a:spcBef>
                <a:spcPts val="95"/>
              </a:spcBef>
            </a:pPr>
            <a:r>
              <a:rPr dirty="0" sz="1800" b="1">
                <a:latin typeface="Arial"/>
                <a:cs typeface="Arial"/>
              </a:rPr>
              <a:t>Thin </a:t>
            </a:r>
            <a:r>
              <a:rPr dirty="0" sz="1800" spc="-5" b="1">
                <a:latin typeface="Arial"/>
                <a:cs typeface="Arial"/>
              </a:rPr>
              <a:t>Shear </a:t>
            </a:r>
            <a:r>
              <a:rPr dirty="0" sz="1800" spc="5" b="1">
                <a:latin typeface="Arial"/>
                <a:cs typeface="Arial"/>
              </a:rPr>
              <a:t>Plane </a:t>
            </a:r>
            <a:r>
              <a:rPr dirty="0" sz="1800" b="1">
                <a:latin typeface="Arial"/>
                <a:cs typeface="Arial"/>
              </a:rPr>
              <a:t>Model: </a:t>
            </a:r>
            <a:r>
              <a:rPr dirty="0" sz="1800" spc="-10">
                <a:latin typeface="Arial"/>
                <a:cs typeface="Arial"/>
              </a:rPr>
              <a:t>Deformation </a:t>
            </a:r>
            <a:r>
              <a:rPr dirty="0" sz="1800">
                <a:latin typeface="Arial"/>
                <a:cs typeface="Arial"/>
              </a:rPr>
              <a:t>zone is very thin and </a:t>
            </a:r>
            <a:r>
              <a:rPr dirty="0" sz="1800" spc="-45">
                <a:latin typeface="Arial"/>
                <a:cs typeface="Arial"/>
              </a:rPr>
              <a:t>planer. </a:t>
            </a:r>
            <a:r>
              <a:rPr dirty="0" sz="1800" spc="-5">
                <a:latin typeface="Arial"/>
                <a:cs typeface="Arial"/>
              </a:rPr>
              <a:t>For </a:t>
            </a:r>
            <a:r>
              <a:rPr dirty="0" sz="1800" spc="5">
                <a:latin typeface="Arial"/>
                <a:cs typeface="Arial"/>
              </a:rPr>
              <a:t>analysis </a:t>
            </a:r>
            <a:r>
              <a:rPr dirty="0" sz="1800">
                <a:latin typeface="Arial"/>
                <a:cs typeface="Arial"/>
              </a:rPr>
              <a:t>it is  convenient </a:t>
            </a:r>
            <a:r>
              <a:rPr dirty="0" sz="1800" spc="5">
                <a:latin typeface="Arial"/>
                <a:cs typeface="Arial"/>
              </a:rPr>
              <a:t>but </a:t>
            </a:r>
            <a:r>
              <a:rPr dirty="0" sz="1800">
                <a:latin typeface="Arial"/>
                <a:cs typeface="Arial"/>
              </a:rPr>
              <a:t>impossible </a:t>
            </a:r>
            <a:r>
              <a:rPr dirty="0" sz="1800" spc="-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exist. If the </a:t>
            </a:r>
            <a:r>
              <a:rPr dirty="0" sz="1800" spc="-10">
                <a:latin typeface="Arial"/>
                <a:cs typeface="Arial"/>
              </a:rPr>
              <a:t>transition from </a:t>
            </a:r>
            <a:r>
              <a:rPr dirty="0" sz="1800">
                <a:latin typeface="Arial"/>
                <a:cs typeface="Arial"/>
              </a:rPr>
              <a:t>undeformed material to  deformed material need to take </a:t>
            </a:r>
            <a:r>
              <a:rPr dirty="0" sz="1800" spc="5">
                <a:latin typeface="Arial"/>
                <a:cs typeface="Arial"/>
              </a:rPr>
              <a:t>place </a:t>
            </a:r>
            <a:r>
              <a:rPr dirty="0" sz="1800">
                <a:latin typeface="Arial"/>
                <a:cs typeface="Arial"/>
              </a:rPr>
              <a:t>along </a:t>
            </a:r>
            <a:r>
              <a:rPr dirty="0" sz="1800" spc="5">
                <a:latin typeface="Arial"/>
                <a:cs typeface="Arial"/>
              </a:rPr>
              <a:t>a </a:t>
            </a:r>
            <a:r>
              <a:rPr dirty="0" sz="1800" spc="-5">
                <a:latin typeface="Arial"/>
                <a:cs typeface="Arial"/>
              </a:rPr>
              <a:t>thin </a:t>
            </a:r>
            <a:r>
              <a:rPr dirty="0" sz="1800" spc="5">
                <a:latin typeface="Arial"/>
                <a:cs typeface="Arial"/>
              </a:rPr>
              <a:t>plane, </a:t>
            </a:r>
            <a:r>
              <a:rPr dirty="0" sz="1800" spc="-5">
                <a:latin typeface="Arial"/>
                <a:cs typeface="Arial"/>
              </a:rPr>
              <a:t>then </a:t>
            </a:r>
            <a:r>
              <a:rPr dirty="0" sz="1800" spc="-10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acceleration across  the </a:t>
            </a:r>
            <a:r>
              <a:rPr dirty="0" sz="1800" spc="5">
                <a:latin typeface="Arial"/>
                <a:cs typeface="Arial"/>
              </a:rPr>
              <a:t>plane </a:t>
            </a:r>
            <a:r>
              <a:rPr dirty="0" sz="1800">
                <a:latin typeface="Arial"/>
                <a:cs typeface="Arial"/>
              </a:rPr>
              <a:t>has to </a:t>
            </a:r>
            <a:r>
              <a:rPr dirty="0" sz="1800" spc="5">
                <a:latin typeface="Arial"/>
                <a:cs typeface="Arial"/>
              </a:rPr>
              <a:t>be </a:t>
            </a:r>
            <a:r>
              <a:rPr dirty="0" sz="1800">
                <a:latin typeface="Arial"/>
                <a:cs typeface="Arial"/>
              </a:rPr>
              <a:t>infinity </a:t>
            </a:r>
            <a:r>
              <a:rPr dirty="0" sz="1800" spc="-5">
                <a:latin typeface="Arial"/>
                <a:cs typeface="Arial"/>
              </a:rPr>
              <a:t>for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velocity to </a:t>
            </a:r>
            <a:r>
              <a:rPr dirty="0" sz="1800">
                <a:latin typeface="Arial"/>
                <a:cs typeface="Arial"/>
              </a:rPr>
              <a:t>change instantaneously </a:t>
            </a:r>
            <a:r>
              <a:rPr dirty="0" sz="1800" spc="-5">
                <a:latin typeface="Arial"/>
                <a:cs typeface="Arial"/>
              </a:rPr>
              <a:t>from </a:t>
            </a:r>
            <a:r>
              <a:rPr dirty="0" sz="1800">
                <a:latin typeface="Arial"/>
                <a:cs typeface="Arial"/>
              </a:rPr>
              <a:t>initial </a:t>
            </a:r>
            <a:r>
              <a:rPr dirty="0" sz="1800" spc="-5">
                <a:latin typeface="Arial"/>
                <a:cs typeface="Arial"/>
              </a:rPr>
              <a:t>to  </a:t>
            </a:r>
            <a:r>
              <a:rPr dirty="0" sz="1800">
                <a:latin typeface="Arial"/>
                <a:cs typeface="Arial"/>
              </a:rPr>
              <a:t>cutting </a:t>
            </a:r>
            <a:r>
              <a:rPr dirty="0" sz="1800" spc="-35">
                <a:latin typeface="Arial"/>
                <a:cs typeface="Arial"/>
              </a:rPr>
              <a:t>velocity. </a:t>
            </a:r>
            <a:r>
              <a:rPr dirty="0" sz="1800">
                <a:latin typeface="Arial"/>
                <a:cs typeface="Arial"/>
              </a:rPr>
              <a:t>Similarly </a:t>
            </a:r>
            <a:r>
              <a:rPr dirty="0" sz="1800" spc="-5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stress </a:t>
            </a:r>
            <a:r>
              <a:rPr dirty="0" sz="1800">
                <a:latin typeface="Arial"/>
                <a:cs typeface="Arial"/>
              </a:rPr>
              <a:t>gradient across the shear </a:t>
            </a:r>
            <a:r>
              <a:rPr dirty="0" sz="1800" spc="5">
                <a:latin typeface="Arial"/>
                <a:cs typeface="Arial"/>
              </a:rPr>
              <a:t>plane </a:t>
            </a:r>
            <a:r>
              <a:rPr dirty="0" sz="1800">
                <a:latin typeface="Arial"/>
                <a:cs typeface="Arial"/>
              </a:rPr>
              <a:t>has to </a:t>
            </a:r>
            <a:r>
              <a:rPr dirty="0" sz="1800" spc="5">
                <a:latin typeface="Arial"/>
                <a:cs typeface="Arial"/>
              </a:rPr>
              <a:t>be </a:t>
            </a:r>
            <a:r>
              <a:rPr dirty="0" sz="1800" spc="-5">
                <a:latin typeface="Arial"/>
                <a:cs typeface="Arial"/>
              </a:rPr>
              <a:t>very  </a:t>
            </a:r>
            <a:r>
              <a:rPr dirty="0" sz="1800">
                <a:latin typeface="Arial"/>
                <a:cs typeface="Arial"/>
              </a:rPr>
              <a:t>large </a:t>
            </a:r>
            <a:r>
              <a:rPr dirty="0" sz="1800" spc="-5">
                <a:latin typeface="Arial"/>
                <a:cs typeface="Arial"/>
              </a:rPr>
              <a:t>to </a:t>
            </a:r>
            <a:r>
              <a:rPr dirty="0" sz="1800" spc="5">
                <a:latin typeface="Arial"/>
                <a:cs typeface="Arial"/>
              </a:rPr>
              <a:t>be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practical.</a:t>
            </a:r>
            <a:endParaRPr sz="1800">
              <a:latin typeface="Arial"/>
              <a:cs typeface="Arial"/>
            </a:endParaRPr>
          </a:p>
          <a:p>
            <a:pPr algn="just" marL="12700" marR="123825">
              <a:lnSpc>
                <a:spcPts val="2170"/>
              </a:lnSpc>
              <a:spcBef>
                <a:spcPts val="75"/>
              </a:spcBef>
            </a:pPr>
            <a:r>
              <a:rPr dirty="0" sz="1800" b="1">
                <a:latin typeface="Arial"/>
                <a:cs typeface="Arial"/>
              </a:rPr>
              <a:t>Thick </a:t>
            </a:r>
            <a:r>
              <a:rPr dirty="0" sz="1800" spc="5" b="1">
                <a:latin typeface="Arial"/>
                <a:cs typeface="Arial"/>
              </a:rPr>
              <a:t>Shear Plane </a:t>
            </a:r>
            <a:r>
              <a:rPr dirty="0" sz="1800" b="1">
                <a:latin typeface="Arial"/>
                <a:cs typeface="Arial"/>
              </a:rPr>
              <a:t>Model: </a:t>
            </a:r>
            <a:r>
              <a:rPr dirty="0" sz="1800">
                <a:latin typeface="Arial"/>
                <a:cs typeface="Arial"/>
              </a:rPr>
              <a:t>Actual deformation zone is </a:t>
            </a:r>
            <a:r>
              <a:rPr dirty="0" sz="1800" spc="-10">
                <a:latin typeface="Arial"/>
                <a:cs typeface="Arial"/>
              </a:rPr>
              <a:t>thick </a:t>
            </a:r>
            <a:r>
              <a:rPr dirty="0" sz="1800">
                <a:latin typeface="Arial"/>
                <a:cs typeface="Arial"/>
              </a:rPr>
              <a:t>with </a:t>
            </a:r>
            <a:r>
              <a:rPr dirty="0" sz="1800" spc="5">
                <a:latin typeface="Arial"/>
                <a:cs typeface="Arial"/>
              </a:rPr>
              <a:t>a </a:t>
            </a:r>
            <a:r>
              <a:rPr dirty="0" sz="1800" spc="-10">
                <a:latin typeface="Arial"/>
                <a:cs typeface="Arial"/>
              </a:rPr>
              <a:t>fan </a:t>
            </a:r>
            <a:r>
              <a:rPr dirty="0" sz="1800">
                <a:latin typeface="Arial"/>
                <a:cs typeface="Arial"/>
              </a:rPr>
              <a:t>shape.  </a:t>
            </a:r>
            <a:r>
              <a:rPr dirty="0" sz="1800" spc="-25">
                <a:latin typeface="Arial"/>
                <a:cs typeface="Arial"/>
              </a:rPr>
              <a:t>Transition </a:t>
            </a:r>
            <a:r>
              <a:rPr dirty="0" sz="1800" spc="-10">
                <a:latin typeface="Arial"/>
                <a:cs typeface="Arial"/>
              </a:rPr>
              <a:t>velocities </a:t>
            </a:r>
            <a:r>
              <a:rPr dirty="0" sz="1800">
                <a:latin typeface="Arial"/>
                <a:cs typeface="Arial"/>
              </a:rPr>
              <a:t>and the </a:t>
            </a:r>
            <a:r>
              <a:rPr dirty="0" sz="1800" spc="5">
                <a:latin typeface="Arial"/>
                <a:cs typeface="Arial"/>
              </a:rPr>
              <a:t>shear </a:t>
            </a:r>
            <a:r>
              <a:rPr dirty="0" sz="1800" spc="-10">
                <a:latin typeface="Arial"/>
                <a:cs typeface="Arial"/>
              </a:rPr>
              <a:t>stresses can </a:t>
            </a:r>
            <a:r>
              <a:rPr dirty="0" sz="1800" spc="5">
                <a:latin typeface="Arial"/>
                <a:cs typeface="Arial"/>
              </a:rPr>
              <a:t>be </a:t>
            </a:r>
            <a:r>
              <a:rPr dirty="0" sz="1800" spc="-10">
                <a:latin typeface="Arial"/>
                <a:cs typeface="Arial"/>
              </a:rPr>
              <a:t>realistically </a:t>
            </a:r>
            <a:r>
              <a:rPr dirty="0" sz="1800">
                <a:latin typeface="Arial"/>
                <a:cs typeface="Arial"/>
              </a:rPr>
              <a:t>accounted </a:t>
            </a:r>
            <a:r>
              <a:rPr dirty="0" sz="1800" spc="-5">
                <a:latin typeface="Arial"/>
                <a:cs typeface="Arial"/>
              </a:rPr>
              <a:t>in </a:t>
            </a:r>
            <a:r>
              <a:rPr dirty="0" sz="1800">
                <a:latin typeface="Arial"/>
                <a:cs typeface="Arial"/>
              </a:rPr>
              <a:t>this  model.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42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386173"/>
            <a:ext cx="7244080" cy="772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5"/>
              <a:t>Metal </a:t>
            </a:r>
            <a:r>
              <a:rPr dirty="0" sz="4900" spc="-10"/>
              <a:t>Removal</a:t>
            </a:r>
            <a:r>
              <a:rPr dirty="0" sz="4900" spc="-25"/>
              <a:t> </a:t>
            </a:r>
            <a:r>
              <a:rPr dirty="0" sz="4900" spc="-10"/>
              <a:t>Processes</a:t>
            </a:r>
            <a:endParaRPr sz="4900"/>
          </a:p>
        </p:txBody>
      </p:sp>
      <p:sp>
        <p:nvSpPr>
          <p:cNvPr id="6" name="object 6"/>
          <p:cNvSpPr txBox="1"/>
          <p:nvPr/>
        </p:nvSpPr>
        <p:spPr>
          <a:xfrm>
            <a:off x="695319" y="1560887"/>
            <a:ext cx="9230360" cy="803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700" spc="25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z="1250" spc="25" b="1">
                <a:solidFill>
                  <a:srgbClr val="FF0000"/>
                </a:solidFill>
                <a:latin typeface="Arial"/>
                <a:cs typeface="Arial"/>
              </a:rPr>
              <a:t>EFINITION</a:t>
            </a:r>
            <a:r>
              <a:rPr dirty="0" sz="1700" spc="25" b="1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dirty="0" sz="1700">
                <a:latin typeface="Arial"/>
                <a:cs typeface="Arial"/>
              </a:rPr>
              <a:t>A </a:t>
            </a:r>
            <a:r>
              <a:rPr dirty="0" sz="1700" spc="-10">
                <a:latin typeface="Arial"/>
                <a:cs typeface="Arial"/>
              </a:rPr>
              <a:t>family of </a:t>
            </a:r>
            <a:r>
              <a:rPr dirty="0" sz="1700" spc="-5">
                <a:latin typeface="Arial"/>
                <a:cs typeface="Arial"/>
              </a:rPr>
              <a:t>shaping </a:t>
            </a:r>
            <a:r>
              <a:rPr dirty="0" sz="1700" spc="-10">
                <a:latin typeface="Arial"/>
                <a:cs typeface="Arial"/>
              </a:rPr>
              <a:t>operations, the </a:t>
            </a:r>
            <a:r>
              <a:rPr dirty="0" sz="1700" spc="-5">
                <a:latin typeface="Arial"/>
                <a:cs typeface="Arial"/>
              </a:rPr>
              <a:t>common </a:t>
            </a:r>
            <a:r>
              <a:rPr dirty="0" sz="1700" spc="-15">
                <a:latin typeface="Arial"/>
                <a:cs typeface="Arial"/>
              </a:rPr>
              <a:t>feature </a:t>
            </a:r>
            <a:r>
              <a:rPr dirty="0" sz="1700" spc="-10">
                <a:latin typeface="Arial"/>
                <a:cs typeface="Arial"/>
              </a:rPr>
              <a:t>of </a:t>
            </a:r>
            <a:r>
              <a:rPr dirty="0" sz="1700" spc="-15">
                <a:latin typeface="Arial"/>
                <a:cs typeface="Arial"/>
              </a:rPr>
              <a:t>which </a:t>
            </a:r>
            <a:r>
              <a:rPr dirty="0" sz="1700">
                <a:latin typeface="Arial"/>
                <a:cs typeface="Arial"/>
              </a:rPr>
              <a:t>is </a:t>
            </a:r>
            <a:r>
              <a:rPr dirty="0" sz="1700" spc="-15">
                <a:latin typeface="Arial"/>
                <a:cs typeface="Arial"/>
              </a:rPr>
              <a:t>removal </a:t>
            </a:r>
            <a:r>
              <a:rPr dirty="0" sz="1700" spc="10">
                <a:latin typeface="Arial"/>
                <a:cs typeface="Arial"/>
              </a:rPr>
              <a:t>of </a:t>
            </a:r>
            <a:r>
              <a:rPr dirty="0" sz="1700" spc="-15">
                <a:latin typeface="Arial"/>
                <a:cs typeface="Arial"/>
              </a:rPr>
              <a:t>material  </a:t>
            </a:r>
            <a:r>
              <a:rPr dirty="0" sz="1700" spc="-10">
                <a:latin typeface="Arial"/>
                <a:cs typeface="Arial"/>
              </a:rPr>
              <a:t>from </a:t>
            </a:r>
            <a:r>
              <a:rPr dirty="0" sz="1700">
                <a:latin typeface="Arial"/>
                <a:cs typeface="Arial"/>
              </a:rPr>
              <a:t>a </a:t>
            </a:r>
            <a:r>
              <a:rPr dirty="0" sz="1700" spc="-5">
                <a:latin typeface="Arial"/>
                <a:cs typeface="Arial"/>
              </a:rPr>
              <a:t>starting </a:t>
            </a:r>
            <a:r>
              <a:rPr dirty="0" sz="1700" spc="-10">
                <a:latin typeface="Arial"/>
                <a:cs typeface="Arial"/>
              </a:rPr>
              <a:t>work </a:t>
            </a:r>
            <a:r>
              <a:rPr dirty="0" sz="1700" spc="-5">
                <a:latin typeface="Arial"/>
                <a:cs typeface="Arial"/>
              </a:rPr>
              <a:t>part </a:t>
            </a:r>
            <a:r>
              <a:rPr dirty="0" sz="1700">
                <a:latin typeface="Arial"/>
                <a:cs typeface="Arial"/>
              </a:rPr>
              <a:t>so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15">
                <a:latin typeface="Arial"/>
                <a:cs typeface="Arial"/>
              </a:rPr>
              <a:t>remaining </a:t>
            </a:r>
            <a:r>
              <a:rPr dirty="0" sz="1700" spc="-5">
                <a:latin typeface="Arial"/>
                <a:cs typeface="Arial"/>
              </a:rPr>
              <a:t>part has the </a:t>
            </a:r>
            <a:r>
              <a:rPr dirty="0" sz="1700" spc="-15">
                <a:latin typeface="Arial"/>
                <a:cs typeface="Arial"/>
              </a:rPr>
              <a:t>desired </a:t>
            </a:r>
            <a:r>
              <a:rPr dirty="0" sz="1700" spc="-40">
                <a:latin typeface="Arial"/>
                <a:cs typeface="Arial"/>
              </a:rPr>
              <a:t>geometry.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machines on   </a:t>
            </a:r>
            <a:r>
              <a:rPr dirty="0" sz="1700" spc="-15">
                <a:latin typeface="Arial"/>
                <a:cs typeface="Arial"/>
              </a:rPr>
              <a:t>which these operations </a:t>
            </a:r>
            <a:r>
              <a:rPr dirty="0" sz="1700" spc="-10">
                <a:latin typeface="Arial"/>
                <a:cs typeface="Arial"/>
              </a:rPr>
              <a:t>are performed </a:t>
            </a:r>
            <a:r>
              <a:rPr dirty="0" sz="1700" spc="-15">
                <a:latin typeface="Arial"/>
                <a:cs typeface="Arial"/>
              </a:rPr>
              <a:t>are called </a:t>
            </a:r>
            <a:r>
              <a:rPr dirty="0" sz="1700" spc="-5">
                <a:latin typeface="Arial"/>
                <a:cs typeface="Arial"/>
              </a:rPr>
              <a:t>machine</a:t>
            </a:r>
            <a:r>
              <a:rPr dirty="0" sz="1700" spc="160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tools.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41975" y="2624074"/>
            <a:ext cx="3400272" cy="1844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52182" y="5074697"/>
            <a:ext cx="3961765" cy="803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562860" algn="l"/>
              </a:tabLst>
            </a:pPr>
            <a:r>
              <a:rPr dirty="0" sz="1700">
                <a:latin typeface="Arial"/>
                <a:cs typeface="Arial"/>
              </a:rPr>
              <a:t>It </a:t>
            </a:r>
            <a:r>
              <a:rPr dirty="0" sz="1700" spc="-5">
                <a:latin typeface="Arial"/>
                <a:cs typeface="Arial"/>
              </a:rPr>
              <a:t>is </a:t>
            </a:r>
            <a:r>
              <a:rPr dirty="0" sz="1700">
                <a:latin typeface="Arial"/>
                <a:cs typeface="Arial"/>
              </a:rPr>
              <a:t>a </a:t>
            </a:r>
            <a:r>
              <a:rPr dirty="0" sz="1700" spc="-15">
                <a:solidFill>
                  <a:srgbClr val="FF0000"/>
                </a:solidFill>
                <a:latin typeface="Arial"/>
                <a:cs typeface="Arial"/>
              </a:rPr>
              <a:t>value </a:t>
            </a:r>
            <a:r>
              <a:rPr dirty="0" sz="1700" spc="-5">
                <a:solidFill>
                  <a:srgbClr val="FF0000"/>
                </a:solidFill>
                <a:latin typeface="Arial"/>
                <a:cs typeface="Arial"/>
              </a:rPr>
              <a:t>addition process </a:t>
            </a:r>
            <a:r>
              <a:rPr dirty="0" sz="1700" spc="-10">
                <a:latin typeface="Arial"/>
                <a:cs typeface="Arial"/>
              </a:rPr>
              <a:t>by </a:t>
            </a:r>
            <a:r>
              <a:rPr dirty="0" sz="1700" spc="-15">
                <a:latin typeface="Arial"/>
                <a:cs typeface="Arial"/>
              </a:rPr>
              <a:t>which  raw materials </a:t>
            </a:r>
            <a:r>
              <a:rPr dirty="0" sz="1700" spc="-5">
                <a:latin typeface="Arial"/>
                <a:cs typeface="Arial"/>
              </a:rPr>
              <a:t>of low utility and </a:t>
            </a:r>
            <a:r>
              <a:rPr dirty="0" sz="1700" spc="-15">
                <a:latin typeface="Arial"/>
                <a:cs typeface="Arial"/>
              </a:rPr>
              <a:t>value </a:t>
            </a:r>
            <a:r>
              <a:rPr dirty="0" sz="1700" spc="-10">
                <a:latin typeface="Arial"/>
                <a:cs typeface="Arial"/>
              </a:rPr>
              <a:t>due  </a:t>
            </a:r>
            <a:r>
              <a:rPr dirty="0" sz="1700" spc="-5">
                <a:latin typeface="Arial"/>
                <a:cs typeface="Arial"/>
              </a:rPr>
              <a:t>to its</a:t>
            </a:r>
            <a:r>
              <a:rPr dirty="0" sz="1700" spc="9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inadequate</a:t>
            </a:r>
            <a:r>
              <a:rPr dirty="0" sz="1700" spc="45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material</a:t>
            </a:r>
            <a:r>
              <a:rPr dirty="0" sz="1700" spc="-5">
                <a:latin typeface="Times New Roman"/>
                <a:cs typeface="Times New Roman"/>
              </a:rPr>
              <a:t>	</a:t>
            </a:r>
            <a:r>
              <a:rPr dirty="0" sz="1700" spc="-10">
                <a:latin typeface="Arial"/>
                <a:cs typeface="Arial"/>
              </a:rPr>
              <a:t>properties</a:t>
            </a:r>
            <a:r>
              <a:rPr dirty="0" sz="1700" spc="-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and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98278" y="7100264"/>
            <a:ext cx="123825" cy="22225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50" spc="20">
                <a:latin typeface="Arial"/>
                <a:cs typeface="Arial"/>
              </a:rPr>
              <a:t>3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2182" y="5852483"/>
            <a:ext cx="3963670" cy="1322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700" spc="-5">
                <a:latin typeface="Arial"/>
                <a:cs typeface="Arial"/>
              </a:rPr>
              <a:t>poor or </a:t>
            </a:r>
            <a:r>
              <a:rPr dirty="0" sz="1700" spc="-10">
                <a:latin typeface="Arial"/>
                <a:cs typeface="Arial"/>
              </a:rPr>
              <a:t>irregular size, </a:t>
            </a:r>
            <a:r>
              <a:rPr dirty="0" sz="1700" spc="-5">
                <a:latin typeface="Arial"/>
                <a:cs typeface="Arial"/>
              </a:rPr>
              <a:t>shape and </a:t>
            </a:r>
            <a:r>
              <a:rPr dirty="0" sz="1700" spc="-10">
                <a:latin typeface="Arial"/>
                <a:cs typeface="Arial"/>
              </a:rPr>
              <a:t>finish  are </a:t>
            </a:r>
            <a:r>
              <a:rPr dirty="0" sz="1700" spc="-15">
                <a:latin typeface="Arial"/>
                <a:cs typeface="Arial"/>
              </a:rPr>
              <a:t>converted </a:t>
            </a:r>
            <a:r>
              <a:rPr dirty="0" sz="1700" spc="-5">
                <a:latin typeface="Arial"/>
                <a:cs typeface="Arial"/>
              </a:rPr>
              <a:t>into high utility and </a:t>
            </a:r>
            <a:r>
              <a:rPr dirty="0" sz="1700" spc="-15">
                <a:latin typeface="Arial"/>
                <a:cs typeface="Arial"/>
              </a:rPr>
              <a:t>valued  </a:t>
            </a:r>
            <a:r>
              <a:rPr dirty="0" sz="1700" spc="-10">
                <a:latin typeface="Arial"/>
                <a:cs typeface="Arial"/>
              </a:rPr>
              <a:t>products with </a:t>
            </a:r>
            <a:r>
              <a:rPr dirty="0" sz="1700" spc="-5">
                <a:latin typeface="Arial"/>
                <a:cs typeface="Arial"/>
              </a:rPr>
              <a:t>definite dimensions, forms  and </a:t>
            </a:r>
            <a:r>
              <a:rPr dirty="0" sz="1700" spc="-10">
                <a:latin typeface="Arial"/>
                <a:cs typeface="Arial"/>
              </a:rPr>
              <a:t>finish </a:t>
            </a:r>
            <a:r>
              <a:rPr dirty="0" sz="1700" spc="-5">
                <a:latin typeface="Arial"/>
                <a:cs typeface="Arial"/>
              </a:rPr>
              <a:t>imparting </a:t>
            </a:r>
            <a:r>
              <a:rPr dirty="0" sz="1700" spc="-10">
                <a:latin typeface="Arial"/>
                <a:cs typeface="Arial"/>
              </a:rPr>
              <a:t>some </a:t>
            </a:r>
            <a:r>
              <a:rPr dirty="0" sz="1700" spc="-15">
                <a:latin typeface="Arial"/>
                <a:cs typeface="Arial"/>
              </a:rPr>
              <a:t>functional  </a:t>
            </a:r>
            <a:r>
              <a:rPr dirty="0" sz="1700" spc="-40">
                <a:latin typeface="Arial"/>
                <a:cs typeface="Arial"/>
              </a:rPr>
              <a:t>ability.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1407" y="4643996"/>
            <a:ext cx="2348865" cy="1879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b="1">
                <a:latin typeface="Arial"/>
                <a:cs typeface="Arial"/>
              </a:rPr>
              <a:t>Fig. 1.0 </a:t>
            </a:r>
            <a:r>
              <a:rPr dirty="0" sz="1050" spc="-10" b="1">
                <a:latin typeface="Arial"/>
                <a:cs typeface="Arial"/>
              </a:rPr>
              <a:t>Value </a:t>
            </a:r>
            <a:r>
              <a:rPr dirty="0" sz="1050" spc="5" b="1">
                <a:latin typeface="Arial"/>
                <a:cs typeface="Arial"/>
              </a:rPr>
              <a:t>addition by</a:t>
            </a:r>
            <a:r>
              <a:rPr dirty="0" sz="1050" spc="-4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machining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8927" y="3058911"/>
            <a:ext cx="410654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0" b="1">
                <a:latin typeface="Arial"/>
                <a:cs typeface="Arial"/>
              </a:rPr>
              <a:t>Variables </a:t>
            </a:r>
            <a:r>
              <a:rPr dirty="0" sz="1700" spc="-5" b="1">
                <a:latin typeface="Arial"/>
                <a:cs typeface="Arial"/>
              </a:rPr>
              <a:t>in </a:t>
            </a:r>
            <a:r>
              <a:rPr dirty="0" sz="1700" spc="-15" b="1">
                <a:latin typeface="Arial"/>
                <a:cs typeface="Arial"/>
              </a:rPr>
              <a:t>Processes </a:t>
            </a:r>
            <a:r>
              <a:rPr dirty="0" sz="1700" spc="-5" b="1">
                <a:latin typeface="Arial"/>
                <a:cs typeface="Arial"/>
              </a:rPr>
              <a:t>of </a:t>
            </a:r>
            <a:r>
              <a:rPr dirty="0" sz="1700" spc="-15" b="1">
                <a:latin typeface="Arial"/>
                <a:cs typeface="Arial"/>
              </a:rPr>
              <a:t>Metal</a:t>
            </a:r>
            <a:r>
              <a:rPr dirty="0" sz="1700" spc="170" b="1">
                <a:latin typeface="Arial"/>
                <a:cs typeface="Arial"/>
              </a:rPr>
              <a:t> </a:t>
            </a:r>
            <a:r>
              <a:rPr dirty="0" sz="1700" spc="-10" b="1">
                <a:latin typeface="Arial"/>
                <a:cs typeface="Arial"/>
              </a:rPr>
              <a:t>Cutting</a:t>
            </a:r>
            <a:r>
              <a:rPr dirty="0" sz="1700" spc="-10">
                <a:latin typeface="Arial"/>
                <a:cs typeface="Arial"/>
              </a:rPr>
              <a:t>: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34962" y="3282124"/>
            <a:ext cx="12573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450">
                <a:latin typeface="OpenSymbol"/>
                <a:cs typeface="OpenSymbol"/>
              </a:rPr>
              <a:t></a:t>
            </a:r>
            <a:endParaRPr sz="1700">
              <a:latin typeface="OpenSymbol"/>
              <a:cs typeface="Open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63547" y="3318562"/>
            <a:ext cx="4131945" cy="217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88925">
              <a:lnSpc>
                <a:spcPct val="100000"/>
              </a:lnSpc>
              <a:spcBef>
                <a:spcPts val="100"/>
              </a:spcBef>
              <a:tabLst>
                <a:tab pos="1342390" algn="l"/>
                <a:tab pos="1846580" algn="l"/>
                <a:tab pos="3096895" algn="l"/>
              </a:tabLst>
            </a:pPr>
            <a:r>
              <a:rPr dirty="0" sz="1700" spc="-5">
                <a:latin typeface="Arial"/>
                <a:cs typeface="Arial"/>
              </a:rPr>
              <a:t>M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 spc="10">
                <a:latin typeface="Arial"/>
                <a:cs typeface="Arial"/>
              </a:rPr>
              <a:t>c</a:t>
            </a:r>
            <a:r>
              <a:rPr dirty="0" sz="1700">
                <a:latin typeface="Arial"/>
                <a:cs typeface="Arial"/>
              </a:rPr>
              <a:t>h</a:t>
            </a:r>
            <a:r>
              <a:rPr dirty="0" sz="1700" spc="5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>
                <a:latin typeface="Arial"/>
                <a:cs typeface="Arial"/>
              </a:rPr>
              <a:t>to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l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>
                <a:latin typeface="Arial"/>
                <a:cs typeface="Arial"/>
              </a:rPr>
              <a:t>se</a:t>
            </a:r>
            <a:r>
              <a:rPr dirty="0" sz="1700" spc="5">
                <a:latin typeface="Arial"/>
                <a:cs typeface="Arial"/>
              </a:rPr>
              <a:t>l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 spc="5">
                <a:latin typeface="Arial"/>
                <a:cs typeface="Arial"/>
              </a:rPr>
              <a:t>c</a:t>
            </a:r>
            <a:r>
              <a:rPr dirty="0" sz="1700" spc="-10">
                <a:latin typeface="Arial"/>
                <a:cs typeface="Arial"/>
              </a:rPr>
              <a:t>t</a:t>
            </a:r>
            <a:r>
              <a:rPr dirty="0" sz="1700">
                <a:latin typeface="Arial"/>
                <a:cs typeface="Arial"/>
              </a:rPr>
              <a:t>ed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40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Arial"/>
                <a:cs typeface="Arial"/>
              </a:rPr>
              <a:t>t</a:t>
            </a:r>
            <a:r>
              <a:rPr dirty="0" sz="1700">
                <a:latin typeface="Arial"/>
                <a:cs typeface="Arial"/>
              </a:rPr>
              <a:t>o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>
                <a:latin typeface="Arial"/>
                <a:cs typeface="Arial"/>
              </a:rPr>
              <a:t>p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 spc="-25">
                <a:latin typeface="Arial"/>
                <a:cs typeface="Arial"/>
              </a:rPr>
              <a:t>r</a:t>
            </a:r>
            <a:r>
              <a:rPr dirty="0" sz="1700" spc="-5">
                <a:latin typeface="Arial"/>
                <a:cs typeface="Arial"/>
              </a:rPr>
              <a:t>f</a:t>
            </a:r>
            <a:r>
              <a:rPr dirty="0" sz="1700" spc="-25">
                <a:latin typeface="Arial"/>
                <a:cs typeface="Arial"/>
              </a:rPr>
              <a:t>o</a:t>
            </a:r>
            <a:r>
              <a:rPr dirty="0" sz="1700" spc="-5">
                <a:latin typeface="Arial"/>
                <a:cs typeface="Arial"/>
              </a:rPr>
              <a:t>r</a:t>
            </a:r>
            <a:r>
              <a:rPr dirty="0" sz="1700">
                <a:latin typeface="Arial"/>
                <a:cs typeface="Arial"/>
              </a:rPr>
              <a:t>m 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the</a:t>
            </a:r>
            <a:r>
              <a:rPr dirty="0" sz="1700" spc="455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processes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 spc="-15">
                <a:latin typeface="Arial"/>
                <a:cs typeface="Arial"/>
              </a:rPr>
              <a:t>Cutting </a:t>
            </a:r>
            <a:r>
              <a:rPr dirty="0" sz="1700" spc="-10">
                <a:latin typeface="Arial"/>
                <a:cs typeface="Arial"/>
              </a:rPr>
              <a:t>tool (geometry </a:t>
            </a:r>
            <a:r>
              <a:rPr dirty="0" sz="1700" spc="-5">
                <a:latin typeface="Arial"/>
                <a:cs typeface="Arial"/>
              </a:rPr>
              <a:t>and</a:t>
            </a:r>
            <a:r>
              <a:rPr dirty="0" sz="1700" spc="7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material)</a:t>
            </a:r>
            <a:endParaRPr sz="1700">
              <a:latin typeface="Arial"/>
              <a:cs typeface="Arial"/>
            </a:endParaRPr>
          </a:p>
          <a:p>
            <a:pPr marL="330200" marR="73025" indent="-241300">
              <a:lnSpc>
                <a:spcPct val="105500"/>
              </a:lnSpc>
              <a:spcBef>
                <a:spcPts val="195"/>
              </a:spcBef>
            </a:pPr>
            <a:r>
              <a:rPr dirty="0" sz="1700" spc="-15">
                <a:latin typeface="Arial"/>
                <a:cs typeface="Arial"/>
              </a:rPr>
              <a:t>Properties </a:t>
            </a:r>
            <a:r>
              <a:rPr dirty="0" sz="1700" spc="-5">
                <a:latin typeface="Arial"/>
                <a:cs typeface="Arial"/>
              </a:rPr>
              <a:t>and </a:t>
            </a:r>
            <a:r>
              <a:rPr dirty="0" sz="1700" spc="-15">
                <a:latin typeface="Arial"/>
                <a:cs typeface="Arial"/>
              </a:rPr>
              <a:t>parameters </a:t>
            </a:r>
            <a:r>
              <a:rPr dirty="0" sz="1700" spc="-10">
                <a:latin typeface="Arial"/>
                <a:cs typeface="Arial"/>
              </a:rPr>
              <a:t>of </a:t>
            </a:r>
            <a:r>
              <a:rPr dirty="0" sz="1700" spc="-15">
                <a:latin typeface="Arial"/>
                <a:cs typeface="Arial"/>
              </a:rPr>
              <a:t>workpiece  Cutting parameters </a:t>
            </a:r>
            <a:r>
              <a:rPr dirty="0" sz="1700" spc="-5">
                <a:latin typeface="Arial"/>
                <a:cs typeface="Arial"/>
              </a:rPr>
              <a:t>(speed, </a:t>
            </a:r>
            <a:r>
              <a:rPr dirty="0" sz="1700" spc="-15">
                <a:latin typeface="Arial"/>
                <a:cs typeface="Arial"/>
              </a:rPr>
              <a:t>feed,</a:t>
            </a:r>
            <a:r>
              <a:rPr dirty="0" sz="1700" spc="-6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depth</a:t>
            </a:r>
            <a:endParaRPr sz="1700">
              <a:latin typeface="Arial"/>
              <a:cs typeface="Arial"/>
            </a:endParaRPr>
          </a:p>
          <a:p>
            <a:pPr marL="24130">
              <a:lnSpc>
                <a:spcPct val="100000"/>
              </a:lnSpc>
              <a:spcBef>
                <a:spcPts val="15"/>
              </a:spcBef>
            </a:pPr>
            <a:r>
              <a:rPr dirty="0" sz="1700" spc="-10">
                <a:latin typeface="Arial"/>
                <a:cs typeface="Arial"/>
              </a:rPr>
              <a:t>of</a:t>
            </a:r>
            <a:r>
              <a:rPr dirty="0" sz="170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cut)</a:t>
            </a:r>
            <a:endParaRPr sz="1700">
              <a:latin typeface="Arial"/>
              <a:cs typeface="Arial"/>
            </a:endParaRPr>
          </a:p>
          <a:p>
            <a:pPr marL="82550" marR="5080" indent="247650">
              <a:lnSpc>
                <a:spcPct val="101400"/>
              </a:lnSpc>
              <a:spcBef>
                <a:spcPts val="80"/>
              </a:spcBef>
              <a:tabLst>
                <a:tab pos="2270760" algn="l"/>
                <a:tab pos="3927475" algn="l"/>
              </a:tabLst>
            </a:pPr>
            <a:r>
              <a:rPr dirty="0" sz="1700" spc="-5">
                <a:latin typeface="Arial"/>
                <a:cs typeface="Arial"/>
              </a:rPr>
              <a:t>W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 spc="-5">
                <a:latin typeface="Arial"/>
                <a:cs typeface="Arial"/>
              </a:rPr>
              <a:t>r</a:t>
            </a:r>
            <a:r>
              <a:rPr dirty="0" sz="1700">
                <a:latin typeface="Arial"/>
                <a:cs typeface="Arial"/>
              </a:rPr>
              <a:t>k</a:t>
            </a:r>
            <a:r>
              <a:rPr dirty="0" sz="1700" spc="-15">
                <a:latin typeface="Arial"/>
                <a:cs typeface="Arial"/>
              </a:rPr>
              <a:t>p</a:t>
            </a:r>
            <a:r>
              <a:rPr dirty="0" sz="1700">
                <a:latin typeface="Arial"/>
                <a:cs typeface="Arial"/>
              </a:rPr>
              <a:t>i</a:t>
            </a:r>
            <a:r>
              <a:rPr dirty="0" sz="1700" spc="5">
                <a:latin typeface="Arial"/>
                <a:cs typeface="Arial"/>
              </a:rPr>
              <a:t>e</a:t>
            </a:r>
            <a:r>
              <a:rPr dirty="0" sz="1700" spc="10">
                <a:latin typeface="Arial"/>
                <a:cs typeface="Arial"/>
              </a:rPr>
              <a:t>c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80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ho</a:t>
            </a:r>
            <a:r>
              <a:rPr dirty="0" sz="1700" spc="5">
                <a:latin typeface="Arial"/>
                <a:cs typeface="Arial"/>
              </a:rPr>
              <a:t>l</a:t>
            </a:r>
            <a:r>
              <a:rPr dirty="0" sz="1700">
                <a:latin typeface="Arial"/>
                <a:cs typeface="Arial"/>
              </a:rPr>
              <a:t>d</a:t>
            </a:r>
            <a:r>
              <a:rPr dirty="0" sz="1700" spc="5">
                <a:latin typeface="Arial"/>
                <a:cs typeface="Arial"/>
              </a:rPr>
              <a:t>i</a:t>
            </a:r>
            <a:r>
              <a:rPr dirty="0" sz="1700" spc="-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g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>
                <a:latin typeface="Arial"/>
                <a:cs typeface="Arial"/>
              </a:rPr>
              <a:t>d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 spc="5">
                <a:latin typeface="Arial"/>
                <a:cs typeface="Arial"/>
              </a:rPr>
              <a:t>vi</a:t>
            </a:r>
            <a:r>
              <a:rPr dirty="0" sz="1700" spc="-15">
                <a:latin typeface="Arial"/>
                <a:cs typeface="Arial"/>
              </a:rPr>
              <a:t>c</a:t>
            </a:r>
            <a:r>
              <a:rPr dirty="0" sz="1700">
                <a:latin typeface="Arial"/>
                <a:cs typeface="Arial"/>
              </a:rPr>
              <a:t>es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6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(f</a:t>
            </a:r>
            <a:r>
              <a:rPr dirty="0" sz="1700" spc="5">
                <a:latin typeface="Arial"/>
                <a:cs typeface="Arial"/>
              </a:rPr>
              <a:t>i</a:t>
            </a:r>
            <a:r>
              <a:rPr dirty="0" sz="1700" spc="10">
                <a:latin typeface="Arial"/>
                <a:cs typeface="Arial"/>
              </a:rPr>
              <a:t>x</a:t>
            </a:r>
            <a:r>
              <a:rPr dirty="0" sz="1700" spc="-10">
                <a:latin typeface="Arial"/>
                <a:cs typeface="Arial"/>
              </a:rPr>
              <a:t>t</a:t>
            </a:r>
            <a:r>
              <a:rPr dirty="0" sz="1700">
                <a:latin typeface="Arial"/>
                <a:cs typeface="Arial"/>
              </a:rPr>
              <a:t>u</a:t>
            </a:r>
            <a:r>
              <a:rPr dirty="0" sz="1700" spc="-5">
                <a:latin typeface="Arial"/>
                <a:cs typeface="Arial"/>
              </a:rPr>
              <a:t>r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r 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Arial"/>
                <a:cs typeface="Arial"/>
              </a:rPr>
              <a:t>jigs)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36112" y="3764505"/>
            <a:ext cx="142875" cy="893444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1700" spc="450">
                <a:latin typeface="OpenSymbol"/>
                <a:cs typeface="OpenSymbol"/>
              </a:rPr>
              <a:t></a:t>
            </a:r>
            <a:endParaRPr sz="1700">
              <a:latin typeface="OpenSymbol"/>
              <a:cs typeface="OpenSymbol"/>
            </a:endParaRPr>
          </a:p>
          <a:p>
            <a:pPr marL="22860">
              <a:lnSpc>
                <a:spcPct val="100000"/>
              </a:lnSpc>
              <a:spcBef>
                <a:spcPts val="295"/>
              </a:spcBef>
            </a:pPr>
            <a:r>
              <a:rPr dirty="0" sz="1700" spc="450">
                <a:latin typeface="OpenSymbol"/>
                <a:cs typeface="OpenSymbol"/>
              </a:rPr>
              <a:t></a:t>
            </a:r>
            <a:endParaRPr sz="1700">
              <a:latin typeface="OpenSymbol"/>
              <a:cs typeface="OpenSymbol"/>
            </a:endParaRPr>
          </a:p>
          <a:p>
            <a:pPr marL="22860">
              <a:lnSpc>
                <a:spcPct val="100000"/>
              </a:lnSpc>
              <a:spcBef>
                <a:spcPts val="5"/>
              </a:spcBef>
            </a:pPr>
            <a:r>
              <a:rPr dirty="0" sz="1800" spc="490">
                <a:latin typeface="OpenSymbol"/>
                <a:cs typeface="OpenSymbol"/>
              </a:rPr>
              <a:t>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46854" y="4891745"/>
            <a:ext cx="13208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490">
                <a:latin typeface="OpenSymbol"/>
                <a:cs typeface="OpenSymbol"/>
              </a:rPr>
              <a:t></a:t>
            </a:r>
            <a:endParaRPr sz="180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521538"/>
            <a:ext cx="7232015" cy="6426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50" spc="-10"/>
              <a:t>Chip </a:t>
            </a:r>
            <a:r>
              <a:rPr dirty="0" sz="4050" spc="-15"/>
              <a:t>Formation </a:t>
            </a:r>
            <a:r>
              <a:rPr dirty="0" sz="4050" spc="-5"/>
              <a:t>in Metal</a:t>
            </a:r>
            <a:r>
              <a:rPr dirty="0" sz="4050" spc="-70"/>
              <a:t> </a:t>
            </a:r>
            <a:r>
              <a:rPr dirty="0" sz="4050" spc="-5"/>
              <a:t>Cutting</a:t>
            </a:r>
            <a:endParaRPr sz="4050"/>
          </a:p>
        </p:txBody>
      </p:sp>
      <p:sp>
        <p:nvSpPr>
          <p:cNvPr id="6" name="object 6"/>
          <p:cNvSpPr/>
          <p:nvPr/>
        </p:nvSpPr>
        <p:spPr>
          <a:xfrm>
            <a:off x="2303081" y="1259105"/>
            <a:ext cx="6252908" cy="22696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45349" y="3620019"/>
            <a:ext cx="8980805" cy="27679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95"/>
              </a:spcBef>
              <a:tabLst>
                <a:tab pos="1278890" algn="l"/>
                <a:tab pos="2694305" algn="l"/>
                <a:tab pos="4466590" algn="l"/>
                <a:tab pos="6737984" algn="l"/>
                <a:tab pos="8030209" algn="l"/>
              </a:tabLst>
            </a:pPr>
            <a:r>
              <a:rPr dirty="0" sz="1350" spc="10" b="1">
                <a:solidFill>
                  <a:srgbClr val="FF0000"/>
                </a:solidFill>
                <a:latin typeface="Arial"/>
                <a:cs typeface="Arial"/>
              </a:rPr>
              <a:t>Process:</a:t>
            </a:r>
            <a:r>
              <a:rPr dirty="0" sz="1350" spc="1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50" spc="20" b="1">
                <a:latin typeface="Arial"/>
                <a:cs typeface="Arial"/>
              </a:rPr>
              <a:t>a</a:t>
            </a:r>
            <a:r>
              <a:rPr dirty="0" sz="1350" spc="185" b="1">
                <a:latin typeface="Arial"/>
                <a:cs typeface="Arial"/>
              </a:rPr>
              <a:t> </a:t>
            </a:r>
            <a:r>
              <a:rPr dirty="0" sz="1350" spc="15" b="1">
                <a:latin typeface="Arial"/>
                <a:cs typeface="Arial"/>
              </a:rPr>
              <a:t>wedge</a:t>
            </a:r>
            <a:r>
              <a:rPr dirty="0" sz="1350" spc="175" b="1">
                <a:latin typeface="Arial"/>
                <a:cs typeface="Arial"/>
              </a:rPr>
              <a:t> </a:t>
            </a:r>
            <a:r>
              <a:rPr dirty="0" sz="1350" spc="15" b="1">
                <a:latin typeface="Arial"/>
                <a:cs typeface="Arial"/>
              </a:rPr>
              <a:t>shaped</a:t>
            </a:r>
            <a:r>
              <a:rPr dirty="0" sz="1350" spc="180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single</a:t>
            </a:r>
            <a:r>
              <a:rPr dirty="0" sz="1350" spc="180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point</a:t>
            </a:r>
            <a:r>
              <a:rPr dirty="0" sz="1350" spc="185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cutting</a:t>
            </a:r>
            <a:r>
              <a:rPr dirty="0" sz="1350" spc="180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tool</a:t>
            </a:r>
            <a:r>
              <a:rPr dirty="0" sz="1350" spc="185" b="1">
                <a:latin typeface="Arial"/>
                <a:cs typeface="Arial"/>
              </a:rPr>
              <a:t> </a:t>
            </a:r>
            <a:r>
              <a:rPr dirty="0" sz="1350" spc="15" b="1">
                <a:latin typeface="Arial"/>
                <a:cs typeface="Arial"/>
              </a:rPr>
              <a:t>moves</a:t>
            </a:r>
            <a:r>
              <a:rPr dirty="0" sz="1350" spc="165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relative</a:t>
            </a:r>
            <a:r>
              <a:rPr dirty="0" sz="1350" spc="185" b="1">
                <a:latin typeface="Arial"/>
                <a:cs typeface="Arial"/>
              </a:rPr>
              <a:t> </a:t>
            </a:r>
            <a:r>
              <a:rPr dirty="0" sz="1350" spc="15" b="1">
                <a:latin typeface="Arial"/>
                <a:cs typeface="Arial"/>
              </a:rPr>
              <a:t>to</a:t>
            </a:r>
            <a:r>
              <a:rPr dirty="0" sz="1350" spc="180" b="1">
                <a:latin typeface="Arial"/>
                <a:cs typeface="Arial"/>
              </a:rPr>
              <a:t> </a:t>
            </a:r>
            <a:r>
              <a:rPr dirty="0" sz="1350" spc="15" b="1">
                <a:latin typeface="Arial"/>
                <a:cs typeface="Arial"/>
              </a:rPr>
              <a:t>the</a:t>
            </a:r>
            <a:r>
              <a:rPr dirty="0" sz="1350" spc="185" b="1">
                <a:latin typeface="Arial"/>
                <a:cs typeface="Arial"/>
              </a:rPr>
              <a:t> </a:t>
            </a:r>
            <a:r>
              <a:rPr dirty="0" sz="1350" spc="15" b="1">
                <a:latin typeface="Arial"/>
                <a:cs typeface="Arial"/>
              </a:rPr>
              <a:t>work</a:t>
            </a:r>
            <a:r>
              <a:rPr dirty="0" sz="1350" spc="190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piece.</a:t>
            </a:r>
            <a:r>
              <a:rPr dirty="0" sz="1350" spc="130" b="1">
                <a:latin typeface="Arial"/>
                <a:cs typeface="Arial"/>
              </a:rPr>
              <a:t> </a:t>
            </a:r>
            <a:r>
              <a:rPr dirty="0" sz="1350" spc="15" b="1">
                <a:latin typeface="Arial"/>
                <a:cs typeface="Arial"/>
              </a:rPr>
              <a:t>As</a:t>
            </a:r>
            <a:r>
              <a:rPr dirty="0" sz="1350" spc="180" b="1">
                <a:latin typeface="Arial"/>
                <a:cs typeface="Arial"/>
              </a:rPr>
              <a:t> </a:t>
            </a:r>
            <a:r>
              <a:rPr dirty="0" sz="1350" spc="20" b="1">
                <a:latin typeface="Arial"/>
                <a:cs typeface="Arial"/>
              </a:rPr>
              <a:t>the</a:t>
            </a:r>
            <a:r>
              <a:rPr dirty="0" sz="1350" spc="20">
                <a:latin typeface="Times New Roman"/>
                <a:cs typeface="Times New Roman"/>
              </a:rPr>
              <a:t>	</a:t>
            </a:r>
            <a:r>
              <a:rPr dirty="0" sz="1350" spc="10" b="1">
                <a:latin typeface="Arial"/>
                <a:cs typeface="Arial"/>
              </a:rPr>
              <a:t>tool </a:t>
            </a:r>
            <a:r>
              <a:rPr dirty="0" sz="1350" spc="15" b="1">
                <a:latin typeface="Arial"/>
                <a:cs typeface="Arial"/>
              </a:rPr>
              <a:t>makes  </a:t>
            </a:r>
            <a:r>
              <a:rPr dirty="0" sz="1350" spc="10" b="1">
                <a:latin typeface="Arial"/>
                <a:cs typeface="Arial"/>
              </a:rPr>
              <a:t>contact  with  </a:t>
            </a:r>
            <a:r>
              <a:rPr dirty="0" sz="1350" spc="15" b="1">
                <a:latin typeface="Arial"/>
                <a:cs typeface="Arial"/>
              </a:rPr>
              <a:t>the  </a:t>
            </a:r>
            <a:r>
              <a:rPr dirty="0" sz="1350" spc="10" b="1">
                <a:latin typeface="Arial"/>
                <a:cs typeface="Arial"/>
              </a:rPr>
              <a:t>metal,  </a:t>
            </a:r>
            <a:r>
              <a:rPr dirty="0" sz="1350" spc="5" b="1">
                <a:latin typeface="Arial"/>
                <a:cs typeface="Arial"/>
              </a:rPr>
              <a:t>it  </a:t>
            </a:r>
            <a:r>
              <a:rPr dirty="0" sz="1350" spc="10" b="1">
                <a:latin typeface="Arial"/>
                <a:cs typeface="Arial"/>
              </a:rPr>
              <a:t>exerts  pressure  </a:t>
            </a:r>
            <a:r>
              <a:rPr dirty="0" sz="1350" spc="20" b="1">
                <a:latin typeface="Arial"/>
                <a:cs typeface="Arial"/>
              </a:rPr>
              <a:t>on </a:t>
            </a:r>
            <a:r>
              <a:rPr dirty="0" sz="1350" b="1">
                <a:latin typeface="Arial"/>
                <a:cs typeface="Arial"/>
              </a:rPr>
              <a:t>it.</a:t>
            </a:r>
            <a:r>
              <a:rPr dirty="0" sz="1350" spc="375" b="1">
                <a:latin typeface="Arial"/>
                <a:cs typeface="Arial"/>
              </a:rPr>
              <a:t> </a:t>
            </a:r>
            <a:r>
              <a:rPr dirty="0" sz="1350" spc="15" b="1">
                <a:latin typeface="Arial"/>
                <a:cs typeface="Arial"/>
              </a:rPr>
              <a:t>Due  to</a:t>
            </a:r>
            <a:r>
              <a:rPr dirty="0" sz="1350" spc="-15" b="1">
                <a:latin typeface="Arial"/>
                <a:cs typeface="Arial"/>
              </a:rPr>
              <a:t> </a:t>
            </a:r>
            <a:r>
              <a:rPr dirty="0" sz="1350" spc="15" b="1">
                <a:latin typeface="Arial"/>
                <a:cs typeface="Arial"/>
              </a:rPr>
              <a:t>these</a:t>
            </a:r>
            <a:r>
              <a:rPr dirty="0" sz="1350" spc="325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compressive</a:t>
            </a:r>
            <a:r>
              <a:rPr dirty="0" sz="1350" spc="10">
                <a:latin typeface="Times New Roman"/>
                <a:cs typeface="Times New Roman"/>
              </a:rPr>
              <a:t>	</a:t>
            </a:r>
            <a:r>
              <a:rPr dirty="0" sz="1350" spc="10" b="1">
                <a:latin typeface="Arial"/>
                <a:cs typeface="Arial"/>
              </a:rPr>
              <a:t>forces </a:t>
            </a:r>
            <a:r>
              <a:rPr dirty="0" sz="1350" spc="15" b="1">
                <a:latin typeface="Arial"/>
                <a:cs typeface="Arial"/>
              </a:rPr>
              <a:t>shear </a:t>
            </a:r>
            <a:r>
              <a:rPr dirty="0" sz="1350" spc="10" b="1">
                <a:latin typeface="Arial"/>
                <a:cs typeface="Arial"/>
              </a:rPr>
              <a:t>stresses </a:t>
            </a:r>
            <a:r>
              <a:rPr dirty="0" sz="1350" spc="15" b="1">
                <a:latin typeface="Arial"/>
                <a:cs typeface="Arial"/>
              </a:rPr>
              <a:t>are  induced on </a:t>
            </a:r>
            <a:r>
              <a:rPr dirty="0" sz="1350" spc="10" b="1">
                <a:latin typeface="Arial"/>
                <a:cs typeface="Arial"/>
              </a:rPr>
              <a:t>the workpiece. </a:t>
            </a:r>
            <a:r>
              <a:rPr dirty="0" sz="1350" spc="15" b="1">
                <a:latin typeface="Arial"/>
                <a:cs typeface="Arial"/>
              </a:rPr>
              <a:t>Whenever and wherever </a:t>
            </a:r>
            <a:r>
              <a:rPr dirty="0" sz="1350" spc="10" b="1">
                <a:latin typeface="Arial"/>
                <a:cs typeface="Arial"/>
              </a:rPr>
              <a:t>the value of the </a:t>
            </a:r>
            <a:r>
              <a:rPr dirty="0" sz="1350" spc="15" b="1">
                <a:latin typeface="Arial"/>
                <a:cs typeface="Arial"/>
              </a:rPr>
              <a:t>shear </a:t>
            </a:r>
            <a:r>
              <a:rPr dirty="0" sz="1350" spc="10" b="1">
                <a:latin typeface="Arial"/>
                <a:cs typeface="Arial"/>
              </a:rPr>
              <a:t>stress reaches </a:t>
            </a:r>
            <a:r>
              <a:rPr dirty="0" sz="1350" spc="15" b="1">
                <a:latin typeface="Arial"/>
                <a:cs typeface="Arial"/>
              </a:rPr>
              <a:t>or exceeds </a:t>
            </a:r>
            <a:r>
              <a:rPr dirty="0" sz="1350" spc="10" b="1">
                <a:latin typeface="Arial"/>
                <a:cs typeface="Arial"/>
              </a:rPr>
              <a:t>the  </a:t>
            </a:r>
            <a:r>
              <a:rPr dirty="0" sz="1350" spc="15" b="1">
                <a:latin typeface="Arial"/>
                <a:cs typeface="Arial"/>
              </a:rPr>
              <a:t>shear</a:t>
            </a:r>
            <a:r>
              <a:rPr dirty="0" sz="1350" spc="150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strength</a:t>
            </a:r>
            <a:r>
              <a:rPr dirty="0" sz="1350" spc="145" b="1">
                <a:latin typeface="Arial"/>
                <a:cs typeface="Arial"/>
              </a:rPr>
              <a:t> </a:t>
            </a:r>
            <a:r>
              <a:rPr dirty="0" sz="1350" spc="5" b="1">
                <a:latin typeface="Arial"/>
                <a:cs typeface="Arial"/>
              </a:rPr>
              <a:t>of</a:t>
            </a:r>
            <a:r>
              <a:rPr dirty="0" sz="1350" spc="155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that</a:t>
            </a:r>
            <a:r>
              <a:rPr dirty="0" sz="1350" spc="155" b="1">
                <a:latin typeface="Arial"/>
                <a:cs typeface="Arial"/>
              </a:rPr>
              <a:t> </a:t>
            </a:r>
            <a:r>
              <a:rPr dirty="0" sz="1350" spc="15" b="1">
                <a:latin typeface="Arial"/>
                <a:cs typeface="Arial"/>
              </a:rPr>
              <a:t>work</a:t>
            </a:r>
            <a:r>
              <a:rPr dirty="0" sz="1350" spc="155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material</a:t>
            </a:r>
            <a:r>
              <a:rPr dirty="0" sz="1350" spc="140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in</a:t>
            </a:r>
            <a:r>
              <a:rPr dirty="0" sz="1350" spc="140" b="1">
                <a:latin typeface="Arial"/>
                <a:cs typeface="Arial"/>
              </a:rPr>
              <a:t> </a:t>
            </a:r>
            <a:r>
              <a:rPr dirty="0" sz="1350" spc="15" b="1">
                <a:latin typeface="Arial"/>
                <a:cs typeface="Arial"/>
              </a:rPr>
              <a:t>the</a:t>
            </a:r>
            <a:r>
              <a:rPr dirty="0" sz="1350" spc="155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primary</a:t>
            </a:r>
            <a:r>
              <a:rPr dirty="0" sz="1350" spc="10">
                <a:latin typeface="Times New Roman"/>
                <a:cs typeface="Times New Roman"/>
              </a:rPr>
              <a:t>	</a:t>
            </a:r>
            <a:r>
              <a:rPr dirty="0" sz="1350" spc="10" b="1">
                <a:latin typeface="Arial"/>
                <a:cs typeface="Arial"/>
              </a:rPr>
              <a:t>deformation region, yielding </a:t>
            </a:r>
            <a:r>
              <a:rPr dirty="0" sz="1350" spc="15" b="1">
                <a:latin typeface="Arial"/>
                <a:cs typeface="Arial"/>
              </a:rPr>
              <a:t>or </a:t>
            </a:r>
            <a:r>
              <a:rPr dirty="0" sz="1350" spc="10" b="1">
                <a:latin typeface="Arial"/>
                <a:cs typeface="Arial"/>
              </a:rPr>
              <a:t>slip </a:t>
            </a:r>
            <a:r>
              <a:rPr dirty="0" sz="1350" spc="15" b="1">
                <a:latin typeface="Arial"/>
                <a:cs typeface="Arial"/>
              </a:rPr>
              <a:t>takes </a:t>
            </a:r>
            <a:r>
              <a:rPr dirty="0" sz="1350" spc="10" b="1">
                <a:latin typeface="Arial"/>
                <a:cs typeface="Arial"/>
              </a:rPr>
              <a:t>place. This  results in </a:t>
            </a:r>
            <a:r>
              <a:rPr dirty="0" sz="1350" spc="15" b="1">
                <a:latin typeface="Arial"/>
                <a:cs typeface="Arial"/>
              </a:rPr>
              <a:t>shear </a:t>
            </a:r>
            <a:r>
              <a:rPr dirty="0" sz="1350" spc="10" b="1">
                <a:latin typeface="Arial"/>
                <a:cs typeface="Arial"/>
              </a:rPr>
              <a:t>deformation in that region </a:t>
            </a:r>
            <a:r>
              <a:rPr dirty="0" sz="1350" spc="15" b="1">
                <a:latin typeface="Arial"/>
                <a:cs typeface="Arial"/>
              </a:rPr>
              <a:t>and </a:t>
            </a:r>
            <a:r>
              <a:rPr dirty="0" sz="1350" spc="10" b="1">
                <a:latin typeface="Arial"/>
                <a:cs typeface="Arial"/>
              </a:rPr>
              <a:t>in the plane of </a:t>
            </a:r>
            <a:r>
              <a:rPr dirty="0" sz="1350" spc="15" b="1">
                <a:latin typeface="Arial"/>
                <a:cs typeface="Arial"/>
              </a:rPr>
              <a:t>maximum shear </a:t>
            </a:r>
            <a:r>
              <a:rPr dirty="0" sz="1350" spc="10" b="1">
                <a:latin typeface="Arial"/>
                <a:cs typeface="Arial"/>
              </a:rPr>
              <a:t>stress. </a:t>
            </a:r>
            <a:r>
              <a:rPr dirty="0" sz="1350" spc="25" b="1">
                <a:latin typeface="Arial"/>
                <a:cs typeface="Arial"/>
              </a:rPr>
              <a:t>A </a:t>
            </a:r>
            <a:r>
              <a:rPr dirty="0" sz="1350" spc="10" b="1">
                <a:latin typeface="Arial"/>
                <a:cs typeface="Arial"/>
              </a:rPr>
              <a:t>chip </a:t>
            </a:r>
            <a:r>
              <a:rPr dirty="0" sz="1350" spc="5" b="1">
                <a:latin typeface="Arial"/>
                <a:cs typeface="Arial"/>
              </a:rPr>
              <a:t>is </a:t>
            </a:r>
            <a:r>
              <a:rPr dirty="0" sz="1350" spc="10" b="1">
                <a:latin typeface="Arial"/>
                <a:cs typeface="Arial"/>
              </a:rPr>
              <a:t>produced  ahead of the cutting tool </a:t>
            </a:r>
            <a:r>
              <a:rPr dirty="0" sz="1350" spc="20" b="1">
                <a:latin typeface="Arial"/>
                <a:cs typeface="Arial"/>
              </a:rPr>
              <a:t>by </a:t>
            </a:r>
            <a:r>
              <a:rPr dirty="0" sz="1350" spc="5" b="1">
                <a:latin typeface="Arial"/>
                <a:cs typeface="Arial"/>
              </a:rPr>
              <a:t>first elastic </a:t>
            </a:r>
            <a:r>
              <a:rPr dirty="0" sz="1350" spc="10" b="1">
                <a:latin typeface="Arial"/>
                <a:cs typeface="Arial"/>
              </a:rPr>
              <a:t>deformation </a:t>
            </a:r>
            <a:r>
              <a:rPr dirty="0" sz="1350" spc="15" b="1">
                <a:latin typeface="Arial"/>
                <a:cs typeface="Arial"/>
              </a:rPr>
              <a:t>or </a:t>
            </a:r>
            <a:r>
              <a:rPr dirty="0" sz="1350" spc="10" b="1">
                <a:latin typeface="Arial"/>
                <a:cs typeface="Arial"/>
              </a:rPr>
              <a:t>yielding </a:t>
            </a:r>
            <a:r>
              <a:rPr dirty="0" sz="1350" spc="15" b="1">
                <a:latin typeface="Arial"/>
                <a:cs typeface="Arial"/>
              </a:rPr>
              <a:t>and then </a:t>
            </a:r>
            <a:r>
              <a:rPr dirty="0" sz="1350" spc="5" b="1">
                <a:latin typeface="Arial"/>
                <a:cs typeface="Arial"/>
              </a:rPr>
              <a:t>finally </a:t>
            </a:r>
            <a:r>
              <a:rPr dirty="0" sz="1350" spc="15" b="1">
                <a:latin typeface="Arial"/>
                <a:cs typeface="Arial"/>
              </a:rPr>
              <a:t>by </a:t>
            </a:r>
            <a:r>
              <a:rPr dirty="0" sz="1350" spc="10" b="1">
                <a:latin typeface="Arial"/>
                <a:cs typeface="Arial"/>
              </a:rPr>
              <a:t>plastic deformation </a:t>
            </a:r>
            <a:r>
              <a:rPr dirty="0" sz="1350" spc="15" b="1">
                <a:latin typeface="Arial"/>
                <a:cs typeface="Arial"/>
              </a:rPr>
              <a:t>and  </a:t>
            </a:r>
            <a:r>
              <a:rPr dirty="0" sz="1350" spc="10" b="1">
                <a:latin typeface="Arial"/>
                <a:cs typeface="Arial"/>
              </a:rPr>
              <a:t>shearing </a:t>
            </a:r>
            <a:r>
              <a:rPr dirty="0" sz="1350" spc="15" b="1">
                <a:latin typeface="Arial"/>
                <a:cs typeface="Arial"/>
              </a:rPr>
              <a:t>the </a:t>
            </a:r>
            <a:r>
              <a:rPr dirty="0" sz="1350" spc="10" b="1">
                <a:latin typeface="Arial"/>
                <a:cs typeface="Arial"/>
              </a:rPr>
              <a:t>material </a:t>
            </a:r>
            <a:r>
              <a:rPr dirty="0" sz="1350" spc="5" b="1">
                <a:latin typeface="Arial"/>
                <a:cs typeface="Arial"/>
              </a:rPr>
              <a:t>continuously, </a:t>
            </a:r>
            <a:r>
              <a:rPr dirty="0" sz="1350" spc="10" b="1">
                <a:latin typeface="Arial"/>
                <a:cs typeface="Arial"/>
              </a:rPr>
              <a:t>along the </a:t>
            </a:r>
            <a:r>
              <a:rPr dirty="0" sz="1350" spc="15" b="1">
                <a:latin typeface="Arial"/>
                <a:cs typeface="Arial"/>
              </a:rPr>
              <a:t>shear </a:t>
            </a:r>
            <a:r>
              <a:rPr dirty="0" sz="1350" spc="10" b="1">
                <a:latin typeface="Arial"/>
                <a:cs typeface="Arial"/>
              </a:rPr>
              <a:t>plane </a:t>
            </a:r>
            <a:r>
              <a:rPr dirty="0" sz="1350" spc="15" b="1">
                <a:latin typeface="Arial"/>
                <a:cs typeface="Arial"/>
              </a:rPr>
              <a:t>AB. But </a:t>
            </a:r>
            <a:r>
              <a:rPr dirty="0" sz="1350" spc="10" b="1">
                <a:latin typeface="Arial"/>
                <a:cs typeface="Arial"/>
              </a:rPr>
              <a:t>the forces </a:t>
            </a:r>
            <a:r>
              <a:rPr dirty="0" sz="1350" spc="15" b="1">
                <a:latin typeface="Arial"/>
                <a:cs typeface="Arial"/>
              </a:rPr>
              <a:t>causing the shear </a:t>
            </a:r>
            <a:r>
              <a:rPr dirty="0" sz="1350" spc="10" b="1">
                <a:latin typeface="Arial"/>
                <a:cs typeface="Arial"/>
              </a:rPr>
              <a:t>stresses  </a:t>
            </a:r>
            <a:r>
              <a:rPr dirty="0" sz="1350" spc="5" b="1">
                <a:latin typeface="Arial"/>
                <a:cs typeface="Arial"/>
              </a:rPr>
              <a:t>in </a:t>
            </a:r>
            <a:r>
              <a:rPr dirty="0" sz="1350" spc="10" b="1">
                <a:latin typeface="Arial"/>
                <a:cs typeface="Arial"/>
              </a:rPr>
              <a:t>the </a:t>
            </a:r>
            <a:r>
              <a:rPr dirty="0" sz="1350" spc="15" b="1">
                <a:latin typeface="Arial"/>
                <a:cs typeface="Arial"/>
              </a:rPr>
              <a:t>region </a:t>
            </a:r>
            <a:r>
              <a:rPr dirty="0" sz="1350" spc="10" b="1">
                <a:latin typeface="Arial"/>
                <a:cs typeface="Arial"/>
              </a:rPr>
              <a:t>of </a:t>
            </a:r>
            <a:r>
              <a:rPr dirty="0" sz="1350" spc="15" b="1">
                <a:latin typeface="Arial"/>
                <a:cs typeface="Arial"/>
              </a:rPr>
              <a:t>the </a:t>
            </a:r>
            <a:r>
              <a:rPr dirty="0" sz="1350" spc="10" b="1">
                <a:latin typeface="Arial"/>
                <a:cs typeface="Arial"/>
              </a:rPr>
              <a:t>chip quickly diminishes </a:t>
            </a:r>
            <a:r>
              <a:rPr dirty="0" sz="1350" spc="15" b="1">
                <a:latin typeface="Arial"/>
                <a:cs typeface="Arial"/>
              </a:rPr>
              <a:t>and </a:t>
            </a:r>
            <a:r>
              <a:rPr dirty="0" sz="1350" spc="10" b="1">
                <a:latin typeface="Arial"/>
                <a:cs typeface="Arial"/>
              </a:rPr>
              <a:t>finally disappears while that </a:t>
            </a:r>
            <a:r>
              <a:rPr dirty="0" sz="1350" spc="15" b="1">
                <a:latin typeface="Arial"/>
                <a:cs typeface="Arial"/>
              </a:rPr>
              <a:t>region moves along </a:t>
            </a:r>
            <a:r>
              <a:rPr dirty="0" sz="1350" spc="10" b="1">
                <a:latin typeface="Arial"/>
                <a:cs typeface="Arial"/>
              </a:rPr>
              <a:t>the tool  rake surface </a:t>
            </a:r>
            <a:r>
              <a:rPr dirty="0" sz="1350" spc="15" b="1">
                <a:latin typeface="Arial"/>
                <a:cs typeface="Arial"/>
              </a:rPr>
              <a:t>towards the secondary </a:t>
            </a:r>
            <a:r>
              <a:rPr dirty="0" sz="1350" spc="10" b="1">
                <a:latin typeface="Arial"/>
                <a:cs typeface="Arial"/>
              </a:rPr>
              <a:t>shear </a:t>
            </a:r>
            <a:r>
              <a:rPr dirty="0" sz="1350" spc="15" b="1">
                <a:latin typeface="Arial"/>
                <a:cs typeface="Arial"/>
              </a:rPr>
              <a:t>zone and then goes beyond </a:t>
            </a:r>
            <a:r>
              <a:rPr dirty="0" sz="1350" spc="10" b="1">
                <a:latin typeface="Arial"/>
                <a:cs typeface="Arial"/>
              </a:rPr>
              <a:t>the point of chip-tool </a:t>
            </a:r>
            <a:r>
              <a:rPr dirty="0" sz="1350" spc="15" b="1">
                <a:latin typeface="Arial"/>
                <a:cs typeface="Arial"/>
              </a:rPr>
              <a:t>engagement.  As </a:t>
            </a:r>
            <a:r>
              <a:rPr dirty="0" sz="1350" spc="20" b="1">
                <a:latin typeface="Arial"/>
                <a:cs typeface="Arial"/>
              </a:rPr>
              <a:t>a </a:t>
            </a:r>
            <a:r>
              <a:rPr dirty="0" sz="1350" spc="10" b="1">
                <a:latin typeface="Arial"/>
                <a:cs typeface="Arial"/>
              </a:rPr>
              <a:t>result the </a:t>
            </a:r>
            <a:r>
              <a:rPr dirty="0" sz="1350" spc="5" b="1">
                <a:latin typeface="Arial"/>
                <a:cs typeface="Arial"/>
              </a:rPr>
              <a:t>slip </a:t>
            </a:r>
            <a:r>
              <a:rPr dirty="0" sz="1350" spc="15" b="1">
                <a:latin typeface="Arial"/>
                <a:cs typeface="Arial"/>
              </a:rPr>
              <a:t>or shear stops </a:t>
            </a:r>
            <a:r>
              <a:rPr dirty="0" sz="1350" spc="10" b="1">
                <a:latin typeface="Arial"/>
                <a:cs typeface="Arial"/>
              </a:rPr>
              <a:t>propagating long before total separation takes place. In the </a:t>
            </a:r>
            <a:r>
              <a:rPr dirty="0" sz="1350" spc="15" b="1">
                <a:latin typeface="Arial"/>
                <a:cs typeface="Arial"/>
              </a:rPr>
              <a:t>meantime  </a:t>
            </a:r>
            <a:r>
              <a:rPr dirty="0" sz="1350" spc="10" b="1">
                <a:latin typeface="Arial"/>
                <a:cs typeface="Arial"/>
              </a:rPr>
              <a:t>the </a:t>
            </a:r>
            <a:r>
              <a:rPr dirty="0" sz="1350" spc="15" b="1">
                <a:latin typeface="Arial"/>
                <a:cs typeface="Arial"/>
              </a:rPr>
              <a:t>succeeding </a:t>
            </a:r>
            <a:r>
              <a:rPr dirty="0" sz="1350" spc="10" b="1">
                <a:latin typeface="Arial"/>
                <a:cs typeface="Arial"/>
              </a:rPr>
              <a:t>portion </a:t>
            </a:r>
            <a:r>
              <a:rPr dirty="0" sz="1350" spc="140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of</a:t>
            </a:r>
            <a:r>
              <a:rPr dirty="0" sz="1350" spc="195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the</a:t>
            </a:r>
            <a:r>
              <a:rPr dirty="0" sz="1350" spc="10">
                <a:latin typeface="Times New Roman"/>
                <a:cs typeface="Times New Roman"/>
              </a:rPr>
              <a:t>	</a:t>
            </a:r>
            <a:r>
              <a:rPr dirty="0" sz="1350" spc="10" b="1">
                <a:latin typeface="Arial"/>
                <a:cs typeface="Arial"/>
              </a:rPr>
              <a:t>chip starts undergoing compression followed </a:t>
            </a:r>
            <a:r>
              <a:rPr dirty="0" sz="1350" spc="20" b="1">
                <a:latin typeface="Arial"/>
                <a:cs typeface="Arial"/>
              </a:rPr>
              <a:t>by </a:t>
            </a:r>
            <a:r>
              <a:rPr dirty="0" sz="1350" spc="10" b="1">
                <a:latin typeface="Arial"/>
                <a:cs typeface="Arial"/>
              </a:rPr>
              <a:t>yielding and </a:t>
            </a:r>
            <a:r>
              <a:rPr dirty="0" sz="1350" b="1">
                <a:latin typeface="Arial"/>
                <a:cs typeface="Arial"/>
              </a:rPr>
              <a:t>shear. </a:t>
            </a:r>
            <a:r>
              <a:rPr dirty="0" sz="1350" spc="10" b="1">
                <a:latin typeface="Arial"/>
                <a:cs typeface="Arial"/>
              </a:rPr>
              <a:t>This  </a:t>
            </a:r>
            <a:r>
              <a:rPr dirty="0" sz="1350" spc="15" b="1">
                <a:latin typeface="Arial"/>
                <a:cs typeface="Arial"/>
              </a:rPr>
              <a:t>phenomenon</a:t>
            </a:r>
            <a:r>
              <a:rPr dirty="0" sz="1350" spc="15">
                <a:latin typeface="Times New Roman"/>
                <a:cs typeface="Times New Roman"/>
              </a:rPr>
              <a:t>	</a:t>
            </a:r>
            <a:r>
              <a:rPr dirty="0" sz="1350" spc="10" b="1">
                <a:latin typeface="Arial"/>
                <a:cs typeface="Arial"/>
              </a:rPr>
              <a:t>repeats rapidly resulting in formation </a:t>
            </a:r>
            <a:r>
              <a:rPr dirty="0" sz="1350" spc="15" b="1">
                <a:latin typeface="Arial"/>
                <a:cs typeface="Arial"/>
              </a:rPr>
              <a:t>and removal </a:t>
            </a:r>
            <a:r>
              <a:rPr dirty="0" sz="1350" spc="10" b="1">
                <a:latin typeface="Arial"/>
                <a:cs typeface="Arial"/>
              </a:rPr>
              <a:t>of </a:t>
            </a:r>
            <a:r>
              <a:rPr dirty="0" sz="1350" spc="15" b="1">
                <a:latin typeface="Arial"/>
                <a:cs typeface="Arial"/>
              </a:rPr>
              <a:t>chips </a:t>
            </a:r>
            <a:r>
              <a:rPr dirty="0" sz="1350" spc="10" b="1">
                <a:latin typeface="Arial"/>
                <a:cs typeface="Arial"/>
              </a:rPr>
              <a:t>in </a:t>
            </a:r>
            <a:r>
              <a:rPr dirty="0" sz="1350" spc="15" b="1">
                <a:latin typeface="Arial"/>
                <a:cs typeface="Arial"/>
              </a:rPr>
              <a:t>thin </a:t>
            </a:r>
            <a:r>
              <a:rPr dirty="0" sz="1350" spc="10" b="1">
                <a:latin typeface="Arial"/>
                <a:cs typeface="Arial"/>
              </a:rPr>
              <a:t>layer </a:t>
            </a:r>
            <a:r>
              <a:rPr dirty="0" sz="1350" spc="15" b="1">
                <a:latin typeface="Arial"/>
                <a:cs typeface="Arial"/>
              </a:rPr>
              <a:t>by </a:t>
            </a:r>
            <a:r>
              <a:rPr dirty="0" sz="1350" spc="-5" b="1">
                <a:latin typeface="Arial"/>
                <a:cs typeface="Arial"/>
              </a:rPr>
              <a:t>layer. </a:t>
            </a:r>
            <a:r>
              <a:rPr dirty="0" sz="1350" spc="10" b="1">
                <a:latin typeface="Arial"/>
                <a:cs typeface="Arial"/>
              </a:rPr>
              <a:t>This  </a:t>
            </a:r>
            <a:r>
              <a:rPr dirty="0" sz="1350" spc="15" b="1">
                <a:latin typeface="Arial"/>
                <a:cs typeface="Arial"/>
              </a:rPr>
              <a:t>phenomenon has been </a:t>
            </a:r>
            <a:r>
              <a:rPr dirty="0" sz="1350" spc="10" b="1">
                <a:latin typeface="Arial"/>
                <a:cs typeface="Arial"/>
              </a:rPr>
              <a:t>explained in </a:t>
            </a:r>
            <a:r>
              <a:rPr dirty="0" sz="1350" spc="20" b="1">
                <a:latin typeface="Arial"/>
                <a:cs typeface="Arial"/>
              </a:rPr>
              <a:t>a </a:t>
            </a:r>
            <a:r>
              <a:rPr dirty="0" sz="1350" spc="10" b="1">
                <a:latin typeface="Arial"/>
                <a:cs typeface="Arial"/>
              </a:rPr>
              <a:t>simple </a:t>
            </a:r>
            <a:r>
              <a:rPr dirty="0" sz="1350" spc="15" b="1">
                <a:latin typeface="Arial"/>
                <a:cs typeface="Arial"/>
              </a:rPr>
              <a:t>way by </a:t>
            </a:r>
            <a:r>
              <a:rPr dirty="0" sz="1350" spc="10" b="1">
                <a:latin typeface="Arial"/>
                <a:cs typeface="Arial"/>
              </a:rPr>
              <a:t>Piispannen using </a:t>
            </a:r>
            <a:r>
              <a:rPr dirty="0" sz="1350" spc="20" b="1">
                <a:latin typeface="Arial"/>
                <a:cs typeface="Arial"/>
              </a:rPr>
              <a:t>a </a:t>
            </a:r>
            <a:r>
              <a:rPr dirty="0" sz="1350" spc="10" b="1">
                <a:latin typeface="Arial"/>
                <a:cs typeface="Arial"/>
              </a:rPr>
              <a:t>card</a:t>
            </a:r>
            <a:r>
              <a:rPr dirty="0" sz="1350" spc="-100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analogy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42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521538"/>
            <a:ext cx="6760845" cy="6426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50" spc="-5"/>
              <a:t>Mechanics of in Metal</a:t>
            </a:r>
            <a:r>
              <a:rPr dirty="0" sz="4050" spc="-70"/>
              <a:t> </a:t>
            </a:r>
            <a:r>
              <a:rPr dirty="0" sz="4050" spc="-5"/>
              <a:t>Cutting</a:t>
            </a:r>
            <a:endParaRPr sz="4050"/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42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689940" y="1631064"/>
            <a:ext cx="9098280" cy="9988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14"/>
              </a:lnSpc>
              <a:spcBef>
                <a:spcPts val="95"/>
              </a:spcBef>
            </a:pPr>
            <a:r>
              <a:rPr dirty="0" sz="1600" spc="-10" b="1">
                <a:latin typeface="Arial"/>
                <a:cs typeface="Arial"/>
              </a:rPr>
              <a:t>Model</a:t>
            </a:r>
            <a:r>
              <a:rPr dirty="0" sz="1600" spc="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Used: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920"/>
              </a:lnSpc>
              <a:spcBef>
                <a:spcPts val="60"/>
              </a:spcBef>
            </a:pPr>
            <a:r>
              <a:rPr dirty="0" sz="1600" spc="-5">
                <a:latin typeface="Arial"/>
                <a:cs typeface="Arial"/>
              </a:rPr>
              <a:t>Orthogonal </a:t>
            </a:r>
            <a:r>
              <a:rPr dirty="0" sz="1600" spc="-10">
                <a:latin typeface="Arial"/>
                <a:cs typeface="Arial"/>
              </a:rPr>
              <a:t>cutting </a:t>
            </a:r>
            <a:r>
              <a:rPr dirty="0" sz="1600" spc="-5">
                <a:latin typeface="Arial"/>
                <a:cs typeface="Arial"/>
              </a:rPr>
              <a:t>2D Model with certain assumptions is </a:t>
            </a:r>
            <a:r>
              <a:rPr dirty="0" sz="1600">
                <a:latin typeface="Arial"/>
                <a:cs typeface="Arial"/>
              </a:rPr>
              <a:t>used </a:t>
            </a:r>
            <a:r>
              <a:rPr dirty="0" sz="1600" spc="-5">
                <a:latin typeface="Arial"/>
                <a:cs typeface="Arial"/>
              </a:rPr>
              <a:t>to understand the mechanics of metal  cutting. This avoids the complex analysis of 3D</a:t>
            </a:r>
            <a:r>
              <a:rPr dirty="0" sz="1600" spc="10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machining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50"/>
              </a:lnSpc>
            </a:pPr>
            <a:r>
              <a:rPr dirty="0" sz="1600" spc="-10" b="1">
                <a:latin typeface="Arial"/>
                <a:cs typeface="Arial"/>
              </a:rPr>
              <a:t>Assumptions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9940" y="2570313"/>
            <a:ext cx="1936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20">
                <a:latin typeface="OpenSymbol"/>
                <a:cs typeface="OpenSymbol"/>
              </a:rPr>
              <a:t></a:t>
            </a:r>
            <a:endParaRPr sz="1600">
              <a:latin typeface="OpenSymbol"/>
              <a:cs typeface="Open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7934" y="2602529"/>
            <a:ext cx="8952230" cy="4160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38290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latin typeface="Arial"/>
                <a:cs typeface="Arial"/>
              </a:rPr>
              <a:t>The tool </a:t>
            </a:r>
            <a:r>
              <a:rPr dirty="0" sz="1600" spc="-10">
                <a:latin typeface="Arial"/>
                <a:cs typeface="Arial"/>
              </a:rPr>
              <a:t>tip </a:t>
            </a:r>
            <a:r>
              <a:rPr dirty="0" sz="1600">
                <a:latin typeface="Arial"/>
                <a:cs typeface="Arial"/>
              </a:rPr>
              <a:t>is </a:t>
            </a:r>
            <a:r>
              <a:rPr dirty="0" sz="1600" spc="-5">
                <a:latin typeface="Arial"/>
                <a:cs typeface="Arial"/>
              </a:rPr>
              <a:t>sharp and that the </a:t>
            </a:r>
            <a:r>
              <a:rPr dirty="0" sz="1600">
                <a:latin typeface="Arial"/>
                <a:cs typeface="Arial"/>
              </a:rPr>
              <a:t>chip </a:t>
            </a:r>
            <a:r>
              <a:rPr dirty="0" sz="1600" spc="-5">
                <a:latin typeface="Arial"/>
                <a:cs typeface="Arial"/>
              </a:rPr>
              <a:t>makes contact only with </a:t>
            </a:r>
            <a:r>
              <a:rPr dirty="0" sz="1600" spc="-10">
                <a:latin typeface="Arial"/>
                <a:cs typeface="Arial"/>
              </a:rPr>
              <a:t>rake face </a:t>
            </a:r>
            <a:r>
              <a:rPr dirty="0" sz="1600" spc="-5">
                <a:latin typeface="Arial"/>
                <a:cs typeface="Arial"/>
              </a:rPr>
              <a:t>of the tool. </a:t>
            </a:r>
            <a:r>
              <a:rPr dirty="0" sz="1600" spc="-10">
                <a:latin typeface="Arial"/>
                <a:cs typeface="Arial"/>
              </a:rPr>
              <a:t>There </a:t>
            </a:r>
            <a:r>
              <a:rPr dirty="0" sz="1600" spc="-5">
                <a:latin typeface="Arial"/>
                <a:cs typeface="Arial"/>
              </a:rPr>
              <a:t>is no  </a:t>
            </a:r>
            <a:r>
              <a:rPr dirty="0" sz="1600">
                <a:latin typeface="Arial"/>
                <a:cs typeface="Arial"/>
              </a:rPr>
              <a:t>contact </a:t>
            </a:r>
            <a:r>
              <a:rPr dirty="0" sz="1600" spc="-5">
                <a:latin typeface="Arial"/>
                <a:cs typeface="Arial"/>
              </a:rPr>
              <a:t>along the clearance</a:t>
            </a:r>
            <a:r>
              <a:rPr dirty="0" sz="1600" spc="6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face.</a:t>
            </a:r>
            <a:endParaRPr sz="1600">
              <a:latin typeface="Arial"/>
              <a:cs typeface="Arial"/>
            </a:endParaRPr>
          </a:p>
          <a:p>
            <a:pPr marL="38100" marR="142240">
              <a:lnSpc>
                <a:spcPts val="1920"/>
              </a:lnSpc>
              <a:spcBef>
                <a:spcPts val="60"/>
              </a:spcBef>
            </a:pPr>
            <a:r>
              <a:rPr dirty="0" sz="1600" spc="-5">
                <a:latin typeface="Arial"/>
                <a:cs typeface="Arial"/>
              </a:rPr>
              <a:t>The surface </a:t>
            </a:r>
            <a:r>
              <a:rPr dirty="0" sz="1600" spc="-10">
                <a:latin typeface="Arial"/>
                <a:cs typeface="Arial"/>
              </a:rPr>
              <a:t>where </a:t>
            </a:r>
            <a:r>
              <a:rPr dirty="0" sz="1600" spc="-5">
                <a:latin typeface="Arial"/>
                <a:cs typeface="Arial"/>
              </a:rPr>
              <a:t>shearing </a:t>
            </a:r>
            <a:r>
              <a:rPr dirty="0" sz="1600">
                <a:latin typeface="Arial"/>
                <a:cs typeface="Arial"/>
              </a:rPr>
              <a:t>is </a:t>
            </a:r>
            <a:r>
              <a:rPr dirty="0" sz="1600" spc="-5">
                <a:latin typeface="Arial"/>
                <a:cs typeface="Arial"/>
              </a:rPr>
              <a:t>occurring </a:t>
            </a:r>
            <a:r>
              <a:rPr dirty="0" sz="1600">
                <a:latin typeface="Arial"/>
                <a:cs typeface="Arial"/>
              </a:rPr>
              <a:t>is </a:t>
            </a:r>
            <a:r>
              <a:rPr dirty="0" sz="1600" spc="-5">
                <a:latin typeface="Arial"/>
                <a:cs typeface="Arial"/>
              </a:rPr>
              <a:t>a plane (Merchant). The deformation zone is </a:t>
            </a:r>
            <a:r>
              <a:rPr dirty="0" sz="1600" spc="-10">
                <a:latin typeface="Arial"/>
                <a:cs typeface="Arial"/>
              </a:rPr>
              <a:t>very </a:t>
            </a:r>
            <a:r>
              <a:rPr dirty="0" sz="1600" spc="-5">
                <a:latin typeface="Arial"/>
                <a:cs typeface="Arial"/>
              </a:rPr>
              <a:t>thin  </a:t>
            </a:r>
            <a:r>
              <a:rPr dirty="0" sz="1600">
                <a:latin typeface="Arial"/>
                <a:cs typeface="Arial"/>
              </a:rPr>
              <a:t>(in </a:t>
            </a:r>
            <a:r>
              <a:rPr dirty="0" sz="1600" spc="-5">
                <a:latin typeface="Arial"/>
                <a:cs typeface="Arial"/>
              </a:rPr>
              <a:t>the order of </a:t>
            </a:r>
            <a:r>
              <a:rPr dirty="0" sz="1600">
                <a:latin typeface="Arial"/>
                <a:cs typeface="Arial"/>
              </a:rPr>
              <a:t>10-</a:t>
            </a:r>
            <a:r>
              <a:rPr dirty="0" baseline="24691" sz="1350">
                <a:latin typeface="Arial"/>
                <a:cs typeface="Arial"/>
              </a:rPr>
              <a:t>2 </a:t>
            </a:r>
            <a:r>
              <a:rPr dirty="0" sz="1600" spc="-5">
                <a:latin typeface="Arial"/>
                <a:cs typeface="Arial"/>
              </a:rPr>
              <a:t>to </a:t>
            </a:r>
            <a:r>
              <a:rPr dirty="0" sz="1600">
                <a:latin typeface="Arial"/>
                <a:cs typeface="Arial"/>
              </a:rPr>
              <a:t>10</a:t>
            </a:r>
            <a:r>
              <a:rPr dirty="0" baseline="24691" sz="1350">
                <a:latin typeface="Arial"/>
                <a:cs typeface="Arial"/>
              </a:rPr>
              <a:t>-3 </a:t>
            </a:r>
            <a:r>
              <a:rPr dirty="0" sz="1600" spc="-5">
                <a:latin typeface="Arial"/>
                <a:cs typeface="Arial"/>
              </a:rPr>
              <a:t>mm) adjacent to the shear</a:t>
            </a:r>
            <a:r>
              <a:rPr dirty="0" sz="1600" spc="13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plane.</a:t>
            </a:r>
            <a:endParaRPr sz="1600">
              <a:latin typeface="Arial"/>
              <a:cs typeface="Arial"/>
            </a:endParaRPr>
          </a:p>
          <a:p>
            <a:pPr marL="38100">
              <a:lnSpc>
                <a:spcPts val="1839"/>
              </a:lnSpc>
            </a:pPr>
            <a:r>
              <a:rPr dirty="0" sz="1600" spc="-15">
                <a:latin typeface="Arial"/>
                <a:cs typeface="Arial"/>
              </a:rPr>
              <a:t>Merchant’s </a:t>
            </a:r>
            <a:r>
              <a:rPr dirty="0" sz="1600" spc="-5">
                <a:latin typeface="Arial"/>
                <a:cs typeface="Arial"/>
              </a:rPr>
              <a:t>thin plane shear model considering the minimum energy principle </a:t>
            </a:r>
            <a:r>
              <a:rPr dirty="0" sz="1600">
                <a:latin typeface="Arial"/>
                <a:cs typeface="Arial"/>
              </a:rPr>
              <a:t>is </a:t>
            </a:r>
            <a:r>
              <a:rPr dirty="0" sz="1600" spc="-5">
                <a:latin typeface="Arial"/>
                <a:cs typeface="Arial"/>
              </a:rPr>
              <a:t>used. The</a:t>
            </a:r>
            <a:r>
              <a:rPr dirty="0" sz="1600" spc="2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model</a:t>
            </a:r>
            <a:endParaRPr sz="1600">
              <a:latin typeface="Arial"/>
              <a:cs typeface="Arial"/>
            </a:endParaRPr>
          </a:p>
          <a:p>
            <a:pPr marL="38100">
              <a:lnSpc>
                <a:spcPts val="1920"/>
              </a:lnSpc>
            </a:pPr>
            <a:r>
              <a:rPr dirty="0" sz="1600">
                <a:latin typeface="Arial"/>
                <a:cs typeface="Arial"/>
              </a:rPr>
              <a:t>is </a:t>
            </a:r>
            <a:r>
              <a:rPr dirty="0" sz="1600" spc="-5">
                <a:latin typeface="Arial"/>
                <a:cs typeface="Arial"/>
              </a:rPr>
              <a:t>applicable at </a:t>
            </a:r>
            <a:r>
              <a:rPr dirty="0" sz="1600" spc="-10">
                <a:latin typeface="Arial"/>
                <a:cs typeface="Arial"/>
              </a:rPr>
              <a:t>very </a:t>
            </a:r>
            <a:r>
              <a:rPr dirty="0" sz="1600" spc="-5">
                <a:latin typeface="Arial"/>
                <a:cs typeface="Arial"/>
              </a:rPr>
              <a:t>high</a:t>
            </a:r>
            <a:r>
              <a:rPr dirty="0" sz="1600" spc="6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speeds.</a:t>
            </a:r>
            <a:endParaRPr sz="1600">
              <a:latin typeface="Arial"/>
              <a:cs typeface="Arial"/>
            </a:endParaRPr>
          </a:p>
          <a:p>
            <a:pPr marL="38100">
              <a:lnSpc>
                <a:spcPts val="1920"/>
              </a:lnSpc>
            </a:pPr>
            <a:r>
              <a:rPr dirty="0" sz="1600" spc="-5">
                <a:latin typeface="Arial"/>
                <a:cs typeface="Arial"/>
              </a:rPr>
              <a:t>The cutting edge </a:t>
            </a:r>
            <a:r>
              <a:rPr dirty="0" sz="1600">
                <a:latin typeface="Arial"/>
                <a:cs typeface="Arial"/>
              </a:rPr>
              <a:t>is </a:t>
            </a:r>
            <a:r>
              <a:rPr dirty="0" sz="1600" spc="-5">
                <a:latin typeface="Arial"/>
                <a:cs typeface="Arial"/>
              </a:rPr>
              <a:t>perpendicular to the cutting</a:t>
            </a:r>
            <a:r>
              <a:rPr dirty="0" sz="1600" spc="11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velocity</a:t>
            </a:r>
            <a:endParaRPr sz="1600">
              <a:latin typeface="Arial"/>
              <a:cs typeface="Arial"/>
            </a:endParaRPr>
          </a:p>
          <a:p>
            <a:pPr marL="38100" marR="500380">
              <a:lnSpc>
                <a:spcPts val="1910"/>
              </a:lnSpc>
              <a:spcBef>
                <a:spcPts val="70"/>
              </a:spcBef>
            </a:pPr>
            <a:r>
              <a:rPr dirty="0" sz="1600" spc="-5">
                <a:latin typeface="Arial"/>
                <a:cs typeface="Arial"/>
              </a:rPr>
              <a:t>The chip does not </a:t>
            </a:r>
            <a:r>
              <a:rPr dirty="0" sz="1600">
                <a:latin typeface="Arial"/>
                <a:cs typeface="Arial"/>
              </a:rPr>
              <a:t>flow </a:t>
            </a:r>
            <a:r>
              <a:rPr dirty="0" sz="1600" spc="-5">
                <a:latin typeface="Arial"/>
                <a:cs typeface="Arial"/>
              </a:rPr>
              <a:t>to either side. The deformation </a:t>
            </a:r>
            <a:r>
              <a:rPr dirty="0" sz="1600">
                <a:latin typeface="Arial"/>
                <a:cs typeface="Arial"/>
              </a:rPr>
              <a:t>is </a:t>
            </a:r>
            <a:r>
              <a:rPr dirty="0" sz="1600" spc="-5">
                <a:latin typeface="Arial"/>
                <a:cs typeface="Arial"/>
              </a:rPr>
              <a:t>two dimensional, </a:t>
            </a:r>
            <a:r>
              <a:rPr dirty="0" sz="1600" spc="-20">
                <a:latin typeface="Arial"/>
                <a:cs typeface="Arial"/>
              </a:rPr>
              <a:t>i.e., </a:t>
            </a:r>
            <a:r>
              <a:rPr dirty="0" sz="1600" spc="-5">
                <a:latin typeface="Arial"/>
                <a:cs typeface="Arial"/>
              </a:rPr>
              <a:t>no side spread  Uncut </a:t>
            </a:r>
            <a:r>
              <a:rPr dirty="0" sz="1600">
                <a:latin typeface="Arial"/>
                <a:cs typeface="Arial"/>
              </a:rPr>
              <a:t>chip </a:t>
            </a:r>
            <a:r>
              <a:rPr dirty="0" sz="1600" spc="-5">
                <a:latin typeface="Arial"/>
                <a:cs typeface="Arial"/>
              </a:rPr>
              <a:t>thickness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constant</a:t>
            </a:r>
            <a:endParaRPr sz="1600">
              <a:latin typeface="Arial"/>
              <a:cs typeface="Arial"/>
            </a:endParaRPr>
          </a:p>
          <a:p>
            <a:pPr marL="38100">
              <a:lnSpc>
                <a:spcPts val="1850"/>
              </a:lnSpc>
            </a:pPr>
            <a:r>
              <a:rPr dirty="0" sz="1600" spc="-5">
                <a:latin typeface="Arial"/>
                <a:cs typeface="Arial"/>
              </a:rPr>
              <a:t>Width of the tool </a:t>
            </a:r>
            <a:r>
              <a:rPr dirty="0" sz="1600">
                <a:latin typeface="Arial"/>
                <a:cs typeface="Arial"/>
              </a:rPr>
              <a:t>is </a:t>
            </a:r>
            <a:r>
              <a:rPr dirty="0" sz="1600" spc="-5">
                <a:latin typeface="Arial"/>
                <a:cs typeface="Arial"/>
              </a:rPr>
              <a:t>greater than </a:t>
            </a:r>
            <a:r>
              <a:rPr dirty="0" sz="1600">
                <a:latin typeface="Arial"/>
                <a:cs typeface="Arial"/>
              </a:rPr>
              <a:t>the </a:t>
            </a:r>
            <a:r>
              <a:rPr dirty="0" sz="1600" spc="-5">
                <a:latin typeface="Arial"/>
                <a:cs typeface="Arial"/>
              </a:rPr>
              <a:t>width of</a:t>
            </a:r>
            <a:r>
              <a:rPr dirty="0" sz="1600" spc="10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work.</a:t>
            </a:r>
            <a:endParaRPr sz="1600">
              <a:latin typeface="Arial"/>
              <a:cs typeface="Arial"/>
            </a:endParaRPr>
          </a:p>
          <a:p>
            <a:pPr marL="38100">
              <a:lnSpc>
                <a:spcPts val="1920"/>
              </a:lnSpc>
            </a:pPr>
            <a:r>
              <a:rPr dirty="0" sz="1600" spc="-25">
                <a:latin typeface="Arial"/>
                <a:cs typeface="Arial"/>
              </a:rPr>
              <a:t>Work </a:t>
            </a:r>
            <a:r>
              <a:rPr dirty="0" sz="1600" spc="-10">
                <a:latin typeface="Arial"/>
                <a:cs typeface="Arial"/>
              </a:rPr>
              <a:t>moves </a:t>
            </a:r>
            <a:r>
              <a:rPr dirty="0" sz="1600" spc="-5">
                <a:latin typeface="Arial"/>
                <a:cs typeface="Arial"/>
              </a:rPr>
              <a:t>with a uniform</a:t>
            </a:r>
            <a:r>
              <a:rPr dirty="0" sz="1600" spc="7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velocity</a:t>
            </a:r>
            <a:endParaRPr sz="1600">
              <a:latin typeface="Arial"/>
              <a:cs typeface="Arial"/>
            </a:endParaRPr>
          </a:p>
          <a:p>
            <a:pPr marL="38100" marR="3710304">
              <a:lnSpc>
                <a:spcPts val="1910"/>
              </a:lnSpc>
              <a:spcBef>
                <a:spcPts val="70"/>
              </a:spcBef>
            </a:pPr>
            <a:r>
              <a:rPr dirty="0" sz="1600" spc="-5">
                <a:latin typeface="Arial"/>
                <a:cs typeface="Arial"/>
              </a:rPr>
              <a:t>The stresses on the shear plane are uniformly distributed.  </a:t>
            </a:r>
            <a:r>
              <a:rPr dirty="0" sz="1600">
                <a:latin typeface="Arial"/>
                <a:cs typeface="Arial"/>
              </a:rPr>
              <a:t>Continuous chip </a:t>
            </a:r>
            <a:r>
              <a:rPr dirty="0" sz="1600" spc="-5">
                <a:latin typeface="Arial"/>
                <a:cs typeface="Arial"/>
              </a:rPr>
              <a:t>without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BUE</a:t>
            </a:r>
            <a:endParaRPr sz="1600">
              <a:latin typeface="Arial"/>
              <a:cs typeface="Arial"/>
            </a:endParaRPr>
          </a:p>
          <a:p>
            <a:pPr marL="38100">
              <a:lnSpc>
                <a:spcPts val="1855"/>
              </a:lnSpc>
            </a:pPr>
            <a:r>
              <a:rPr dirty="0" sz="1600" spc="-15">
                <a:latin typeface="Arial"/>
                <a:cs typeface="Arial"/>
              </a:rPr>
              <a:t>Workpiece </a:t>
            </a:r>
            <a:r>
              <a:rPr dirty="0" sz="1600" spc="-5">
                <a:latin typeface="Arial"/>
                <a:cs typeface="Arial"/>
              </a:rPr>
              <a:t>material </a:t>
            </a:r>
            <a:r>
              <a:rPr dirty="0" sz="1600">
                <a:latin typeface="Arial"/>
                <a:cs typeface="Arial"/>
              </a:rPr>
              <a:t>is </a:t>
            </a:r>
            <a:r>
              <a:rPr dirty="0" sz="1600" spc="-5">
                <a:latin typeface="Arial"/>
                <a:cs typeface="Arial"/>
              </a:rPr>
              <a:t>rigid and perfectly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plastic</a:t>
            </a:r>
            <a:endParaRPr sz="1600">
              <a:latin typeface="Arial"/>
              <a:cs typeface="Arial"/>
            </a:endParaRPr>
          </a:p>
          <a:p>
            <a:pPr marL="38100">
              <a:lnSpc>
                <a:spcPts val="1910"/>
              </a:lnSpc>
            </a:pPr>
            <a:r>
              <a:rPr dirty="0" sz="1600" spc="-10">
                <a:latin typeface="Arial"/>
                <a:cs typeface="Arial"/>
              </a:rPr>
              <a:t>Coefficient </a:t>
            </a:r>
            <a:r>
              <a:rPr dirty="0" sz="1600" spc="-5">
                <a:latin typeface="Arial"/>
                <a:cs typeface="Arial"/>
              </a:rPr>
              <a:t>of friction </a:t>
            </a:r>
            <a:r>
              <a:rPr dirty="0" sz="1600">
                <a:latin typeface="Arial"/>
                <a:cs typeface="Arial"/>
              </a:rPr>
              <a:t>is</a:t>
            </a:r>
            <a:r>
              <a:rPr dirty="0" sz="1600" spc="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constant</a:t>
            </a:r>
            <a:endParaRPr sz="1600">
              <a:latin typeface="Arial"/>
              <a:cs typeface="Arial"/>
            </a:endParaRPr>
          </a:p>
          <a:p>
            <a:pPr marL="38100" marR="30480">
              <a:lnSpc>
                <a:spcPts val="1920"/>
              </a:lnSpc>
              <a:spcBef>
                <a:spcPts val="60"/>
              </a:spcBef>
            </a:pPr>
            <a:r>
              <a:rPr dirty="0" sz="1600" spc="-5">
                <a:latin typeface="Arial"/>
                <a:cs typeface="Arial"/>
              </a:rPr>
              <a:t>The resultant </a:t>
            </a:r>
            <a:r>
              <a:rPr dirty="0" sz="1600" spc="-10">
                <a:latin typeface="Arial"/>
                <a:cs typeface="Arial"/>
              </a:rPr>
              <a:t>force </a:t>
            </a:r>
            <a:r>
              <a:rPr dirty="0" sz="1600" spc="-5">
                <a:latin typeface="Arial"/>
                <a:cs typeface="Arial"/>
              </a:rPr>
              <a:t>on the chip R' </a:t>
            </a:r>
            <a:r>
              <a:rPr dirty="0" sz="1600" spc="-10">
                <a:latin typeface="Arial"/>
                <a:cs typeface="Arial"/>
              </a:rPr>
              <a:t>applied </a:t>
            </a:r>
            <a:r>
              <a:rPr dirty="0" sz="1600" spc="-5">
                <a:latin typeface="Arial"/>
                <a:cs typeface="Arial"/>
              </a:rPr>
              <a:t>at the shear plane </a:t>
            </a:r>
            <a:r>
              <a:rPr dirty="0" sz="1600">
                <a:latin typeface="Arial"/>
                <a:cs typeface="Arial"/>
              </a:rPr>
              <a:t>is </a:t>
            </a:r>
            <a:r>
              <a:rPr dirty="0" sz="1600" spc="-10">
                <a:latin typeface="Arial"/>
                <a:cs typeface="Arial"/>
              </a:rPr>
              <a:t>equal, </a:t>
            </a:r>
            <a:r>
              <a:rPr dirty="0" sz="1600" spc="-5">
                <a:latin typeface="Arial"/>
                <a:cs typeface="Arial"/>
              </a:rPr>
              <a:t>opposite and co-linear </a:t>
            </a:r>
            <a:r>
              <a:rPr dirty="0" sz="1600" spc="-10">
                <a:latin typeface="Arial"/>
                <a:cs typeface="Arial"/>
              </a:rPr>
              <a:t>to </a:t>
            </a:r>
            <a:r>
              <a:rPr dirty="0" sz="1600" spc="-5">
                <a:latin typeface="Arial"/>
                <a:cs typeface="Arial"/>
              </a:rPr>
              <a:t>the  resultant force R applied to the </a:t>
            </a:r>
            <a:r>
              <a:rPr dirty="0" sz="1600">
                <a:latin typeface="Arial"/>
                <a:cs typeface="Arial"/>
              </a:rPr>
              <a:t>chip </a:t>
            </a:r>
            <a:r>
              <a:rPr dirty="0" sz="1600" spc="-5">
                <a:latin typeface="Arial"/>
                <a:cs typeface="Arial"/>
              </a:rPr>
              <a:t>at the chip-tool</a:t>
            </a:r>
            <a:r>
              <a:rPr dirty="0" sz="1600" spc="13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interface.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9940" y="3057384"/>
            <a:ext cx="1936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20">
                <a:latin typeface="OpenSymbol"/>
                <a:cs typeface="OpenSymbol"/>
              </a:rPr>
              <a:t></a:t>
            </a:r>
            <a:endParaRPr sz="1600">
              <a:latin typeface="OpenSymbol"/>
              <a:cs typeface="Open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9939" y="3542917"/>
            <a:ext cx="19367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020">
                <a:latin typeface="OpenSymbol"/>
                <a:cs typeface="OpenSymbol"/>
              </a:rPr>
              <a:t></a:t>
            </a:r>
            <a:endParaRPr sz="1600">
              <a:latin typeface="OpenSymbol"/>
              <a:cs typeface="Open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9939" y="4029987"/>
            <a:ext cx="193675" cy="24574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1920"/>
              </a:lnSpc>
              <a:spcBef>
                <a:spcPts val="95"/>
              </a:spcBef>
            </a:pPr>
            <a:r>
              <a:rPr dirty="0" sz="1600" spc="2020">
                <a:latin typeface="OpenSymbol"/>
                <a:cs typeface="OpenSymbol"/>
              </a:rPr>
              <a:t></a:t>
            </a:r>
            <a:endParaRPr sz="1600">
              <a:latin typeface="OpenSymbol"/>
              <a:cs typeface="OpenSymbol"/>
            </a:endParaRPr>
          </a:p>
          <a:p>
            <a:pPr marL="12700">
              <a:lnSpc>
                <a:spcPts val="1914"/>
              </a:lnSpc>
            </a:pPr>
            <a:r>
              <a:rPr dirty="0" sz="1600" spc="2020">
                <a:latin typeface="OpenSymbol"/>
                <a:cs typeface="OpenSymbol"/>
              </a:rPr>
              <a:t></a:t>
            </a:r>
            <a:endParaRPr sz="1600">
              <a:latin typeface="OpenSymbol"/>
              <a:cs typeface="OpenSymbol"/>
            </a:endParaRPr>
          </a:p>
          <a:p>
            <a:pPr marL="12700">
              <a:lnSpc>
                <a:spcPts val="1914"/>
              </a:lnSpc>
            </a:pPr>
            <a:r>
              <a:rPr dirty="0" sz="1600" spc="2020">
                <a:latin typeface="OpenSymbol"/>
                <a:cs typeface="OpenSymbol"/>
              </a:rPr>
              <a:t></a:t>
            </a:r>
            <a:endParaRPr sz="1600">
              <a:latin typeface="OpenSymbol"/>
              <a:cs typeface="OpenSymbol"/>
            </a:endParaRPr>
          </a:p>
          <a:p>
            <a:pPr marL="12700">
              <a:lnSpc>
                <a:spcPts val="1920"/>
              </a:lnSpc>
            </a:pPr>
            <a:r>
              <a:rPr dirty="0" sz="1600" spc="2020">
                <a:latin typeface="OpenSymbol"/>
                <a:cs typeface="OpenSymbol"/>
              </a:rPr>
              <a:t></a:t>
            </a:r>
            <a:endParaRPr sz="1600">
              <a:latin typeface="OpenSymbol"/>
              <a:cs typeface="OpenSymbol"/>
            </a:endParaRPr>
          </a:p>
          <a:p>
            <a:pPr marL="12700">
              <a:lnSpc>
                <a:spcPts val="1920"/>
              </a:lnSpc>
            </a:pPr>
            <a:r>
              <a:rPr dirty="0" sz="1600" spc="2020">
                <a:latin typeface="OpenSymbol"/>
                <a:cs typeface="OpenSymbol"/>
              </a:rPr>
              <a:t></a:t>
            </a:r>
            <a:endParaRPr sz="1600">
              <a:latin typeface="OpenSymbol"/>
              <a:cs typeface="OpenSymbol"/>
            </a:endParaRPr>
          </a:p>
          <a:p>
            <a:pPr marL="12700">
              <a:lnSpc>
                <a:spcPts val="1910"/>
              </a:lnSpc>
            </a:pPr>
            <a:r>
              <a:rPr dirty="0" sz="1600" spc="2020">
                <a:latin typeface="OpenSymbol"/>
                <a:cs typeface="OpenSymbol"/>
              </a:rPr>
              <a:t></a:t>
            </a:r>
            <a:endParaRPr sz="1600">
              <a:latin typeface="OpenSymbol"/>
              <a:cs typeface="OpenSymbol"/>
            </a:endParaRPr>
          </a:p>
          <a:p>
            <a:pPr marL="12700">
              <a:lnSpc>
                <a:spcPts val="1910"/>
              </a:lnSpc>
            </a:pPr>
            <a:r>
              <a:rPr dirty="0" sz="1600" spc="2020">
                <a:latin typeface="OpenSymbol"/>
                <a:cs typeface="OpenSymbol"/>
              </a:rPr>
              <a:t></a:t>
            </a:r>
            <a:endParaRPr sz="1600">
              <a:latin typeface="OpenSymbol"/>
              <a:cs typeface="OpenSymbol"/>
            </a:endParaRPr>
          </a:p>
          <a:p>
            <a:pPr marL="12700">
              <a:lnSpc>
                <a:spcPts val="1920"/>
              </a:lnSpc>
            </a:pPr>
            <a:r>
              <a:rPr dirty="0" sz="1600" spc="2020">
                <a:latin typeface="OpenSymbol"/>
                <a:cs typeface="OpenSymbol"/>
              </a:rPr>
              <a:t></a:t>
            </a:r>
            <a:endParaRPr sz="1600">
              <a:latin typeface="OpenSymbol"/>
              <a:cs typeface="OpenSymbol"/>
            </a:endParaRPr>
          </a:p>
          <a:p>
            <a:pPr marL="12700">
              <a:lnSpc>
                <a:spcPts val="1914"/>
              </a:lnSpc>
            </a:pPr>
            <a:r>
              <a:rPr dirty="0" sz="1600" spc="2020">
                <a:latin typeface="OpenSymbol"/>
                <a:cs typeface="OpenSymbol"/>
              </a:rPr>
              <a:t></a:t>
            </a:r>
            <a:endParaRPr sz="1600">
              <a:latin typeface="OpenSymbol"/>
              <a:cs typeface="OpenSymbol"/>
            </a:endParaRPr>
          </a:p>
          <a:p>
            <a:pPr marL="12700">
              <a:lnSpc>
                <a:spcPts val="1914"/>
              </a:lnSpc>
            </a:pPr>
            <a:r>
              <a:rPr dirty="0" sz="1600" spc="2020">
                <a:latin typeface="OpenSymbol"/>
                <a:cs typeface="OpenSymbol"/>
              </a:rPr>
              <a:t></a:t>
            </a:r>
            <a:endParaRPr sz="160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521538"/>
            <a:ext cx="5306695" cy="6426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50" spc="-5"/>
              <a:t>Forces </a:t>
            </a:r>
            <a:r>
              <a:rPr dirty="0" sz="4050" spc="-10"/>
              <a:t>in </a:t>
            </a:r>
            <a:r>
              <a:rPr dirty="0" sz="4050" spc="-5"/>
              <a:t>Metal</a:t>
            </a:r>
            <a:r>
              <a:rPr dirty="0" sz="4050" spc="-65"/>
              <a:t> </a:t>
            </a:r>
            <a:r>
              <a:rPr dirty="0" sz="4050" spc="-5"/>
              <a:t>Cutting</a:t>
            </a:r>
            <a:endParaRPr sz="4050"/>
          </a:p>
        </p:txBody>
      </p:sp>
      <p:sp>
        <p:nvSpPr>
          <p:cNvPr id="6" name="object 6"/>
          <p:cNvSpPr txBox="1"/>
          <p:nvPr/>
        </p:nvSpPr>
        <p:spPr>
          <a:xfrm>
            <a:off x="695319" y="1503742"/>
            <a:ext cx="884491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0">
                <a:latin typeface="Arial"/>
                <a:cs typeface="Arial"/>
              </a:rPr>
              <a:t>Knowledge of </a:t>
            </a:r>
            <a:r>
              <a:rPr dirty="0" sz="1350" spc="5">
                <a:latin typeface="Arial"/>
                <a:cs typeface="Arial"/>
              </a:rPr>
              <a:t>the </a:t>
            </a:r>
            <a:r>
              <a:rPr dirty="0" sz="1350">
                <a:latin typeface="Arial"/>
                <a:cs typeface="Arial"/>
              </a:rPr>
              <a:t>cutting forces </a:t>
            </a:r>
            <a:r>
              <a:rPr dirty="0" sz="1350" spc="10">
                <a:latin typeface="Arial"/>
                <a:cs typeface="Arial"/>
              </a:rPr>
              <a:t>and </a:t>
            </a:r>
            <a:r>
              <a:rPr dirty="0" sz="1350" spc="15">
                <a:latin typeface="Arial"/>
                <a:cs typeface="Arial"/>
              </a:rPr>
              <a:t>power </a:t>
            </a:r>
            <a:r>
              <a:rPr dirty="0" sz="1350">
                <a:latin typeface="Arial"/>
                <a:cs typeface="Arial"/>
              </a:rPr>
              <a:t>involved </a:t>
            </a:r>
            <a:r>
              <a:rPr dirty="0" sz="1350" spc="10">
                <a:latin typeface="Arial"/>
                <a:cs typeface="Arial"/>
              </a:rPr>
              <a:t>in machining </a:t>
            </a:r>
            <a:r>
              <a:rPr dirty="0" sz="1350">
                <a:latin typeface="Arial"/>
                <a:cs typeface="Arial"/>
              </a:rPr>
              <a:t>operations </a:t>
            </a:r>
            <a:r>
              <a:rPr dirty="0" sz="1350" spc="10">
                <a:latin typeface="Arial"/>
                <a:cs typeface="Arial"/>
              </a:rPr>
              <a:t>is </a:t>
            </a:r>
            <a:r>
              <a:rPr dirty="0" sz="1350" spc="5">
                <a:latin typeface="Arial"/>
                <a:cs typeface="Arial"/>
              </a:rPr>
              <a:t>important for the following</a:t>
            </a:r>
            <a:r>
              <a:rPr dirty="0" sz="1350" spc="26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reasons: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5319" y="1685148"/>
            <a:ext cx="107314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8710" y="1715063"/>
            <a:ext cx="9103360" cy="869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95"/>
              </a:spcBef>
              <a:tabLst>
                <a:tab pos="8517255" algn="l"/>
              </a:tabLst>
            </a:pPr>
            <a:r>
              <a:rPr dirty="0" sz="1350" spc="15">
                <a:latin typeface="Arial"/>
                <a:cs typeface="Arial"/>
              </a:rPr>
              <a:t>M</a:t>
            </a:r>
            <a:r>
              <a:rPr dirty="0" sz="1350" spc="15">
                <a:latin typeface="Arial"/>
                <a:cs typeface="Arial"/>
              </a:rPr>
              <a:t>a</a:t>
            </a:r>
            <a:r>
              <a:rPr dirty="0" sz="1350" spc="15">
                <a:latin typeface="Arial"/>
                <a:cs typeface="Arial"/>
              </a:rPr>
              <a:t>c</a:t>
            </a:r>
            <a:r>
              <a:rPr dirty="0" sz="1350" spc="5">
                <a:latin typeface="Arial"/>
                <a:cs typeface="Arial"/>
              </a:rPr>
              <a:t>h</a:t>
            </a:r>
            <a:r>
              <a:rPr dirty="0" sz="1350" spc="5">
                <a:latin typeface="Arial"/>
                <a:cs typeface="Arial"/>
              </a:rPr>
              <a:t>in</a:t>
            </a:r>
            <a:r>
              <a:rPr dirty="0" sz="1350" spc="20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-120">
                <a:latin typeface="Times New Roman"/>
                <a:cs typeface="Times New Roman"/>
              </a:rPr>
              <a:t> </a:t>
            </a:r>
            <a:r>
              <a:rPr dirty="0" sz="1350" spc="10">
                <a:latin typeface="Arial"/>
                <a:cs typeface="Arial"/>
              </a:rPr>
              <a:t>too</a:t>
            </a:r>
            <a:r>
              <a:rPr dirty="0" sz="1350" spc="-5">
                <a:latin typeface="Arial"/>
                <a:cs typeface="Arial"/>
              </a:rPr>
              <a:t>l</a:t>
            </a:r>
            <a:r>
              <a:rPr dirty="0" sz="1350" spc="15">
                <a:latin typeface="Arial"/>
                <a:cs typeface="Arial"/>
              </a:rPr>
              <a:t>s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-105">
                <a:latin typeface="Times New Roman"/>
                <a:cs typeface="Times New Roman"/>
              </a:rPr>
              <a:t> </a:t>
            </a:r>
            <a:r>
              <a:rPr dirty="0" sz="1350">
                <a:latin typeface="Arial"/>
                <a:cs typeface="Arial"/>
              </a:rPr>
              <a:t>c</a:t>
            </a:r>
            <a:r>
              <a:rPr dirty="0" sz="1350" spc="15">
                <a:latin typeface="Arial"/>
                <a:cs typeface="Arial"/>
              </a:rPr>
              <a:t>a</a:t>
            </a:r>
            <a:r>
              <a:rPr dirty="0" sz="1350" spc="20">
                <a:latin typeface="Arial"/>
                <a:cs typeface="Arial"/>
              </a:rPr>
              <a:t>n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-105">
                <a:latin typeface="Times New Roman"/>
                <a:cs typeface="Times New Roman"/>
              </a:rPr>
              <a:t> </a:t>
            </a:r>
            <a:r>
              <a:rPr dirty="0" sz="1350" spc="15">
                <a:latin typeface="Arial"/>
                <a:cs typeface="Arial"/>
              </a:rPr>
              <a:t>b</a:t>
            </a:r>
            <a:r>
              <a:rPr dirty="0" sz="1350" spc="20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-95">
                <a:latin typeface="Times New Roman"/>
                <a:cs typeface="Times New Roman"/>
              </a:rPr>
              <a:t> </a:t>
            </a:r>
            <a:r>
              <a:rPr dirty="0" sz="1350" spc="5">
                <a:latin typeface="Arial"/>
                <a:cs typeface="Arial"/>
              </a:rPr>
              <a:t>p</a:t>
            </a:r>
            <a:r>
              <a:rPr dirty="0" sz="1350" spc="10">
                <a:latin typeface="Arial"/>
                <a:cs typeface="Arial"/>
              </a:rPr>
              <a:t>rop</a:t>
            </a:r>
            <a:r>
              <a:rPr dirty="0" sz="1350" spc="5">
                <a:latin typeface="Arial"/>
                <a:cs typeface="Arial"/>
              </a:rPr>
              <a:t>e</a:t>
            </a:r>
            <a:r>
              <a:rPr dirty="0" sz="1350" spc="5">
                <a:latin typeface="Arial"/>
                <a:cs typeface="Arial"/>
              </a:rPr>
              <a:t>rl</a:t>
            </a:r>
            <a:r>
              <a:rPr dirty="0" sz="1350" spc="15">
                <a:latin typeface="Arial"/>
                <a:cs typeface="Arial"/>
              </a:rPr>
              <a:t>y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-114">
                <a:latin typeface="Times New Roman"/>
                <a:cs typeface="Times New Roman"/>
              </a:rPr>
              <a:t> </a:t>
            </a:r>
            <a:r>
              <a:rPr dirty="0" sz="1350" spc="15">
                <a:latin typeface="Arial"/>
                <a:cs typeface="Arial"/>
              </a:rPr>
              <a:t>de</a:t>
            </a:r>
            <a:r>
              <a:rPr dirty="0" sz="1350">
                <a:latin typeface="Arial"/>
                <a:cs typeface="Arial"/>
              </a:rPr>
              <a:t>s</a:t>
            </a:r>
            <a:r>
              <a:rPr dirty="0" sz="1350" spc="5">
                <a:latin typeface="Arial"/>
                <a:cs typeface="Arial"/>
              </a:rPr>
              <a:t>ig</a:t>
            </a:r>
            <a:r>
              <a:rPr dirty="0" sz="1350" spc="5">
                <a:latin typeface="Arial"/>
                <a:cs typeface="Arial"/>
              </a:rPr>
              <a:t>n</a:t>
            </a:r>
            <a:r>
              <a:rPr dirty="0" sz="1350" spc="15">
                <a:latin typeface="Arial"/>
                <a:cs typeface="Arial"/>
              </a:rPr>
              <a:t>e</a:t>
            </a:r>
            <a:r>
              <a:rPr dirty="0" sz="1350" spc="20">
                <a:latin typeface="Arial"/>
                <a:cs typeface="Arial"/>
              </a:rPr>
              <a:t>d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-105">
                <a:latin typeface="Times New Roman"/>
                <a:cs typeface="Times New Roman"/>
              </a:rPr>
              <a:t> </a:t>
            </a:r>
            <a:r>
              <a:rPr dirty="0" sz="1350" spc="5">
                <a:latin typeface="Arial"/>
                <a:cs typeface="Arial"/>
              </a:rPr>
              <a:t>t</a:t>
            </a:r>
            <a:r>
              <a:rPr dirty="0" sz="1350" spc="20">
                <a:latin typeface="Arial"/>
                <a:cs typeface="Arial"/>
              </a:rPr>
              <a:t>o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-110">
                <a:latin typeface="Times New Roman"/>
                <a:cs typeface="Times New Roman"/>
              </a:rPr>
              <a:t> </a:t>
            </a:r>
            <a:r>
              <a:rPr dirty="0" sz="1350" spc="10">
                <a:latin typeface="Arial"/>
                <a:cs typeface="Arial"/>
              </a:rPr>
              <a:t>min</a:t>
            </a:r>
            <a:r>
              <a:rPr dirty="0" sz="1350" spc="-5">
                <a:latin typeface="Arial"/>
                <a:cs typeface="Arial"/>
              </a:rPr>
              <a:t>i</a:t>
            </a:r>
            <a:r>
              <a:rPr dirty="0" sz="1350" spc="10">
                <a:latin typeface="Arial"/>
                <a:cs typeface="Arial"/>
              </a:rPr>
              <a:t>miz</a:t>
            </a:r>
            <a:r>
              <a:rPr dirty="0" sz="1350" spc="20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-110">
                <a:latin typeface="Times New Roman"/>
                <a:cs typeface="Times New Roman"/>
              </a:rPr>
              <a:t> </a:t>
            </a:r>
            <a:r>
              <a:rPr dirty="0" sz="1350" spc="5">
                <a:latin typeface="Arial"/>
                <a:cs typeface="Arial"/>
              </a:rPr>
              <a:t>di</a:t>
            </a:r>
            <a:r>
              <a:rPr dirty="0" sz="1350">
                <a:latin typeface="Arial"/>
                <a:cs typeface="Arial"/>
              </a:rPr>
              <a:t>s</a:t>
            </a:r>
            <a:r>
              <a:rPr dirty="0" sz="1350" spc="5">
                <a:latin typeface="Arial"/>
                <a:cs typeface="Arial"/>
              </a:rPr>
              <a:t>t</a:t>
            </a:r>
            <a:r>
              <a:rPr dirty="0" sz="1350" spc="5">
                <a:latin typeface="Arial"/>
                <a:cs typeface="Arial"/>
              </a:rPr>
              <a:t>o</a:t>
            </a:r>
            <a:r>
              <a:rPr dirty="0" sz="1350" spc="5">
                <a:latin typeface="Arial"/>
                <a:cs typeface="Arial"/>
              </a:rPr>
              <a:t>rt</a:t>
            </a:r>
            <a:r>
              <a:rPr dirty="0" sz="1350" spc="-5">
                <a:latin typeface="Arial"/>
                <a:cs typeface="Arial"/>
              </a:rPr>
              <a:t>i</a:t>
            </a:r>
            <a:r>
              <a:rPr dirty="0" sz="1350" spc="15">
                <a:latin typeface="Arial"/>
                <a:cs typeface="Arial"/>
              </a:rPr>
              <a:t>o</a:t>
            </a:r>
            <a:r>
              <a:rPr dirty="0" sz="1350" spc="20">
                <a:latin typeface="Arial"/>
                <a:cs typeface="Arial"/>
              </a:rPr>
              <a:t>n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-105">
                <a:latin typeface="Times New Roman"/>
                <a:cs typeface="Times New Roman"/>
              </a:rPr>
              <a:t> </a:t>
            </a:r>
            <a:r>
              <a:rPr dirty="0" sz="1350" spc="15">
                <a:latin typeface="Arial"/>
                <a:cs typeface="Arial"/>
              </a:rPr>
              <a:t>o</a:t>
            </a:r>
            <a:r>
              <a:rPr dirty="0" sz="1350" spc="10">
                <a:latin typeface="Arial"/>
                <a:cs typeface="Arial"/>
              </a:rPr>
              <a:t>f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-95">
                <a:latin typeface="Times New Roman"/>
                <a:cs typeface="Times New Roman"/>
              </a:rPr>
              <a:t> </a:t>
            </a:r>
            <a:r>
              <a:rPr dirty="0" sz="1350" spc="-5">
                <a:latin typeface="Arial"/>
                <a:cs typeface="Arial"/>
              </a:rPr>
              <a:t>t</a:t>
            </a:r>
            <a:r>
              <a:rPr dirty="0" sz="1350" spc="15">
                <a:latin typeface="Arial"/>
                <a:cs typeface="Arial"/>
              </a:rPr>
              <a:t>h</a:t>
            </a:r>
            <a:r>
              <a:rPr dirty="0" sz="1350" spc="20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-105">
                <a:latin typeface="Times New Roman"/>
                <a:cs typeface="Times New Roman"/>
              </a:rPr>
              <a:t> </a:t>
            </a:r>
            <a:r>
              <a:rPr dirty="0" sz="1350" spc="25">
                <a:latin typeface="Arial"/>
                <a:cs typeface="Arial"/>
              </a:rPr>
              <a:t>m</a:t>
            </a:r>
            <a:r>
              <a:rPr dirty="0" sz="1350" spc="5">
                <a:latin typeface="Arial"/>
                <a:cs typeface="Arial"/>
              </a:rPr>
              <a:t>a</a:t>
            </a:r>
            <a:r>
              <a:rPr dirty="0" sz="1350" spc="15">
                <a:latin typeface="Arial"/>
                <a:cs typeface="Arial"/>
              </a:rPr>
              <a:t>c</a:t>
            </a:r>
            <a:r>
              <a:rPr dirty="0" sz="1350" spc="15">
                <a:latin typeface="Arial"/>
                <a:cs typeface="Arial"/>
              </a:rPr>
              <a:t>h</a:t>
            </a:r>
            <a:r>
              <a:rPr dirty="0" sz="1350" spc="-5">
                <a:latin typeface="Arial"/>
                <a:cs typeface="Arial"/>
              </a:rPr>
              <a:t>i</a:t>
            </a:r>
            <a:r>
              <a:rPr dirty="0" sz="1350" spc="15">
                <a:latin typeface="Arial"/>
                <a:cs typeface="Arial"/>
              </a:rPr>
              <a:t>n</a:t>
            </a:r>
            <a:r>
              <a:rPr dirty="0" sz="1350" spc="20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-105">
                <a:latin typeface="Times New Roman"/>
                <a:cs typeface="Times New Roman"/>
              </a:rPr>
              <a:t> </a:t>
            </a:r>
            <a:r>
              <a:rPr dirty="0" sz="1350">
                <a:latin typeface="Arial"/>
                <a:cs typeface="Arial"/>
              </a:rPr>
              <a:t>c</a:t>
            </a:r>
            <a:r>
              <a:rPr dirty="0" sz="1350" spc="15">
                <a:latin typeface="Arial"/>
                <a:cs typeface="Arial"/>
              </a:rPr>
              <a:t>omp</a:t>
            </a:r>
            <a:r>
              <a:rPr dirty="0" sz="1350" spc="5">
                <a:latin typeface="Arial"/>
                <a:cs typeface="Arial"/>
              </a:rPr>
              <a:t>o</a:t>
            </a:r>
            <a:r>
              <a:rPr dirty="0" sz="1350" spc="15">
                <a:latin typeface="Arial"/>
                <a:cs typeface="Arial"/>
              </a:rPr>
              <a:t>ne</a:t>
            </a:r>
            <a:r>
              <a:rPr dirty="0" sz="1350" spc="5">
                <a:latin typeface="Arial"/>
                <a:cs typeface="Arial"/>
              </a:rPr>
              <a:t>n</a:t>
            </a:r>
            <a:r>
              <a:rPr dirty="0" sz="1350" spc="5">
                <a:latin typeface="Arial"/>
                <a:cs typeface="Arial"/>
              </a:rPr>
              <a:t>t</a:t>
            </a:r>
            <a:r>
              <a:rPr dirty="0" sz="1350">
                <a:latin typeface="Arial"/>
                <a:cs typeface="Arial"/>
              </a:rPr>
              <a:t>s</a:t>
            </a:r>
            <a:r>
              <a:rPr dirty="0" sz="1350" spc="10">
                <a:latin typeface="Arial"/>
                <a:cs typeface="Arial"/>
              </a:rPr>
              <a:t>,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-105">
                <a:latin typeface="Times New Roman"/>
                <a:cs typeface="Times New Roman"/>
              </a:rPr>
              <a:t> </a:t>
            </a:r>
            <a:r>
              <a:rPr dirty="0" sz="1350" spc="20">
                <a:latin typeface="Arial"/>
                <a:cs typeface="Arial"/>
              </a:rPr>
              <a:t>ma</a:t>
            </a:r>
            <a:r>
              <a:rPr dirty="0" sz="1350" spc="-5">
                <a:latin typeface="Arial"/>
                <a:cs typeface="Arial"/>
              </a:rPr>
              <a:t>i</a:t>
            </a:r>
            <a:r>
              <a:rPr dirty="0" sz="1350" spc="10">
                <a:latin typeface="Arial"/>
                <a:cs typeface="Arial"/>
              </a:rPr>
              <a:t>nta</a:t>
            </a:r>
            <a:r>
              <a:rPr dirty="0" sz="1350" spc="-5">
                <a:latin typeface="Arial"/>
                <a:cs typeface="Arial"/>
              </a:rPr>
              <a:t>i</a:t>
            </a:r>
            <a:r>
              <a:rPr dirty="0" sz="1350" spc="20">
                <a:latin typeface="Arial"/>
                <a:cs typeface="Arial"/>
              </a:rPr>
              <a:t>n</a:t>
            </a:r>
            <a:r>
              <a:rPr dirty="0" sz="1350">
                <a:latin typeface="Times New Roman"/>
                <a:cs typeface="Times New Roman"/>
              </a:rPr>
              <a:t> </a:t>
            </a:r>
            <a:r>
              <a:rPr dirty="0" sz="1350" spc="-120">
                <a:latin typeface="Times New Roman"/>
                <a:cs typeface="Times New Roman"/>
              </a:rPr>
              <a:t> </a:t>
            </a:r>
            <a:r>
              <a:rPr dirty="0" sz="1350">
                <a:latin typeface="Arial"/>
                <a:cs typeface="Arial"/>
              </a:rPr>
              <a:t>th</a:t>
            </a:r>
            <a:r>
              <a:rPr dirty="0" sz="1350" spc="20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sz="1350" spc="15">
                <a:latin typeface="Arial"/>
                <a:cs typeface="Arial"/>
              </a:rPr>
              <a:t>d</a:t>
            </a:r>
            <a:r>
              <a:rPr dirty="0" sz="1350" spc="5">
                <a:latin typeface="Arial"/>
                <a:cs typeface="Arial"/>
              </a:rPr>
              <a:t>e</a:t>
            </a:r>
            <a:r>
              <a:rPr dirty="0" sz="1350" spc="15">
                <a:latin typeface="Arial"/>
                <a:cs typeface="Arial"/>
              </a:rPr>
              <a:t>s</a:t>
            </a:r>
            <a:r>
              <a:rPr dirty="0" sz="1350" spc="-5">
                <a:latin typeface="Arial"/>
                <a:cs typeface="Arial"/>
              </a:rPr>
              <a:t>i</a:t>
            </a:r>
            <a:r>
              <a:rPr dirty="0" sz="1350" spc="15">
                <a:latin typeface="Arial"/>
                <a:cs typeface="Arial"/>
              </a:rPr>
              <a:t>r</a:t>
            </a:r>
            <a:r>
              <a:rPr dirty="0" sz="1350" spc="5">
                <a:latin typeface="Arial"/>
                <a:cs typeface="Arial"/>
              </a:rPr>
              <a:t>e</a:t>
            </a:r>
            <a:r>
              <a:rPr dirty="0" sz="1350" spc="15">
                <a:latin typeface="Arial"/>
                <a:cs typeface="Arial"/>
              </a:rPr>
              <a:t>d </a:t>
            </a:r>
            <a:r>
              <a:rPr dirty="0" sz="1350" spc="5">
                <a:latin typeface="Times New Roman"/>
                <a:cs typeface="Times New Roman"/>
              </a:rPr>
              <a:t> </a:t>
            </a:r>
            <a:r>
              <a:rPr dirty="0" sz="1350" spc="10">
                <a:latin typeface="Arial"/>
                <a:cs typeface="Arial"/>
              </a:rPr>
              <a:t>dimensional </a:t>
            </a:r>
            <a:r>
              <a:rPr dirty="0" sz="1350">
                <a:latin typeface="Arial"/>
                <a:cs typeface="Arial"/>
              </a:rPr>
              <a:t>accuracy </a:t>
            </a:r>
            <a:r>
              <a:rPr dirty="0" sz="1350" spc="10">
                <a:latin typeface="Arial"/>
                <a:cs typeface="Arial"/>
              </a:rPr>
              <a:t>of </a:t>
            </a:r>
            <a:r>
              <a:rPr dirty="0" sz="1350" spc="5">
                <a:latin typeface="Arial"/>
                <a:cs typeface="Arial"/>
              </a:rPr>
              <a:t>the </a:t>
            </a:r>
            <a:r>
              <a:rPr dirty="0" sz="1350" spc="10">
                <a:latin typeface="Arial"/>
                <a:cs typeface="Arial"/>
              </a:rPr>
              <a:t>machined part, and help </a:t>
            </a:r>
            <a:r>
              <a:rPr dirty="0" sz="1350" spc="5">
                <a:latin typeface="Arial"/>
                <a:cs typeface="Arial"/>
              </a:rPr>
              <a:t>select </a:t>
            </a:r>
            <a:r>
              <a:rPr dirty="0" sz="1350" spc="10">
                <a:latin typeface="Arial"/>
                <a:cs typeface="Arial"/>
              </a:rPr>
              <a:t>appropriate </a:t>
            </a:r>
            <a:r>
              <a:rPr dirty="0" sz="1350" spc="5">
                <a:latin typeface="Arial"/>
                <a:cs typeface="Arial"/>
              </a:rPr>
              <a:t>tool </a:t>
            </a:r>
            <a:r>
              <a:rPr dirty="0" sz="1350" spc="10">
                <a:latin typeface="Arial"/>
                <a:cs typeface="Arial"/>
              </a:rPr>
              <a:t>holders </a:t>
            </a:r>
            <a:r>
              <a:rPr dirty="0" sz="1350" spc="15">
                <a:latin typeface="Arial"/>
                <a:cs typeface="Arial"/>
              </a:rPr>
              <a:t>and </a:t>
            </a:r>
            <a:r>
              <a:rPr dirty="0" sz="1350">
                <a:latin typeface="Arial"/>
                <a:cs typeface="Arial"/>
              </a:rPr>
              <a:t>work- </a:t>
            </a:r>
            <a:r>
              <a:rPr dirty="0" sz="1350" spc="10">
                <a:latin typeface="Arial"/>
                <a:cs typeface="Arial"/>
              </a:rPr>
              <a:t>holding</a:t>
            </a:r>
            <a:r>
              <a:rPr dirty="0" sz="1350" spc="-16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devices.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50" spc="10">
                <a:latin typeface="Arial"/>
                <a:cs typeface="Arial"/>
              </a:rPr>
              <a:t>The workpiece is capable of </a:t>
            </a:r>
            <a:r>
              <a:rPr dirty="0" sz="1350" spc="5">
                <a:latin typeface="Arial"/>
                <a:cs typeface="Arial"/>
              </a:rPr>
              <a:t>withstanding these forces without excessive</a:t>
            </a:r>
            <a:r>
              <a:rPr dirty="0" sz="1350" spc="-2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distortion.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350" spc="5">
                <a:latin typeface="Arial"/>
                <a:cs typeface="Arial"/>
              </a:rPr>
              <a:t>Power</a:t>
            </a:r>
            <a:r>
              <a:rPr dirty="0" sz="1350" spc="200">
                <a:latin typeface="Arial"/>
                <a:cs typeface="Arial"/>
              </a:rPr>
              <a:t> </a:t>
            </a:r>
            <a:r>
              <a:rPr dirty="0" sz="1350">
                <a:latin typeface="Arial"/>
                <a:cs typeface="Arial"/>
              </a:rPr>
              <a:t>requirements</a:t>
            </a:r>
            <a:r>
              <a:rPr dirty="0" sz="1350" spc="19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must</a:t>
            </a:r>
            <a:r>
              <a:rPr dirty="0" sz="1350" spc="21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be</a:t>
            </a:r>
            <a:r>
              <a:rPr dirty="0" sz="1350" spc="21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known</a:t>
            </a:r>
            <a:r>
              <a:rPr dirty="0" sz="1350" spc="21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in</a:t>
            </a:r>
            <a:r>
              <a:rPr dirty="0" sz="1350" spc="20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order</a:t>
            </a:r>
            <a:r>
              <a:rPr dirty="0" sz="1350" spc="19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to</a:t>
            </a:r>
            <a:r>
              <a:rPr dirty="0" sz="1350" spc="19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enable</a:t>
            </a:r>
            <a:r>
              <a:rPr dirty="0" sz="1350" spc="19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the</a:t>
            </a:r>
            <a:r>
              <a:rPr dirty="0" sz="1350" spc="22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selection</a:t>
            </a:r>
            <a:r>
              <a:rPr dirty="0" sz="1350" spc="18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of</a:t>
            </a:r>
            <a:r>
              <a:rPr dirty="0" sz="1350" spc="210">
                <a:latin typeface="Arial"/>
                <a:cs typeface="Arial"/>
              </a:rPr>
              <a:t> </a:t>
            </a:r>
            <a:r>
              <a:rPr dirty="0" sz="1350" spc="20">
                <a:latin typeface="Arial"/>
                <a:cs typeface="Arial"/>
              </a:rPr>
              <a:t>a</a:t>
            </a:r>
            <a:r>
              <a:rPr dirty="0" sz="1350" spc="19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machine</a:t>
            </a:r>
            <a:r>
              <a:rPr dirty="0" sz="1350" spc="21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tool</a:t>
            </a:r>
            <a:r>
              <a:rPr dirty="0" sz="1350" spc="19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with</a:t>
            </a:r>
            <a:r>
              <a:rPr dirty="0" sz="1350" spc="19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adequate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5327" y="2107399"/>
            <a:ext cx="107314" cy="447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50" spc="400">
                <a:latin typeface="OpenSymbol"/>
                <a:cs typeface="OpenSymbol"/>
              </a:rPr>
              <a:t></a:t>
            </a:r>
            <a:endParaRPr sz="1350">
              <a:latin typeface="OpenSymbol"/>
              <a:cs typeface="Open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7915" y="3150585"/>
            <a:ext cx="112458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5">
                <a:latin typeface="Arial"/>
                <a:cs typeface="Arial"/>
              </a:rPr>
              <a:t>electric</a:t>
            </a:r>
            <a:r>
              <a:rPr dirty="0" sz="1350" spc="-45">
                <a:latin typeface="Arial"/>
                <a:cs typeface="Arial"/>
              </a:rPr>
              <a:t> </a:t>
            </a:r>
            <a:r>
              <a:rPr dirty="0" sz="1350" spc="-25">
                <a:latin typeface="Arial"/>
                <a:cs typeface="Arial"/>
              </a:rPr>
              <a:t>power.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9399" y="3457054"/>
            <a:ext cx="2742920" cy="210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66948" y="5424859"/>
            <a:ext cx="2017395" cy="350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5"/>
              </a:spcBef>
            </a:pPr>
            <a:r>
              <a:rPr dirty="0" sz="1050" b="1">
                <a:latin typeface="Arial"/>
                <a:cs typeface="Arial"/>
              </a:rPr>
              <a:t>Figure 1.28 (a) forces acting </a:t>
            </a:r>
            <a:r>
              <a:rPr dirty="0" sz="1050" spc="5" b="1">
                <a:latin typeface="Arial"/>
                <a:cs typeface="Arial"/>
              </a:rPr>
              <a:t>on  the </a:t>
            </a:r>
            <a:r>
              <a:rPr dirty="0" sz="1050" b="1">
                <a:latin typeface="Arial"/>
                <a:cs typeface="Arial"/>
              </a:rPr>
              <a:t>chip </a:t>
            </a:r>
            <a:r>
              <a:rPr dirty="0" sz="1050" spc="5" b="1">
                <a:latin typeface="Arial"/>
                <a:cs typeface="Arial"/>
              </a:rPr>
              <a:t>in </a:t>
            </a:r>
            <a:r>
              <a:rPr dirty="0" sz="1050" b="1">
                <a:latin typeface="Arial"/>
                <a:cs typeface="Arial"/>
              </a:rPr>
              <a:t>orthogonal</a:t>
            </a:r>
            <a:r>
              <a:rPr dirty="0" sz="1050" spc="-3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cutting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10935" y="3310137"/>
            <a:ext cx="6703059" cy="23958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492125">
              <a:lnSpc>
                <a:spcPct val="102000"/>
              </a:lnSpc>
              <a:spcBef>
                <a:spcPts val="95"/>
              </a:spcBef>
            </a:pPr>
            <a:r>
              <a:rPr dirty="0" sz="1150" spc="10" b="1">
                <a:latin typeface="Arial"/>
                <a:cs typeface="Arial"/>
              </a:rPr>
              <a:t>Fs </a:t>
            </a:r>
            <a:r>
              <a:rPr dirty="0" sz="1150" spc="10">
                <a:latin typeface="Arial"/>
                <a:cs typeface="Arial"/>
              </a:rPr>
              <a:t>= </a:t>
            </a:r>
            <a:r>
              <a:rPr dirty="0" sz="1150" spc="5">
                <a:latin typeface="Arial"/>
                <a:cs typeface="Arial"/>
              </a:rPr>
              <a:t>Shear </a:t>
            </a:r>
            <a:r>
              <a:rPr dirty="0" sz="1150">
                <a:latin typeface="Arial"/>
                <a:cs typeface="Arial"/>
              </a:rPr>
              <a:t>Force, </a:t>
            </a:r>
            <a:r>
              <a:rPr dirty="0" sz="1150" spc="5">
                <a:latin typeface="Arial"/>
                <a:cs typeface="Arial"/>
              </a:rPr>
              <a:t>which </a:t>
            </a:r>
            <a:r>
              <a:rPr dirty="0" sz="1150" spc="-5">
                <a:latin typeface="Arial"/>
                <a:cs typeface="Arial"/>
              </a:rPr>
              <a:t>acts </a:t>
            </a:r>
            <a:r>
              <a:rPr dirty="0" sz="1150" spc="5">
                <a:latin typeface="Arial"/>
                <a:cs typeface="Arial"/>
              </a:rPr>
              <a:t>along the shear </a:t>
            </a:r>
            <a:r>
              <a:rPr dirty="0" sz="1150">
                <a:latin typeface="Arial"/>
                <a:cs typeface="Arial"/>
              </a:rPr>
              <a:t>plane, </a:t>
            </a:r>
            <a:r>
              <a:rPr dirty="0" sz="1150" spc="5">
                <a:latin typeface="Arial"/>
                <a:cs typeface="Arial"/>
              </a:rPr>
              <a:t>is the resistance to shear of the metal in  forming the</a:t>
            </a:r>
            <a:r>
              <a:rPr dirty="0" sz="1150" spc="50">
                <a:latin typeface="Arial"/>
                <a:cs typeface="Arial"/>
              </a:rPr>
              <a:t> </a:t>
            </a:r>
            <a:r>
              <a:rPr dirty="0" sz="1150" spc="-5">
                <a:latin typeface="Arial"/>
                <a:cs typeface="Arial"/>
              </a:rPr>
              <a:t>chip.</a:t>
            </a:r>
            <a:endParaRPr sz="11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5"/>
              </a:spcBef>
            </a:pPr>
            <a:r>
              <a:rPr dirty="0" sz="1150" spc="15" b="1">
                <a:latin typeface="Arial"/>
                <a:cs typeface="Arial"/>
              </a:rPr>
              <a:t>F</a:t>
            </a:r>
            <a:r>
              <a:rPr dirty="0" baseline="-21367" sz="975" spc="22" b="1">
                <a:latin typeface="Arial"/>
                <a:cs typeface="Arial"/>
              </a:rPr>
              <a:t>N </a:t>
            </a:r>
            <a:r>
              <a:rPr dirty="0" sz="1150" spc="10">
                <a:latin typeface="Arial"/>
                <a:cs typeface="Arial"/>
              </a:rPr>
              <a:t>= </a:t>
            </a:r>
            <a:r>
              <a:rPr dirty="0" sz="1150">
                <a:latin typeface="Arial"/>
                <a:cs typeface="Arial"/>
              </a:rPr>
              <a:t>Force acting </a:t>
            </a:r>
            <a:r>
              <a:rPr dirty="0" sz="1150" spc="10">
                <a:latin typeface="Arial"/>
                <a:cs typeface="Arial"/>
              </a:rPr>
              <a:t>normal </a:t>
            </a:r>
            <a:r>
              <a:rPr dirty="0" sz="1150" spc="5">
                <a:latin typeface="Arial"/>
                <a:cs typeface="Arial"/>
              </a:rPr>
              <a:t>to the shear plane, is the backing up force on the </a:t>
            </a:r>
            <a:r>
              <a:rPr dirty="0" sz="1150">
                <a:latin typeface="Arial"/>
                <a:cs typeface="Arial"/>
              </a:rPr>
              <a:t>chip </a:t>
            </a:r>
            <a:r>
              <a:rPr dirty="0" sz="1150" spc="5">
                <a:latin typeface="Arial"/>
                <a:cs typeface="Arial"/>
              </a:rPr>
              <a:t>provided by</a:t>
            </a:r>
            <a:r>
              <a:rPr dirty="0" sz="1150" spc="155">
                <a:latin typeface="Arial"/>
                <a:cs typeface="Arial"/>
              </a:rPr>
              <a:t> </a:t>
            </a:r>
            <a:r>
              <a:rPr dirty="0" sz="1150" spc="5">
                <a:latin typeface="Arial"/>
                <a:cs typeface="Arial"/>
              </a:rPr>
              <a:t>the</a:t>
            </a:r>
            <a:endParaRPr sz="11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55"/>
              </a:spcBef>
            </a:pPr>
            <a:r>
              <a:rPr dirty="0" sz="1150" spc="5">
                <a:latin typeface="Arial"/>
                <a:cs typeface="Arial"/>
              </a:rPr>
              <a:t>work</a:t>
            </a:r>
            <a:r>
              <a:rPr dirty="0" sz="1150" spc="40">
                <a:latin typeface="Arial"/>
                <a:cs typeface="Arial"/>
              </a:rPr>
              <a:t> </a:t>
            </a:r>
            <a:r>
              <a:rPr dirty="0" sz="1150" spc="5">
                <a:latin typeface="Arial"/>
                <a:cs typeface="Arial"/>
              </a:rPr>
              <a:t>piece.</a:t>
            </a:r>
            <a:endParaRPr sz="11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5"/>
              </a:spcBef>
            </a:pPr>
            <a:r>
              <a:rPr dirty="0" sz="1150" spc="10">
                <a:latin typeface="Arial"/>
                <a:cs typeface="Arial"/>
              </a:rPr>
              <a:t>These </a:t>
            </a:r>
            <a:r>
              <a:rPr dirty="0" sz="1150">
                <a:latin typeface="Arial"/>
                <a:cs typeface="Arial"/>
              </a:rPr>
              <a:t>two </a:t>
            </a:r>
            <a:r>
              <a:rPr dirty="0" sz="1150" spc="5">
                <a:latin typeface="Arial"/>
                <a:cs typeface="Arial"/>
              </a:rPr>
              <a:t>forces produce the </a:t>
            </a:r>
            <a:r>
              <a:rPr dirty="0" sz="1150">
                <a:latin typeface="Arial"/>
                <a:cs typeface="Arial"/>
              </a:rPr>
              <a:t>resultant </a:t>
            </a:r>
            <a:r>
              <a:rPr dirty="0" sz="1150" spc="5">
                <a:latin typeface="Arial"/>
                <a:cs typeface="Arial"/>
              </a:rPr>
              <a:t>force,</a:t>
            </a:r>
            <a:r>
              <a:rPr dirty="0" sz="1150" spc="135">
                <a:latin typeface="Arial"/>
                <a:cs typeface="Arial"/>
              </a:rPr>
              <a:t> </a:t>
            </a:r>
            <a:r>
              <a:rPr dirty="0" sz="1150" spc="10" b="1">
                <a:latin typeface="Arial"/>
                <a:cs typeface="Arial"/>
              </a:rPr>
              <a:t>R’</a:t>
            </a:r>
            <a:endParaRPr sz="1150">
              <a:latin typeface="Arial"/>
              <a:cs typeface="Arial"/>
            </a:endParaRPr>
          </a:p>
          <a:p>
            <a:pPr marL="38100" marR="195580" indent="-635">
              <a:lnSpc>
                <a:spcPts val="1410"/>
              </a:lnSpc>
              <a:spcBef>
                <a:spcPts val="35"/>
              </a:spcBef>
            </a:pPr>
            <a:r>
              <a:rPr dirty="0" sz="1150" spc="10" b="1">
                <a:latin typeface="Arial"/>
                <a:cs typeface="Arial"/>
              </a:rPr>
              <a:t>F </a:t>
            </a:r>
            <a:r>
              <a:rPr dirty="0" sz="1150" spc="10">
                <a:latin typeface="Arial"/>
                <a:cs typeface="Arial"/>
              </a:rPr>
              <a:t>= </a:t>
            </a:r>
            <a:r>
              <a:rPr dirty="0" sz="1150">
                <a:latin typeface="Arial"/>
                <a:cs typeface="Arial"/>
              </a:rPr>
              <a:t>Frictional </a:t>
            </a:r>
            <a:r>
              <a:rPr dirty="0" sz="1150" spc="5">
                <a:latin typeface="Arial"/>
                <a:cs typeface="Arial"/>
              </a:rPr>
              <a:t>resistance of the </a:t>
            </a:r>
            <a:r>
              <a:rPr dirty="0" sz="1150">
                <a:latin typeface="Arial"/>
                <a:cs typeface="Arial"/>
              </a:rPr>
              <a:t>tool acting </a:t>
            </a:r>
            <a:r>
              <a:rPr dirty="0" sz="1150" spc="5">
                <a:latin typeface="Arial"/>
                <a:cs typeface="Arial"/>
              </a:rPr>
              <a:t>against the motion of the </a:t>
            </a:r>
            <a:r>
              <a:rPr dirty="0" sz="1150">
                <a:latin typeface="Arial"/>
                <a:cs typeface="Arial"/>
              </a:rPr>
              <a:t>chip </a:t>
            </a:r>
            <a:r>
              <a:rPr dirty="0" sz="1150" spc="5">
                <a:latin typeface="Arial"/>
                <a:cs typeface="Arial"/>
              </a:rPr>
              <a:t>as </a:t>
            </a:r>
            <a:r>
              <a:rPr dirty="0" sz="1150">
                <a:latin typeface="Arial"/>
                <a:cs typeface="Arial"/>
              </a:rPr>
              <a:t>it </a:t>
            </a:r>
            <a:r>
              <a:rPr dirty="0" sz="1150" spc="10">
                <a:latin typeface="Arial"/>
                <a:cs typeface="Arial"/>
              </a:rPr>
              <a:t>moves </a:t>
            </a:r>
            <a:r>
              <a:rPr dirty="0" sz="1150">
                <a:latin typeface="Arial"/>
                <a:cs typeface="Arial"/>
              </a:rPr>
              <a:t>upward along  </a:t>
            </a:r>
            <a:r>
              <a:rPr dirty="0" sz="1150" spc="5">
                <a:latin typeface="Arial"/>
                <a:cs typeface="Arial"/>
              </a:rPr>
              <a:t>the</a:t>
            </a:r>
            <a:r>
              <a:rPr dirty="0" sz="1150" spc="45">
                <a:latin typeface="Arial"/>
                <a:cs typeface="Arial"/>
              </a:rPr>
              <a:t> </a:t>
            </a:r>
            <a:r>
              <a:rPr dirty="0" sz="1150" spc="5">
                <a:latin typeface="Arial"/>
                <a:cs typeface="Arial"/>
              </a:rPr>
              <a:t>tool</a:t>
            </a:r>
            <a:endParaRPr sz="1150">
              <a:latin typeface="Arial"/>
              <a:cs typeface="Arial"/>
            </a:endParaRPr>
          </a:p>
          <a:p>
            <a:pPr marL="38100">
              <a:lnSpc>
                <a:spcPts val="1355"/>
              </a:lnSpc>
            </a:pPr>
            <a:r>
              <a:rPr dirty="0" sz="1150" spc="15" b="1">
                <a:latin typeface="Arial"/>
                <a:cs typeface="Arial"/>
              </a:rPr>
              <a:t>N </a:t>
            </a:r>
            <a:r>
              <a:rPr dirty="0" sz="1150" spc="10">
                <a:latin typeface="Arial"/>
                <a:cs typeface="Arial"/>
              </a:rPr>
              <a:t>= </a:t>
            </a:r>
            <a:r>
              <a:rPr dirty="0" sz="1150" spc="5">
                <a:latin typeface="Arial"/>
                <a:cs typeface="Arial"/>
              </a:rPr>
              <a:t>Normal to the chip </a:t>
            </a:r>
            <a:r>
              <a:rPr dirty="0" sz="1150">
                <a:latin typeface="Arial"/>
                <a:cs typeface="Arial"/>
              </a:rPr>
              <a:t>force, </a:t>
            </a:r>
            <a:r>
              <a:rPr dirty="0" sz="1150" spc="5">
                <a:latin typeface="Arial"/>
                <a:cs typeface="Arial"/>
              </a:rPr>
              <a:t>is provided by the</a:t>
            </a:r>
            <a:r>
              <a:rPr dirty="0" sz="1150" spc="130">
                <a:latin typeface="Arial"/>
                <a:cs typeface="Arial"/>
              </a:rPr>
              <a:t> </a:t>
            </a:r>
            <a:r>
              <a:rPr dirty="0" sz="1150" spc="5">
                <a:latin typeface="Arial"/>
                <a:cs typeface="Arial"/>
              </a:rPr>
              <a:t>tool.</a:t>
            </a:r>
            <a:endParaRPr sz="1150">
              <a:latin typeface="Arial"/>
              <a:cs typeface="Arial"/>
            </a:endParaRPr>
          </a:p>
          <a:p>
            <a:pPr marL="38100" marR="30480">
              <a:lnSpc>
                <a:spcPts val="1460"/>
              </a:lnSpc>
              <a:spcBef>
                <a:spcPts val="125"/>
              </a:spcBef>
              <a:tabLst>
                <a:tab pos="6104255" algn="l"/>
              </a:tabLst>
            </a:pPr>
            <a:r>
              <a:rPr dirty="0" sz="1150" spc="5">
                <a:latin typeface="Arial"/>
                <a:cs typeface="Arial"/>
              </a:rPr>
              <a:t>T</a:t>
            </a:r>
            <a:r>
              <a:rPr dirty="0" sz="1150" spc="15">
                <a:latin typeface="Arial"/>
                <a:cs typeface="Arial"/>
              </a:rPr>
              <a:t>h</a:t>
            </a:r>
            <a:r>
              <a:rPr dirty="0" sz="1150" spc="5">
                <a:latin typeface="Arial"/>
                <a:cs typeface="Arial"/>
              </a:rPr>
              <a:t>e</a:t>
            </a:r>
            <a:r>
              <a:rPr dirty="0" sz="1150" spc="10">
                <a:latin typeface="Arial"/>
                <a:cs typeface="Arial"/>
              </a:rPr>
              <a:t>se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-45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Arial"/>
                <a:cs typeface="Arial"/>
              </a:rPr>
              <a:t>t</a:t>
            </a:r>
            <a:r>
              <a:rPr dirty="0" sz="1150" spc="-5">
                <a:latin typeface="Arial"/>
                <a:cs typeface="Arial"/>
              </a:rPr>
              <a:t>w</a:t>
            </a:r>
            <a:r>
              <a:rPr dirty="0" sz="1150" spc="10">
                <a:latin typeface="Arial"/>
                <a:cs typeface="Arial"/>
              </a:rPr>
              <a:t>o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-60">
                <a:latin typeface="Times New Roman"/>
                <a:cs typeface="Times New Roman"/>
              </a:rPr>
              <a:t> </a:t>
            </a:r>
            <a:r>
              <a:rPr dirty="0" sz="1150" spc="15">
                <a:latin typeface="Arial"/>
                <a:cs typeface="Arial"/>
              </a:rPr>
              <a:t>f</a:t>
            </a:r>
            <a:r>
              <a:rPr dirty="0" sz="1150" spc="-5">
                <a:latin typeface="Arial"/>
                <a:cs typeface="Arial"/>
              </a:rPr>
              <a:t>o</a:t>
            </a:r>
            <a:r>
              <a:rPr dirty="0" sz="1150" spc="5">
                <a:latin typeface="Arial"/>
                <a:cs typeface="Arial"/>
              </a:rPr>
              <a:t>rc</a:t>
            </a:r>
            <a:r>
              <a:rPr dirty="0" sz="1150" spc="5">
                <a:latin typeface="Arial"/>
                <a:cs typeface="Arial"/>
              </a:rPr>
              <a:t>e</a:t>
            </a:r>
            <a:r>
              <a:rPr dirty="0" sz="1150" spc="10">
                <a:latin typeface="Arial"/>
                <a:cs typeface="Arial"/>
              </a:rPr>
              <a:t>s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-50">
                <a:latin typeface="Times New Roman"/>
                <a:cs typeface="Times New Roman"/>
              </a:rPr>
              <a:t> </a:t>
            </a:r>
            <a:r>
              <a:rPr dirty="0" sz="1150" spc="15">
                <a:latin typeface="Arial"/>
                <a:cs typeface="Arial"/>
              </a:rPr>
              <a:t>p</a:t>
            </a:r>
            <a:r>
              <a:rPr dirty="0" sz="1150" spc="5">
                <a:latin typeface="Arial"/>
                <a:cs typeface="Arial"/>
              </a:rPr>
              <a:t>r</a:t>
            </a:r>
            <a:r>
              <a:rPr dirty="0" sz="1150" spc="5">
                <a:latin typeface="Arial"/>
                <a:cs typeface="Arial"/>
              </a:rPr>
              <a:t>odu</a:t>
            </a:r>
            <a:r>
              <a:rPr dirty="0" sz="1150" spc="15">
                <a:latin typeface="Arial"/>
                <a:cs typeface="Arial"/>
              </a:rPr>
              <a:t>c</a:t>
            </a:r>
            <a:r>
              <a:rPr dirty="0" sz="1150" spc="10">
                <a:latin typeface="Arial"/>
                <a:cs typeface="Arial"/>
              </a:rPr>
              <a:t>e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-55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Arial"/>
                <a:cs typeface="Arial"/>
              </a:rPr>
              <a:t>t</a:t>
            </a:r>
            <a:r>
              <a:rPr dirty="0" sz="1150" spc="5">
                <a:latin typeface="Arial"/>
                <a:cs typeface="Arial"/>
              </a:rPr>
              <a:t>h</a:t>
            </a:r>
            <a:r>
              <a:rPr dirty="0" sz="1150" spc="10">
                <a:latin typeface="Arial"/>
                <a:cs typeface="Arial"/>
              </a:rPr>
              <a:t>e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-60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Arial"/>
                <a:cs typeface="Arial"/>
              </a:rPr>
              <a:t>r</a:t>
            </a:r>
            <a:r>
              <a:rPr dirty="0" sz="1150" spc="5">
                <a:latin typeface="Arial"/>
                <a:cs typeface="Arial"/>
              </a:rPr>
              <a:t>e</a:t>
            </a:r>
            <a:r>
              <a:rPr dirty="0" sz="1150" spc="10">
                <a:latin typeface="Arial"/>
                <a:cs typeface="Arial"/>
              </a:rPr>
              <a:t>s</a:t>
            </a:r>
            <a:r>
              <a:rPr dirty="0" sz="1150" spc="5">
                <a:latin typeface="Arial"/>
                <a:cs typeface="Arial"/>
              </a:rPr>
              <a:t>u</a:t>
            </a:r>
            <a:r>
              <a:rPr dirty="0" sz="1150" spc="-20">
                <a:latin typeface="Arial"/>
                <a:cs typeface="Arial"/>
              </a:rPr>
              <a:t>l</a:t>
            </a:r>
            <a:r>
              <a:rPr dirty="0" sz="1150" spc="5">
                <a:latin typeface="Arial"/>
                <a:cs typeface="Arial"/>
              </a:rPr>
              <a:t>t</a:t>
            </a:r>
            <a:r>
              <a:rPr dirty="0" sz="1150" spc="5">
                <a:latin typeface="Arial"/>
                <a:cs typeface="Arial"/>
              </a:rPr>
              <a:t>an</a:t>
            </a:r>
            <a:r>
              <a:rPr dirty="0" sz="1150" spc="5">
                <a:latin typeface="Arial"/>
                <a:cs typeface="Arial"/>
              </a:rPr>
              <a:t>t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-55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Arial"/>
                <a:cs typeface="Arial"/>
              </a:rPr>
              <a:t>f</a:t>
            </a:r>
            <a:r>
              <a:rPr dirty="0" sz="1150" spc="5">
                <a:latin typeface="Arial"/>
                <a:cs typeface="Arial"/>
              </a:rPr>
              <a:t>o</a:t>
            </a:r>
            <a:r>
              <a:rPr dirty="0" sz="1150" spc="10">
                <a:latin typeface="Arial"/>
                <a:cs typeface="Arial"/>
              </a:rPr>
              <a:t>rce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-50">
                <a:latin typeface="Times New Roman"/>
                <a:cs typeface="Times New Roman"/>
              </a:rPr>
              <a:t> </a:t>
            </a:r>
            <a:r>
              <a:rPr dirty="0" sz="1150" spc="10" b="1">
                <a:latin typeface="Arial"/>
                <a:cs typeface="Arial"/>
              </a:rPr>
              <a:t>R</a:t>
            </a:r>
            <a:r>
              <a:rPr dirty="0" sz="1150" spc="5">
                <a:latin typeface="Arial"/>
                <a:cs typeface="Arial"/>
              </a:rPr>
              <a:t>.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-40">
                <a:latin typeface="Times New Roman"/>
                <a:cs typeface="Times New Roman"/>
              </a:rPr>
              <a:t> </a:t>
            </a:r>
            <a:r>
              <a:rPr dirty="0" sz="1150" spc="-5">
                <a:latin typeface="Arial"/>
                <a:cs typeface="Arial"/>
              </a:rPr>
              <a:t>Fo</a:t>
            </a:r>
            <a:r>
              <a:rPr dirty="0" sz="1150" spc="-5">
                <a:latin typeface="Arial"/>
                <a:cs typeface="Arial"/>
              </a:rPr>
              <a:t>r</a:t>
            </a:r>
            <a:r>
              <a:rPr dirty="0" sz="1150" spc="-5">
                <a:latin typeface="Arial"/>
                <a:cs typeface="Arial"/>
              </a:rPr>
              <a:t>ce</a:t>
            </a:r>
            <a:r>
              <a:rPr dirty="0" sz="1150" spc="10">
                <a:latin typeface="Arial"/>
                <a:cs typeface="Arial"/>
              </a:rPr>
              <a:t>s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-65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Arial"/>
                <a:cs typeface="Arial"/>
              </a:rPr>
              <a:t>a</a:t>
            </a:r>
            <a:r>
              <a:rPr dirty="0" sz="1150" spc="5">
                <a:latin typeface="Arial"/>
                <a:cs typeface="Arial"/>
              </a:rPr>
              <a:t>ct</a:t>
            </a:r>
            <a:r>
              <a:rPr dirty="0" sz="1150">
                <a:latin typeface="Arial"/>
                <a:cs typeface="Arial"/>
              </a:rPr>
              <a:t>in</a:t>
            </a:r>
            <a:r>
              <a:rPr dirty="0" sz="1150" spc="10">
                <a:latin typeface="Arial"/>
                <a:cs typeface="Arial"/>
              </a:rPr>
              <a:t>g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-60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Arial"/>
                <a:cs typeface="Arial"/>
              </a:rPr>
              <a:t>o</a:t>
            </a:r>
            <a:r>
              <a:rPr dirty="0" sz="1150" spc="10">
                <a:latin typeface="Arial"/>
                <a:cs typeface="Arial"/>
              </a:rPr>
              <a:t>n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-70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Arial"/>
                <a:cs typeface="Arial"/>
              </a:rPr>
              <a:t>t</a:t>
            </a:r>
            <a:r>
              <a:rPr dirty="0" sz="1150" spc="5">
                <a:latin typeface="Arial"/>
                <a:cs typeface="Arial"/>
              </a:rPr>
              <a:t>h</a:t>
            </a:r>
            <a:r>
              <a:rPr dirty="0" sz="1150" spc="10">
                <a:latin typeface="Arial"/>
                <a:cs typeface="Arial"/>
              </a:rPr>
              <a:t>e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-60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Arial"/>
                <a:cs typeface="Arial"/>
              </a:rPr>
              <a:t>c</a:t>
            </a:r>
            <a:r>
              <a:rPr dirty="0" sz="1150" spc="5">
                <a:latin typeface="Arial"/>
                <a:cs typeface="Arial"/>
              </a:rPr>
              <a:t>h</a:t>
            </a:r>
            <a:r>
              <a:rPr dirty="0" sz="1150" spc="-20">
                <a:latin typeface="Arial"/>
                <a:cs typeface="Arial"/>
              </a:rPr>
              <a:t>i</a:t>
            </a:r>
            <a:r>
              <a:rPr dirty="0" sz="1150" spc="10">
                <a:latin typeface="Arial"/>
                <a:cs typeface="Arial"/>
              </a:rPr>
              <a:t>p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-50">
                <a:latin typeface="Times New Roman"/>
                <a:cs typeface="Times New Roman"/>
              </a:rPr>
              <a:t> </a:t>
            </a:r>
            <a:r>
              <a:rPr dirty="0" sz="1150" spc="25">
                <a:latin typeface="Arial"/>
                <a:cs typeface="Arial"/>
              </a:rPr>
              <a:t>m</a:t>
            </a:r>
            <a:r>
              <a:rPr dirty="0" sz="1150" spc="5">
                <a:latin typeface="Arial"/>
                <a:cs typeface="Arial"/>
              </a:rPr>
              <a:t>u</a:t>
            </a:r>
            <a:r>
              <a:rPr dirty="0" sz="1150" spc="5">
                <a:latin typeface="Arial"/>
                <a:cs typeface="Arial"/>
              </a:rPr>
              <a:t>st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-40">
                <a:latin typeface="Times New Roman"/>
                <a:cs typeface="Times New Roman"/>
              </a:rPr>
              <a:t> </a:t>
            </a:r>
            <a:r>
              <a:rPr dirty="0" sz="1150" spc="-5">
                <a:latin typeface="Arial"/>
                <a:cs typeface="Arial"/>
              </a:rPr>
              <a:t>b</a:t>
            </a:r>
            <a:r>
              <a:rPr dirty="0" sz="1150" spc="10">
                <a:latin typeface="Arial"/>
                <a:cs typeface="Arial"/>
              </a:rPr>
              <a:t>e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-60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Arial"/>
                <a:cs typeface="Arial"/>
              </a:rPr>
              <a:t>in</a:t>
            </a:r>
            <a:r>
              <a:rPr dirty="0" sz="1150">
                <a:latin typeface="Times New Roman"/>
                <a:cs typeface="Times New Roman"/>
              </a:rPr>
              <a:t>	</a:t>
            </a:r>
            <a:r>
              <a:rPr dirty="0" sz="1150" spc="5">
                <a:latin typeface="Arial"/>
                <a:cs typeface="Arial"/>
              </a:rPr>
              <a:t>ba</a:t>
            </a:r>
            <a:r>
              <a:rPr dirty="0" sz="1150" spc="-20">
                <a:latin typeface="Arial"/>
                <a:cs typeface="Arial"/>
              </a:rPr>
              <a:t>l</a:t>
            </a:r>
            <a:r>
              <a:rPr dirty="0" sz="1150" spc="5">
                <a:latin typeface="Arial"/>
                <a:cs typeface="Arial"/>
              </a:rPr>
              <a:t>an</a:t>
            </a:r>
            <a:r>
              <a:rPr dirty="0" sz="1150" spc="10">
                <a:latin typeface="Arial"/>
                <a:cs typeface="Arial"/>
              </a:rPr>
              <a:t>c</a:t>
            </a:r>
            <a:r>
              <a:rPr dirty="0" sz="1150" spc="5">
                <a:latin typeface="Arial"/>
                <a:cs typeface="Arial"/>
              </a:rPr>
              <a:t>e</a:t>
            </a:r>
            <a:r>
              <a:rPr dirty="0" sz="1150" spc="5">
                <a:latin typeface="Arial"/>
                <a:cs typeface="Arial"/>
              </a:rPr>
              <a:t>. </a:t>
            </a:r>
            <a:r>
              <a:rPr dirty="0" sz="1150" spc="5">
                <a:latin typeface="Times New Roman"/>
                <a:cs typeface="Times New Roman"/>
              </a:rPr>
              <a:t> </a:t>
            </a:r>
            <a:r>
              <a:rPr dirty="0" sz="1150" spc="10">
                <a:latin typeface="Arial"/>
                <a:cs typeface="Arial"/>
              </a:rPr>
              <a:t>Hence </a:t>
            </a:r>
            <a:r>
              <a:rPr dirty="0" sz="1250" spc="5" i="1">
                <a:latin typeface="Arial"/>
                <a:cs typeface="Arial"/>
              </a:rPr>
              <a:t>R</a:t>
            </a:r>
            <a:r>
              <a:rPr dirty="0" sz="1150" spc="5">
                <a:latin typeface="Arial"/>
                <a:cs typeface="Arial"/>
              </a:rPr>
              <a:t>' </a:t>
            </a:r>
            <a:r>
              <a:rPr dirty="0" sz="1150" spc="10">
                <a:latin typeface="Arial"/>
                <a:cs typeface="Arial"/>
              </a:rPr>
              <a:t>must </a:t>
            </a:r>
            <a:r>
              <a:rPr dirty="0" sz="1150" spc="5">
                <a:latin typeface="Arial"/>
                <a:cs typeface="Arial"/>
              </a:rPr>
              <a:t>be equal, opposite </a:t>
            </a:r>
            <a:r>
              <a:rPr dirty="0" sz="1150" spc="10">
                <a:latin typeface="Arial"/>
                <a:cs typeface="Arial"/>
              </a:rPr>
              <a:t>and </a:t>
            </a:r>
            <a:r>
              <a:rPr dirty="0" sz="1150">
                <a:latin typeface="Arial"/>
                <a:cs typeface="Arial"/>
              </a:rPr>
              <a:t>collinear </a:t>
            </a:r>
            <a:r>
              <a:rPr dirty="0" sz="1150" spc="5">
                <a:latin typeface="Arial"/>
                <a:cs typeface="Arial"/>
              </a:rPr>
              <a:t>with </a:t>
            </a:r>
            <a:r>
              <a:rPr dirty="0" sz="1250" spc="10" i="1">
                <a:latin typeface="Arial"/>
                <a:cs typeface="Arial"/>
              </a:rPr>
              <a:t>R</a:t>
            </a:r>
            <a:r>
              <a:rPr dirty="0" sz="1150" spc="10">
                <a:latin typeface="Arial"/>
                <a:cs typeface="Arial"/>
              </a:rPr>
              <a:t>. Also F = </a:t>
            </a:r>
            <a:r>
              <a:rPr dirty="0" sz="1150" spc="15">
                <a:latin typeface="Arial"/>
                <a:cs typeface="Arial"/>
              </a:rPr>
              <a:t>R </a:t>
            </a:r>
            <a:r>
              <a:rPr dirty="0" sz="1150" spc="5">
                <a:latin typeface="Arial"/>
                <a:cs typeface="Arial"/>
              </a:rPr>
              <a:t>sin </a:t>
            </a:r>
            <a:r>
              <a:rPr dirty="0" sz="1150" spc="10">
                <a:latin typeface="Arial"/>
                <a:cs typeface="Arial"/>
              </a:rPr>
              <a:t>β &amp; N=R </a:t>
            </a:r>
            <a:r>
              <a:rPr dirty="0" sz="1150" spc="5">
                <a:latin typeface="Arial"/>
                <a:cs typeface="Arial"/>
              </a:rPr>
              <a:t>cos</a:t>
            </a:r>
            <a:r>
              <a:rPr dirty="0" sz="1150" spc="55">
                <a:latin typeface="Arial"/>
                <a:cs typeface="Arial"/>
              </a:rPr>
              <a:t> </a:t>
            </a:r>
            <a:r>
              <a:rPr dirty="0" sz="1150" spc="10">
                <a:latin typeface="Arial"/>
                <a:cs typeface="Arial"/>
              </a:rPr>
              <a:t>β</a:t>
            </a:r>
            <a:endParaRPr sz="1150">
              <a:latin typeface="Arial"/>
              <a:cs typeface="Arial"/>
            </a:endParaRPr>
          </a:p>
          <a:p>
            <a:pPr marL="38100">
              <a:lnSpc>
                <a:spcPts val="1245"/>
              </a:lnSpc>
            </a:pPr>
            <a:r>
              <a:rPr dirty="0" sz="1150" b="1">
                <a:latin typeface="Arial"/>
                <a:cs typeface="Arial"/>
              </a:rPr>
              <a:t>Issue:</a:t>
            </a:r>
            <a:r>
              <a:rPr dirty="0" sz="1150" spc="120" b="1">
                <a:latin typeface="Arial"/>
                <a:cs typeface="Arial"/>
              </a:rPr>
              <a:t> </a:t>
            </a:r>
            <a:r>
              <a:rPr dirty="0" sz="1250" spc="5" b="1" i="1">
                <a:latin typeface="Arial"/>
                <a:cs typeface="Arial"/>
              </a:rPr>
              <a:t>F</a:t>
            </a:r>
            <a:r>
              <a:rPr dirty="0" sz="1150" spc="5" b="1">
                <a:latin typeface="Arial"/>
                <a:cs typeface="Arial"/>
              </a:rPr>
              <a:t>,</a:t>
            </a:r>
            <a:r>
              <a:rPr dirty="0" sz="1150" spc="130" b="1">
                <a:latin typeface="Arial"/>
                <a:cs typeface="Arial"/>
              </a:rPr>
              <a:t> </a:t>
            </a:r>
            <a:r>
              <a:rPr dirty="0" sz="1250" spc="10" b="1" i="1">
                <a:latin typeface="Arial"/>
                <a:cs typeface="Arial"/>
              </a:rPr>
              <a:t>N</a:t>
            </a:r>
            <a:r>
              <a:rPr dirty="0" sz="1150" spc="10" b="1">
                <a:latin typeface="Arial"/>
                <a:cs typeface="Arial"/>
              </a:rPr>
              <a:t>,</a:t>
            </a:r>
            <a:r>
              <a:rPr dirty="0" sz="1150" spc="130" b="1">
                <a:latin typeface="Arial"/>
                <a:cs typeface="Arial"/>
              </a:rPr>
              <a:t> </a:t>
            </a:r>
            <a:r>
              <a:rPr dirty="0" sz="1250" spc="10" b="1" i="1">
                <a:latin typeface="Arial"/>
                <a:cs typeface="Arial"/>
              </a:rPr>
              <a:t>F</a:t>
            </a:r>
            <a:r>
              <a:rPr dirty="0" baseline="-19841" sz="1050" spc="15" b="1" i="1">
                <a:latin typeface="Arial"/>
                <a:cs typeface="Arial"/>
              </a:rPr>
              <a:t>s</a:t>
            </a:r>
            <a:r>
              <a:rPr dirty="0" sz="1150" spc="10" b="1">
                <a:latin typeface="Arial"/>
                <a:cs typeface="Arial"/>
              </a:rPr>
              <a:t>,</a:t>
            </a:r>
            <a:r>
              <a:rPr dirty="0" sz="1150" spc="12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and</a:t>
            </a:r>
            <a:r>
              <a:rPr dirty="0" sz="1150" spc="125" b="1">
                <a:latin typeface="Arial"/>
                <a:cs typeface="Arial"/>
              </a:rPr>
              <a:t> </a:t>
            </a:r>
            <a:r>
              <a:rPr dirty="0" sz="1250" spc="15" b="1" i="1">
                <a:latin typeface="Arial"/>
                <a:cs typeface="Arial"/>
              </a:rPr>
              <a:t>F</a:t>
            </a:r>
            <a:r>
              <a:rPr dirty="0" baseline="-19841" sz="1050" spc="22" b="1" i="1">
                <a:latin typeface="Arial"/>
                <a:cs typeface="Arial"/>
              </a:rPr>
              <a:t>n</a:t>
            </a:r>
            <a:r>
              <a:rPr dirty="0" baseline="-19841" sz="1050" spc="247" b="1" i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cannot</a:t>
            </a:r>
            <a:r>
              <a:rPr dirty="0" sz="1150" spc="140" b="1">
                <a:latin typeface="Arial"/>
                <a:cs typeface="Arial"/>
              </a:rPr>
              <a:t> </a:t>
            </a:r>
            <a:r>
              <a:rPr dirty="0" sz="1150" spc="10" b="1">
                <a:latin typeface="Arial"/>
                <a:cs typeface="Arial"/>
              </a:rPr>
              <a:t>be</a:t>
            </a:r>
            <a:r>
              <a:rPr dirty="0" sz="1150" spc="10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directly</a:t>
            </a:r>
            <a:r>
              <a:rPr dirty="0" sz="1150" spc="12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measured.</a:t>
            </a:r>
            <a:r>
              <a:rPr dirty="0" sz="1150" spc="120" b="1">
                <a:latin typeface="Arial"/>
                <a:cs typeface="Arial"/>
              </a:rPr>
              <a:t> </a:t>
            </a:r>
            <a:r>
              <a:rPr dirty="0" sz="1150">
                <a:latin typeface="Arial"/>
                <a:cs typeface="Arial"/>
              </a:rPr>
              <a:t>Forces</a:t>
            </a:r>
            <a:r>
              <a:rPr dirty="0" sz="1150" spc="95">
                <a:latin typeface="Arial"/>
                <a:cs typeface="Arial"/>
              </a:rPr>
              <a:t> </a:t>
            </a:r>
            <a:r>
              <a:rPr dirty="0" sz="1150" spc="5">
                <a:latin typeface="Arial"/>
                <a:cs typeface="Arial"/>
              </a:rPr>
              <a:t>that</a:t>
            </a:r>
            <a:r>
              <a:rPr dirty="0" sz="1150" spc="100">
                <a:latin typeface="Arial"/>
                <a:cs typeface="Arial"/>
              </a:rPr>
              <a:t> </a:t>
            </a:r>
            <a:r>
              <a:rPr dirty="0" sz="1150" spc="10">
                <a:latin typeface="Arial"/>
                <a:cs typeface="Arial"/>
              </a:rPr>
              <a:t>can</a:t>
            </a:r>
            <a:r>
              <a:rPr dirty="0" sz="1150" spc="105">
                <a:latin typeface="Arial"/>
                <a:cs typeface="Arial"/>
              </a:rPr>
              <a:t> </a:t>
            </a:r>
            <a:r>
              <a:rPr dirty="0" sz="1150" spc="5">
                <a:latin typeface="Arial"/>
                <a:cs typeface="Arial"/>
              </a:rPr>
              <a:t>be</a:t>
            </a:r>
            <a:r>
              <a:rPr dirty="0" sz="1150" spc="95">
                <a:latin typeface="Arial"/>
                <a:cs typeface="Arial"/>
              </a:rPr>
              <a:t> </a:t>
            </a:r>
            <a:r>
              <a:rPr dirty="0" sz="1150" spc="10">
                <a:latin typeface="Arial"/>
                <a:cs typeface="Arial"/>
              </a:rPr>
              <a:t>measured</a:t>
            </a:r>
            <a:endParaRPr sz="1150">
              <a:latin typeface="Arial"/>
              <a:cs typeface="Arial"/>
            </a:endParaRPr>
          </a:p>
          <a:p>
            <a:pPr marL="38100" marR="730885">
              <a:lnSpc>
                <a:spcPts val="1530"/>
              </a:lnSpc>
              <a:spcBef>
                <a:spcPts val="15"/>
              </a:spcBef>
            </a:pPr>
            <a:r>
              <a:rPr dirty="0" sz="1150" spc="5">
                <a:latin typeface="Arial"/>
                <a:cs typeface="Arial"/>
              </a:rPr>
              <a:t>using dynamometer are </a:t>
            </a:r>
            <a:r>
              <a:rPr dirty="0" sz="1150">
                <a:latin typeface="Arial"/>
                <a:cs typeface="Arial"/>
              </a:rPr>
              <a:t>Cutting </a:t>
            </a:r>
            <a:r>
              <a:rPr dirty="0" sz="1150" spc="5">
                <a:latin typeface="Arial"/>
                <a:cs typeface="Arial"/>
              </a:rPr>
              <a:t>force </a:t>
            </a:r>
            <a:r>
              <a:rPr dirty="0" sz="1150" spc="10">
                <a:latin typeface="Arial"/>
                <a:cs typeface="Arial"/>
              </a:rPr>
              <a:t>F</a:t>
            </a:r>
            <a:r>
              <a:rPr dirty="0" baseline="-21367" sz="975" spc="15">
                <a:latin typeface="Arial"/>
                <a:cs typeface="Arial"/>
              </a:rPr>
              <a:t>c </a:t>
            </a:r>
            <a:r>
              <a:rPr dirty="0" sz="1150" spc="10">
                <a:latin typeface="Arial"/>
                <a:cs typeface="Arial"/>
              </a:rPr>
              <a:t>and </a:t>
            </a:r>
            <a:r>
              <a:rPr dirty="0" sz="1150" spc="5">
                <a:latin typeface="Arial"/>
                <a:cs typeface="Arial"/>
              </a:rPr>
              <a:t>Thrust force F</a:t>
            </a:r>
            <a:r>
              <a:rPr dirty="0" baseline="-21367" sz="975" spc="7">
                <a:latin typeface="Arial"/>
                <a:cs typeface="Arial"/>
              </a:rPr>
              <a:t>t </a:t>
            </a:r>
            <a:r>
              <a:rPr dirty="0" sz="1150" spc="10">
                <a:latin typeface="Arial"/>
                <a:cs typeface="Arial"/>
              </a:rPr>
              <a:t>which </a:t>
            </a:r>
            <a:r>
              <a:rPr dirty="0" sz="1150" spc="5">
                <a:latin typeface="Arial"/>
                <a:cs typeface="Arial"/>
              </a:rPr>
              <a:t>act </a:t>
            </a:r>
            <a:r>
              <a:rPr dirty="0" sz="1150">
                <a:latin typeface="Arial"/>
                <a:cs typeface="Arial"/>
              </a:rPr>
              <a:t>on </a:t>
            </a:r>
            <a:r>
              <a:rPr dirty="0" sz="1150" spc="-5">
                <a:latin typeface="Arial"/>
                <a:cs typeface="Arial"/>
              </a:rPr>
              <a:t>tool </a:t>
            </a:r>
            <a:r>
              <a:rPr dirty="0" sz="1150" spc="5">
                <a:latin typeface="Arial"/>
                <a:cs typeface="Arial"/>
              </a:rPr>
              <a:t>instead of  chip.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6952" y="6416644"/>
            <a:ext cx="4822825" cy="6591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2499"/>
              </a:lnSpc>
              <a:spcBef>
                <a:spcPts val="95"/>
              </a:spcBef>
            </a:pPr>
            <a:r>
              <a:rPr dirty="0" sz="1350" spc="10">
                <a:latin typeface="Arial"/>
                <a:cs typeface="Arial"/>
              </a:rPr>
              <a:t>The </a:t>
            </a:r>
            <a:r>
              <a:rPr dirty="0" sz="1350" spc="-5">
                <a:latin typeface="Arial"/>
                <a:cs typeface="Arial"/>
              </a:rPr>
              <a:t>ratio </a:t>
            </a:r>
            <a:r>
              <a:rPr dirty="0" sz="1350" spc="10">
                <a:latin typeface="Arial"/>
                <a:cs typeface="Arial"/>
              </a:rPr>
              <a:t>of </a:t>
            </a:r>
            <a:r>
              <a:rPr dirty="0" sz="1350" spc="20">
                <a:latin typeface="Arial"/>
                <a:cs typeface="Arial"/>
              </a:rPr>
              <a:t>F </a:t>
            </a:r>
            <a:r>
              <a:rPr dirty="0" sz="1350" spc="5">
                <a:latin typeface="Arial"/>
                <a:cs typeface="Arial"/>
              </a:rPr>
              <a:t>to </a:t>
            </a:r>
            <a:r>
              <a:rPr dirty="0" sz="1350" spc="25">
                <a:latin typeface="Arial"/>
                <a:cs typeface="Arial"/>
              </a:rPr>
              <a:t>N </a:t>
            </a:r>
            <a:r>
              <a:rPr dirty="0" sz="1350" spc="10">
                <a:latin typeface="Arial"/>
                <a:cs typeface="Arial"/>
              </a:rPr>
              <a:t>is </a:t>
            </a:r>
            <a:r>
              <a:rPr dirty="0" sz="1350">
                <a:latin typeface="Arial"/>
                <a:cs typeface="Arial"/>
              </a:rPr>
              <a:t>the </a:t>
            </a:r>
            <a:r>
              <a:rPr dirty="0" sz="1350" spc="5">
                <a:latin typeface="Arial"/>
                <a:cs typeface="Arial"/>
              </a:rPr>
              <a:t>coefficient </a:t>
            </a:r>
            <a:r>
              <a:rPr dirty="0" sz="1350" spc="10">
                <a:latin typeface="Arial"/>
                <a:cs typeface="Arial"/>
              </a:rPr>
              <a:t>of </a:t>
            </a:r>
            <a:r>
              <a:rPr dirty="0" sz="1350" spc="5">
                <a:latin typeface="Arial"/>
                <a:cs typeface="Arial"/>
              </a:rPr>
              <a:t>friction, </a:t>
            </a:r>
            <a:r>
              <a:rPr dirty="0" sz="1350" spc="10">
                <a:latin typeface="Arial"/>
                <a:cs typeface="Arial"/>
              </a:rPr>
              <a:t>μ, at </a:t>
            </a:r>
            <a:r>
              <a:rPr dirty="0" sz="1350">
                <a:latin typeface="Arial"/>
                <a:cs typeface="Arial"/>
              </a:rPr>
              <a:t>the </a:t>
            </a:r>
            <a:r>
              <a:rPr dirty="0" sz="1350" spc="5">
                <a:latin typeface="Arial"/>
                <a:cs typeface="Arial"/>
              </a:rPr>
              <a:t>tool- </a:t>
            </a:r>
            <a:r>
              <a:rPr dirty="0" sz="1350" spc="38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chip </a:t>
            </a:r>
            <a:r>
              <a:rPr dirty="0" sz="1350">
                <a:latin typeface="Arial"/>
                <a:cs typeface="Arial"/>
              </a:rPr>
              <a:t>interface, </a:t>
            </a:r>
            <a:r>
              <a:rPr dirty="0" sz="1350" spc="10">
                <a:latin typeface="Arial"/>
                <a:cs typeface="Arial"/>
              </a:rPr>
              <a:t>and </a:t>
            </a:r>
            <a:r>
              <a:rPr dirty="0" sz="1350">
                <a:latin typeface="Arial"/>
                <a:cs typeface="Arial"/>
              </a:rPr>
              <a:t>the </a:t>
            </a:r>
            <a:r>
              <a:rPr dirty="0" sz="1350" spc="10">
                <a:latin typeface="Arial"/>
                <a:cs typeface="Arial"/>
              </a:rPr>
              <a:t>angle </a:t>
            </a:r>
            <a:r>
              <a:rPr dirty="0" sz="1350" spc="20">
                <a:latin typeface="Arial"/>
                <a:cs typeface="Arial"/>
              </a:rPr>
              <a:t>β </a:t>
            </a:r>
            <a:r>
              <a:rPr dirty="0" sz="1350" spc="5">
                <a:latin typeface="Arial"/>
                <a:cs typeface="Arial"/>
              </a:rPr>
              <a:t>is </a:t>
            </a:r>
            <a:r>
              <a:rPr dirty="0" sz="1350" spc="10">
                <a:latin typeface="Arial"/>
                <a:cs typeface="Arial"/>
              </a:rPr>
              <a:t>the </a:t>
            </a:r>
            <a:r>
              <a:rPr dirty="0" sz="1350" spc="5">
                <a:latin typeface="Arial"/>
                <a:cs typeface="Arial"/>
              </a:rPr>
              <a:t>friction </a:t>
            </a:r>
            <a:r>
              <a:rPr dirty="0" sz="1350" spc="10">
                <a:latin typeface="Arial"/>
                <a:cs typeface="Arial"/>
              </a:rPr>
              <a:t>angle. </a:t>
            </a:r>
            <a:r>
              <a:rPr dirty="0" sz="1350" spc="5">
                <a:latin typeface="Arial"/>
                <a:cs typeface="Arial"/>
              </a:rPr>
              <a:t>Friction  </a:t>
            </a:r>
            <a:r>
              <a:rPr dirty="0" sz="1350" spc="10">
                <a:latin typeface="Arial"/>
                <a:cs typeface="Arial"/>
              </a:rPr>
              <a:t>angle </a:t>
            </a:r>
            <a:r>
              <a:rPr dirty="0" sz="1350" spc="5">
                <a:latin typeface="Arial"/>
                <a:cs typeface="Arial"/>
              </a:rPr>
              <a:t>related to coefficient </a:t>
            </a:r>
            <a:r>
              <a:rPr dirty="0" sz="1350" spc="10">
                <a:latin typeface="Arial"/>
                <a:cs typeface="Arial"/>
              </a:rPr>
              <a:t>of </a:t>
            </a:r>
            <a:r>
              <a:rPr dirty="0" sz="1350" spc="5">
                <a:latin typeface="Arial"/>
                <a:cs typeface="Arial"/>
              </a:rPr>
              <a:t>friction</a:t>
            </a:r>
            <a:r>
              <a:rPr dirty="0" sz="1350" spc="-50">
                <a:latin typeface="Arial"/>
                <a:cs typeface="Arial"/>
              </a:rPr>
              <a:t> </a:t>
            </a:r>
            <a:r>
              <a:rPr dirty="0" sz="1350" spc="15">
                <a:latin typeface="Arial"/>
                <a:cs typeface="Arial"/>
              </a:rPr>
              <a:t>as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515718" y="6615722"/>
            <a:ext cx="154940" cy="0"/>
          </a:xfrm>
          <a:custGeom>
            <a:avLst/>
            <a:gdLst/>
            <a:ahLst/>
            <a:cxnLst/>
            <a:rect l="l" t="t" r="r" b="b"/>
            <a:pathLst>
              <a:path w="154940" h="0">
                <a:moveTo>
                  <a:pt x="0" y="0"/>
                </a:moveTo>
                <a:lnTo>
                  <a:pt x="154571" y="0"/>
                </a:lnTo>
              </a:path>
            </a:pathLst>
          </a:custGeom>
          <a:ln w="651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204104" y="6712704"/>
            <a:ext cx="47625" cy="12001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00" spc="5" i="1">
                <a:latin typeface="Times New Roman"/>
                <a:cs typeface="Times New Roman"/>
              </a:rPr>
              <a:t>t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42</a:t>
            </a:fld>
          </a:p>
        </p:txBody>
      </p:sp>
      <p:sp>
        <p:nvSpPr>
          <p:cNvPr id="17" name="object 17"/>
          <p:cNvSpPr txBox="1"/>
          <p:nvPr/>
        </p:nvSpPr>
        <p:spPr>
          <a:xfrm>
            <a:off x="8852706" y="6592303"/>
            <a:ext cx="761365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1150" spc="5" i="1">
                <a:latin typeface="Times New Roman"/>
                <a:cs typeface="Times New Roman"/>
              </a:rPr>
              <a:t>F</a:t>
            </a:r>
            <a:r>
              <a:rPr dirty="0" baseline="-23148" sz="900" spc="7" i="1">
                <a:latin typeface="Times New Roman"/>
                <a:cs typeface="Times New Roman"/>
              </a:rPr>
              <a:t>c </a:t>
            </a:r>
            <a:r>
              <a:rPr dirty="0" sz="1150" spc="-85">
                <a:latin typeface="OpenSymbol"/>
                <a:cs typeface="OpenSymbol"/>
              </a:rPr>
              <a:t> </a:t>
            </a:r>
            <a:r>
              <a:rPr dirty="0" sz="1150" spc="10" i="1">
                <a:latin typeface="Times New Roman"/>
                <a:cs typeface="Times New Roman"/>
              </a:rPr>
              <a:t>F  </a:t>
            </a:r>
            <a:r>
              <a:rPr dirty="0" sz="1150" spc="-160">
                <a:latin typeface="Times New Roman"/>
                <a:cs typeface="Times New Roman"/>
              </a:rPr>
              <a:t>tan</a:t>
            </a:r>
            <a:r>
              <a:rPr dirty="0" sz="1300" spc="-160">
                <a:latin typeface="OpenSymbol"/>
                <a:cs typeface="OpenSymbol"/>
              </a:rPr>
              <a:t></a:t>
            </a:r>
            <a:endParaRPr sz="1300">
              <a:latin typeface="OpenSymbol"/>
              <a:cs typeface="Open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76403" y="6543594"/>
            <a:ext cx="2593340" cy="227329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442210" algn="l"/>
              </a:tabLst>
            </a:pPr>
            <a:r>
              <a:rPr dirty="0" sz="1150" spc="-15">
                <a:latin typeface="Times New Roman"/>
                <a:cs typeface="Times New Roman"/>
              </a:rPr>
              <a:t>Coeffiicie</a:t>
            </a:r>
            <a:r>
              <a:rPr dirty="0" sz="1150" spc="-20">
                <a:latin typeface="Times New Roman"/>
                <a:cs typeface="Times New Roman"/>
              </a:rPr>
              <a:t> </a:t>
            </a:r>
            <a:r>
              <a:rPr dirty="0" sz="1150" spc="15">
                <a:latin typeface="Times New Roman"/>
                <a:cs typeface="Times New Roman"/>
              </a:rPr>
              <a:t>nt</a:t>
            </a:r>
            <a:r>
              <a:rPr dirty="0" sz="1150" spc="55">
                <a:latin typeface="Times New Roman"/>
                <a:cs typeface="Times New Roman"/>
              </a:rPr>
              <a:t> </a:t>
            </a:r>
            <a:r>
              <a:rPr dirty="0" sz="1150" spc="20">
                <a:latin typeface="Times New Roman"/>
                <a:cs typeface="Times New Roman"/>
              </a:rPr>
              <a:t>of</a:t>
            </a:r>
            <a:r>
              <a:rPr dirty="0" sz="1150" spc="60">
                <a:latin typeface="Times New Roman"/>
                <a:cs typeface="Times New Roman"/>
              </a:rPr>
              <a:t> </a:t>
            </a:r>
            <a:r>
              <a:rPr dirty="0" sz="1150" spc="5">
                <a:latin typeface="Times New Roman"/>
                <a:cs typeface="Times New Roman"/>
              </a:rPr>
              <a:t>friction,</a:t>
            </a:r>
            <a:r>
              <a:rPr dirty="0" sz="1150" spc="10">
                <a:latin typeface="Times New Roman"/>
                <a:cs typeface="Times New Roman"/>
              </a:rPr>
              <a:t> </a:t>
            </a:r>
            <a:r>
              <a:rPr dirty="0" sz="1300" spc="715">
                <a:latin typeface="OpenSymbol"/>
                <a:cs typeface="OpenSymbol"/>
              </a:rPr>
              <a:t></a:t>
            </a:r>
            <a:r>
              <a:rPr dirty="0" sz="1300" spc="-335">
                <a:latin typeface="OpenSymbol"/>
                <a:cs typeface="OpenSymbol"/>
              </a:rPr>
              <a:t> </a:t>
            </a:r>
            <a:r>
              <a:rPr dirty="0" sz="1150" spc="1400">
                <a:latin typeface="OpenSymbol"/>
                <a:cs typeface="OpenSymbol"/>
              </a:rPr>
              <a:t></a:t>
            </a:r>
            <a:r>
              <a:rPr dirty="0" sz="1150" spc="-235">
                <a:latin typeface="OpenSymbol"/>
                <a:cs typeface="OpenSymbol"/>
              </a:rPr>
              <a:t> </a:t>
            </a:r>
            <a:r>
              <a:rPr dirty="0" sz="1150" spc="20">
                <a:latin typeface="Times New Roman"/>
                <a:cs typeface="Times New Roman"/>
              </a:rPr>
              <a:t>tan</a:t>
            </a:r>
            <a:r>
              <a:rPr dirty="0" sz="1150" spc="50">
                <a:latin typeface="Times New Roman"/>
                <a:cs typeface="Times New Roman"/>
              </a:rPr>
              <a:t> </a:t>
            </a:r>
            <a:r>
              <a:rPr dirty="0" sz="1300" spc="300">
                <a:latin typeface="OpenSymbol"/>
                <a:cs typeface="OpenSymbol"/>
              </a:rPr>
              <a:t> </a:t>
            </a:r>
            <a:r>
              <a:rPr dirty="0" sz="1150" spc="1400">
                <a:latin typeface="OpenSymbol"/>
                <a:cs typeface="OpenSymbol"/>
              </a:rPr>
              <a:t></a:t>
            </a:r>
            <a:r>
              <a:rPr dirty="0" sz="1150" spc="1400">
                <a:latin typeface="Times New Roman"/>
                <a:cs typeface="Times New Roman"/>
              </a:rPr>
              <a:t>	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290">
                <a:latin typeface="OpenSymbol"/>
                <a:cs typeface="OpenSymbol"/>
              </a:rPr>
              <a:t></a:t>
            </a:r>
            <a:r>
              <a:rPr dirty="0" baseline="-19323" sz="1725" spc="434" i="1">
                <a:latin typeface="Times New Roman"/>
                <a:cs typeface="Times New Roman"/>
              </a:rPr>
              <a:t>N</a:t>
            </a:r>
            <a:endParaRPr baseline="-19323" sz="1725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748097" y="6580021"/>
            <a:ext cx="301625" cy="12001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53365" algn="l"/>
              </a:tabLst>
            </a:pPr>
            <a:r>
              <a:rPr dirty="0" sz="600" spc="5" i="1">
                <a:latin typeface="Times New Roman"/>
                <a:cs typeface="Times New Roman"/>
              </a:rPr>
              <a:t>t</a:t>
            </a:r>
            <a:r>
              <a:rPr dirty="0" sz="600" spc="5">
                <a:latin typeface="Times New Roman"/>
                <a:cs typeface="Times New Roman"/>
              </a:rPr>
              <a:t>	</a:t>
            </a:r>
            <a:r>
              <a:rPr dirty="0" sz="600" spc="5" i="1">
                <a:latin typeface="Times New Roman"/>
                <a:cs typeface="Times New Roman"/>
              </a:rPr>
              <a:t>c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79912" y="6483390"/>
            <a:ext cx="1355090" cy="2006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99085" algn="l"/>
                <a:tab pos="1341755" algn="l"/>
              </a:tabLst>
            </a:pPr>
            <a:r>
              <a:rPr dirty="0" sz="1050" i="1">
                <a:latin typeface="Times New Roman"/>
                <a:cs typeface="Times New Roman"/>
              </a:rPr>
              <a:t>F</a:t>
            </a:r>
            <a:r>
              <a:rPr dirty="0" sz="1050">
                <a:latin typeface="Times New Roman"/>
                <a:cs typeface="Times New Roman"/>
              </a:rPr>
              <a:t>	</a:t>
            </a:r>
            <a:r>
              <a:rPr dirty="0" baseline="2645" sz="1575" i="1">
                <a:latin typeface="Times New Roman"/>
                <a:cs typeface="Times New Roman"/>
              </a:rPr>
              <a:t>F </a:t>
            </a:r>
            <a:r>
              <a:rPr dirty="0" baseline="2645" sz="1575" spc="712">
                <a:latin typeface="OpenSymbol"/>
                <a:cs typeface="OpenSymbol"/>
              </a:rPr>
              <a:t></a:t>
            </a:r>
            <a:r>
              <a:rPr dirty="0" baseline="2645" sz="1575" spc="-157" strike="sngStrike">
                <a:latin typeface="OpenSymbol"/>
                <a:cs typeface="OpenSymbol"/>
              </a:rPr>
              <a:t> </a:t>
            </a:r>
            <a:r>
              <a:rPr dirty="0" baseline="2645" sz="1575" i="1" strike="sngStrike">
                <a:latin typeface="Times New Roman"/>
                <a:cs typeface="Times New Roman"/>
              </a:rPr>
              <a:t>F  </a:t>
            </a:r>
            <a:r>
              <a:rPr dirty="0" baseline="2645" sz="1575" spc="322" strike="sngStrike">
                <a:latin typeface="Times New Roman"/>
                <a:cs typeface="Times New Roman"/>
              </a:rPr>
              <a:t>tan</a:t>
            </a:r>
            <a:r>
              <a:rPr dirty="0" sz="1150" spc="215" strike="sngStrike">
                <a:latin typeface="OpenSymbol"/>
                <a:cs typeface="OpenSymbol"/>
              </a:rPr>
              <a:t></a:t>
            </a:r>
            <a:r>
              <a:rPr dirty="0" sz="1150" spc="215" strike="sngStrike">
                <a:latin typeface="Times New Roman"/>
                <a:cs typeface="Times New Roman"/>
              </a:rPr>
              <a:t>	</a:t>
            </a:r>
            <a:endParaRPr sz="1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521538"/>
            <a:ext cx="5306695" cy="6426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50" spc="-5"/>
              <a:t>Forces </a:t>
            </a:r>
            <a:r>
              <a:rPr dirty="0" sz="4050" spc="-10"/>
              <a:t>in </a:t>
            </a:r>
            <a:r>
              <a:rPr dirty="0" sz="4050" spc="-5"/>
              <a:t>Metal</a:t>
            </a:r>
            <a:r>
              <a:rPr dirty="0" sz="4050" spc="-65"/>
              <a:t> </a:t>
            </a:r>
            <a:r>
              <a:rPr dirty="0" sz="4050" spc="-5"/>
              <a:t>Cutting</a:t>
            </a:r>
            <a:endParaRPr sz="4050"/>
          </a:p>
        </p:txBody>
      </p:sp>
      <p:sp>
        <p:nvSpPr>
          <p:cNvPr id="6" name="object 6"/>
          <p:cNvSpPr/>
          <p:nvPr/>
        </p:nvSpPr>
        <p:spPr>
          <a:xfrm>
            <a:off x="692298" y="2182634"/>
            <a:ext cx="3184359" cy="25818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536022" y="1545930"/>
            <a:ext cx="6402705" cy="17951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dirty="0" sz="1800" b="1">
                <a:latin typeface="Arial"/>
                <a:cs typeface="Arial"/>
              </a:rPr>
              <a:t>Cutting </a:t>
            </a:r>
            <a:r>
              <a:rPr dirty="0" sz="1800" spc="5" b="1">
                <a:latin typeface="Arial"/>
                <a:cs typeface="Arial"/>
              </a:rPr>
              <a:t>Force &amp; </a:t>
            </a:r>
            <a:r>
              <a:rPr dirty="0" sz="1800" b="1">
                <a:latin typeface="Arial"/>
                <a:cs typeface="Arial"/>
              </a:rPr>
              <a:t>Thrust</a:t>
            </a:r>
            <a:r>
              <a:rPr dirty="0" sz="1800" spc="-20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Force</a:t>
            </a:r>
            <a:endParaRPr sz="1800">
              <a:latin typeface="Arial"/>
              <a:cs typeface="Arial"/>
            </a:endParaRPr>
          </a:p>
          <a:p>
            <a:pPr algn="just" marL="827405" marR="17780">
              <a:lnSpc>
                <a:spcPct val="102200"/>
              </a:lnSpc>
              <a:spcBef>
                <a:spcPts val="1335"/>
              </a:spcBef>
            </a:pPr>
            <a:r>
              <a:rPr dirty="0" sz="1700" spc="-15">
                <a:latin typeface="Arial"/>
                <a:cs typeface="Arial"/>
              </a:rPr>
              <a:t>Forces </a:t>
            </a:r>
            <a:r>
              <a:rPr dirty="0" sz="1700" spc="-5">
                <a:latin typeface="Arial"/>
                <a:cs typeface="Arial"/>
              </a:rPr>
              <a:t>acting on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tool that </a:t>
            </a:r>
            <a:r>
              <a:rPr dirty="0" sz="1700">
                <a:latin typeface="Arial"/>
                <a:cs typeface="Arial"/>
              </a:rPr>
              <a:t>can </a:t>
            </a:r>
            <a:r>
              <a:rPr dirty="0" sz="1700" spc="-5">
                <a:latin typeface="Arial"/>
                <a:cs typeface="Arial"/>
              </a:rPr>
              <a:t>be </a:t>
            </a:r>
            <a:r>
              <a:rPr dirty="0" sz="1700" spc="-15">
                <a:latin typeface="Arial"/>
                <a:cs typeface="Arial"/>
              </a:rPr>
              <a:t>measured </a:t>
            </a:r>
            <a:r>
              <a:rPr dirty="0" sz="1700" spc="-5">
                <a:latin typeface="Arial"/>
                <a:cs typeface="Arial"/>
              </a:rPr>
              <a:t>using  </a:t>
            </a:r>
            <a:r>
              <a:rPr dirty="0" sz="1700" spc="-15">
                <a:latin typeface="Arial"/>
                <a:cs typeface="Arial"/>
              </a:rPr>
              <a:t>various kind </a:t>
            </a:r>
            <a:r>
              <a:rPr dirty="0" sz="1700" spc="-5">
                <a:latin typeface="Arial"/>
                <a:cs typeface="Arial"/>
              </a:rPr>
              <a:t>of </a:t>
            </a:r>
            <a:r>
              <a:rPr dirty="0" sz="1700" spc="-10">
                <a:latin typeface="Arial"/>
                <a:cs typeface="Arial"/>
              </a:rPr>
              <a:t>dynamometers are the </a:t>
            </a:r>
            <a:r>
              <a:rPr dirty="0" sz="1700" spc="-15">
                <a:latin typeface="Arial"/>
                <a:cs typeface="Arial"/>
              </a:rPr>
              <a:t>cutting force, </a:t>
            </a:r>
            <a:r>
              <a:rPr dirty="0" sz="1700" spc="-5" b="1">
                <a:latin typeface="Arial"/>
                <a:cs typeface="Arial"/>
              </a:rPr>
              <a:t>F</a:t>
            </a:r>
            <a:r>
              <a:rPr dirty="0" baseline="-21604" sz="1350" spc="-7" b="1">
                <a:latin typeface="Arial"/>
                <a:cs typeface="Arial"/>
              </a:rPr>
              <a:t>c</a:t>
            </a:r>
            <a:r>
              <a:rPr dirty="0" sz="1700" spc="-5">
                <a:latin typeface="Arial"/>
                <a:cs typeface="Arial"/>
              </a:rPr>
              <a:t>,  acts in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15">
                <a:latin typeface="Arial"/>
                <a:cs typeface="Arial"/>
              </a:rPr>
              <a:t>direction </a:t>
            </a:r>
            <a:r>
              <a:rPr dirty="0" sz="1700" spc="-10">
                <a:latin typeface="Arial"/>
                <a:cs typeface="Arial"/>
              </a:rPr>
              <a:t>of the </a:t>
            </a:r>
            <a:r>
              <a:rPr dirty="0" sz="1700" spc="-15">
                <a:latin typeface="Arial"/>
                <a:cs typeface="Arial"/>
              </a:rPr>
              <a:t>cutting </a:t>
            </a:r>
            <a:r>
              <a:rPr dirty="0" sz="1700" spc="-5">
                <a:latin typeface="Arial"/>
                <a:cs typeface="Arial"/>
              </a:rPr>
              <a:t>speed, </a:t>
            </a:r>
            <a:r>
              <a:rPr dirty="0" sz="1700" b="1">
                <a:latin typeface="Arial"/>
                <a:cs typeface="Arial"/>
              </a:rPr>
              <a:t>v</a:t>
            </a:r>
            <a:r>
              <a:rPr dirty="0" sz="1700">
                <a:latin typeface="Arial"/>
                <a:cs typeface="Arial"/>
              </a:rPr>
              <a:t>, </a:t>
            </a:r>
            <a:r>
              <a:rPr dirty="0" sz="1700" spc="-5">
                <a:latin typeface="Arial"/>
                <a:cs typeface="Arial"/>
              </a:rPr>
              <a:t>and </a:t>
            </a:r>
            <a:r>
              <a:rPr dirty="0" sz="1700" spc="-15">
                <a:latin typeface="Arial"/>
                <a:cs typeface="Arial"/>
              </a:rPr>
              <a:t>supply 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15">
                <a:latin typeface="Arial"/>
                <a:cs typeface="Arial"/>
              </a:rPr>
              <a:t>energy required for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machining </a:t>
            </a:r>
            <a:r>
              <a:rPr dirty="0" sz="1700" spc="-10">
                <a:latin typeface="Arial"/>
                <a:cs typeface="Arial"/>
              </a:rPr>
              <a:t>operation </a:t>
            </a:r>
            <a:r>
              <a:rPr dirty="0" sz="1700" spc="-5">
                <a:latin typeface="Arial"/>
                <a:cs typeface="Arial"/>
              </a:rPr>
              <a:t>and </a:t>
            </a:r>
            <a:r>
              <a:rPr dirty="0" sz="1700" spc="-10">
                <a:latin typeface="Arial"/>
                <a:cs typeface="Arial"/>
              </a:rPr>
              <a:t>the  </a:t>
            </a:r>
            <a:r>
              <a:rPr dirty="0" sz="1700" spc="-5">
                <a:latin typeface="Arial"/>
                <a:cs typeface="Arial"/>
              </a:rPr>
              <a:t>thrust </a:t>
            </a:r>
            <a:r>
              <a:rPr dirty="0" sz="1700" spc="-15">
                <a:latin typeface="Arial"/>
                <a:cs typeface="Arial"/>
              </a:rPr>
              <a:t>force (feed force), </a:t>
            </a:r>
            <a:r>
              <a:rPr dirty="0" sz="1700" spc="-5" b="1">
                <a:latin typeface="Arial"/>
                <a:cs typeface="Arial"/>
              </a:rPr>
              <a:t>F</a:t>
            </a:r>
            <a:r>
              <a:rPr dirty="0" baseline="-21604" sz="1350" spc="-7" b="1">
                <a:latin typeface="Arial"/>
                <a:cs typeface="Arial"/>
              </a:rPr>
              <a:t>t</a:t>
            </a:r>
            <a:r>
              <a:rPr dirty="0" sz="1700" spc="-5">
                <a:latin typeface="Arial"/>
                <a:cs typeface="Arial"/>
              </a:rPr>
              <a:t>, acts in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15">
                <a:latin typeface="Arial"/>
                <a:cs typeface="Arial"/>
              </a:rPr>
              <a:t>direction </a:t>
            </a:r>
            <a:r>
              <a:rPr dirty="0" sz="1700" spc="-10">
                <a:latin typeface="Arial"/>
                <a:cs typeface="Arial"/>
              </a:rPr>
              <a:t>normal</a:t>
            </a:r>
            <a:r>
              <a:rPr dirty="0" sz="1700" spc="65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to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91270" y="7101418"/>
            <a:ext cx="220979" cy="22225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50" spc="15">
                <a:latin typeface="Arial"/>
                <a:cs typeface="Arial"/>
              </a:rPr>
              <a:t>4</a:t>
            </a:r>
            <a:r>
              <a:rPr dirty="0" sz="1350" spc="20">
                <a:latin typeface="Arial"/>
                <a:cs typeface="Arial"/>
              </a:rPr>
              <a:t>3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8931" y="4989188"/>
            <a:ext cx="2719070" cy="3829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95"/>
              </a:spcBef>
            </a:pPr>
            <a:r>
              <a:rPr dirty="0" sz="1150" spc="5" b="1">
                <a:latin typeface="Arial"/>
                <a:cs typeface="Arial"/>
              </a:rPr>
              <a:t>Figure 1.29: Forces acting </a:t>
            </a:r>
            <a:r>
              <a:rPr dirty="0" sz="1150" spc="10" b="1">
                <a:latin typeface="Arial"/>
                <a:cs typeface="Arial"/>
              </a:rPr>
              <a:t>on </a:t>
            </a:r>
            <a:r>
              <a:rPr dirty="0" sz="1150" spc="5" b="1">
                <a:latin typeface="Arial"/>
                <a:cs typeface="Arial"/>
              </a:rPr>
              <a:t>the tool  </a:t>
            </a:r>
            <a:r>
              <a:rPr dirty="0" sz="1150" b="1">
                <a:latin typeface="Arial"/>
                <a:cs typeface="Arial"/>
              </a:rPr>
              <a:t>that </a:t>
            </a:r>
            <a:r>
              <a:rPr dirty="0" sz="1150" spc="5" b="1">
                <a:latin typeface="Arial"/>
                <a:cs typeface="Arial"/>
              </a:rPr>
              <a:t>can </a:t>
            </a:r>
            <a:r>
              <a:rPr dirty="0" sz="1150" spc="10" b="1">
                <a:latin typeface="Arial"/>
                <a:cs typeface="Arial"/>
              </a:rPr>
              <a:t>be</a:t>
            </a:r>
            <a:r>
              <a:rPr dirty="0" sz="1150" spc="1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measured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12930" y="3338896"/>
            <a:ext cx="5638165" cy="2828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 marR="30480">
              <a:lnSpc>
                <a:spcPct val="100000"/>
              </a:lnSpc>
              <a:spcBef>
                <a:spcPts val="100"/>
              </a:spcBef>
              <a:tabLst>
                <a:tab pos="4568825" algn="l"/>
              </a:tabLst>
            </a:pPr>
            <a:r>
              <a:rPr dirty="0" sz="1700" spc="-15">
                <a:latin typeface="Arial"/>
                <a:cs typeface="Arial"/>
              </a:rPr>
              <a:t>cutt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g</a:t>
            </a:r>
            <a:r>
              <a:rPr dirty="0" sz="1700">
                <a:latin typeface="Times New Roman"/>
                <a:cs typeface="Times New Roman"/>
              </a:rPr>
              <a:t>  </a:t>
            </a:r>
            <a:r>
              <a:rPr dirty="0" sz="1700" spc="-25">
                <a:latin typeface="Arial"/>
                <a:cs typeface="Arial"/>
              </a:rPr>
              <a:t>v</a:t>
            </a:r>
            <a:r>
              <a:rPr dirty="0" sz="1700" spc="-35">
                <a:latin typeface="Arial"/>
                <a:cs typeface="Arial"/>
              </a:rPr>
              <a:t>e</a:t>
            </a:r>
            <a:r>
              <a:rPr dirty="0" sz="1700" spc="-20">
                <a:latin typeface="Arial"/>
                <a:cs typeface="Arial"/>
              </a:rPr>
              <a:t>l</a:t>
            </a:r>
            <a:r>
              <a:rPr dirty="0" sz="1700" spc="-25">
                <a:latin typeface="Arial"/>
                <a:cs typeface="Arial"/>
              </a:rPr>
              <a:t>oc</a:t>
            </a:r>
            <a:r>
              <a:rPr dirty="0" sz="1700" spc="-30">
                <a:latin typeface="Arial"/>
                <a:cs typeface="Arial"/>
              </a:rPr>
              <a:t>it</a:t>
            </a:r>
            <a:r>
              <a:rPr dirty="0" sz="1700" spc="-140">
                <a:latin typeface="Arial"/>
                <a:cs typeface="Arial"/>
              </a:rPr>
              <a:t>y</a:t>
            </a:r>
            <a:r>
              <a:rPr dirty="0" sz="1700">
                <a:latin typeface="Arial"/>
                <a:cs typeface="Arial"/>
              </a:rPr>
              <a:t>,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th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t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5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is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1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per</a:t>
            </a:r>
            <a:r>
              <a:rPr dirty="0" sz="1700" spc="-25">
                <a:latin typeface="Arial"/>
                <a:cs typeface="Arial"/>
              </a:rPr>
              <a:t>p</a:t>
            </a:r>
            <a:r>
              <a:rPr dirty="0" sz="1700" spc="-15">
                <a:latin typeface="Arial"/>
                <a:cs typeface="Arial"/>
              </a:rPr>
              <a:t>en</a:t>
            </a:r>
            <a:r>
              <a:rPr dirty="0" sz="1700" spc="-25">
                <a:latin typeface="Arial"/>
                <a:cs typeface="Arial"/>
              </a:rPr>
              <a:t>d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cu</a:t>
            </a:r>
            <a:r>
              <a:rPr dirty="0" sz="1700" spc="-10">
                <a:latin typeface="Arial"/>
                <a:cs typeface="Arial"/>
              </a:rPr>
              <a:t>l</a:t>
            </a:r>
            <a:r>
              <a:rPr dirty="0" sz="1700" spc="-2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r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t</a:t>
            </a:r>
            <a:r>
              <a:rPr dirty="0" sz="1700">
                <a:latin typeface="Arial"/>
                <a:cs typeface="Arial"/>
              </a:rPr>
              <a:t>o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th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0">
                <a:latin typeface="Arial"/>
                <a:cs typeface="Arial"/>
              </a:rPr>
              <a:t>w</a:t>
            </a:r>
            <a:r>
              <a:rPr dirty="0" sz="1700" spc="-5">
                <a:latin typeface="Arial"/>
                <a:cs typeface="Arial"/>
              </a:rPr>
              <a:t>o</a:t>
            </a:r>
            <a:r>
              <a:rPr dirty="0" sz="1700" spc="-15">
                <a:latin typeface="Arial"/>
                <a:cs typeface="Arial"/>
              </a:rPr>
              <a:t>r</a:t>
            </a:r>
            <a:r>
              <a:rPr dirty="0" sz="1700">
                <a:latin typeface="Arial"/>
                <a:cs typeface="Arial"/>
              </a:rPr>
              <a:t>kp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5">
                <a:latin typeface="Arial"/>
                <a:cs typeface="Arial"/>
              </a:rPr>
              <a:t>ece. 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Arial"/>
                <a:cs typeface="Arial"/>
              </a:rPr>
              <a:t>These </a:t>
            </a:r>
            <a:r>
              <a:rPr dirty="0" sz="1700" spc="-5">
                <a:latin typeface="Arial"/>
                <a:cs typeface="Arial"/>
              </a:rPr>
              <a:t>two </a:t>
            </a:r>
            <a:r>
              <a:rPr dirty="0" sz="1700" spc="-15">
                <a:latin typeface="Arial"/>
                <a:cs typeface="Arial"/>
              </a:rPr>
              <a:t>forces </a:t>
            </a:r>
            <a:r>
              <a:rPr dirty="0" sz="1700" spc="-10">
                <a:latin typeface="Arial"/>
                <a:cs typeface="Arial"/>
              </a:rPr>
              <a:t>produce the </a:t>
            </a:r>
            <a:r>
              <a:rPr dirty="0" sz="1700" spc="-5">
                <a:latin typeface="Arial"/>
                <a:cs typeface="Arial"/>
              </a:rPr>
              <a:t>resultant </a:t>
            </a:r>
            <a:r>
              <a:rPr dirty="0" sz="1700" spc="-15">
                <a:latin typeface="Arial"/>
                <a:cs typeface="Arial"/>
              </a:rPr>
              <a:t>force, </a:t>
            </a:r>
            <a:r>
              <a:rPr dirty="0" sz="1700" spc="-5" b="1">
                <a:latin typeface="Arial"/>
                <a:cs typeface="Arial"/>
              </a:rPr>
              <a:t>R’</a:t>
            </a:r>
            <a:r>
              <a:rPr dirty="0" sz="1700" spc="-5">
                <a:latin typeface="Arial"/>
                <a:cs typeface="Arial"/>
              </a:rPr>
              <a:t>’  </a:t>
            </a:r>
            <a:r>
              <a:rPr dirty="0" sz="1700" spc="-10">
                <a:latin typeface="Arial"/>
                <a:cs typeface="Arial"/>
              </a:rPr>
              <a:t>Equations </a:t>
            </a:r>
            <a:r>
              <a:rPr dirty="0" sz="1700">
                <a:latin typeface="Arial"/>
                <a:cs typeface="Arial"/>
              </a:rPr>
              <a:t>can </a:t>
            </a:r>
            <a:r>
              <a:rPr dirty="0" sz="1700" spc="-5">
                <a:latin typeface="Arial"/>
                <a:cs typeface="Arial"/>
              </a:rPr>
              <a:t>be derived </a:t>
            </a:r>
            <a:r>
              <a:rPr dirty="0" sz="1700" spc="-10">
                <a:latin typeface="Arial"/>
                <a:cs typeface="Arial"/>
              </a:rPr>
              <a:t>easily by </a:t>
            </a:r>
            <a:r>
              <a:rPr dirty="0" sz="1700" spc="-20">
                <a:latin typeface="Arial"/>
                <a:cs typeface="Arial"/>
              </a:rPr>
              <a:t>Merchant’s </a:t>
            </a:r>
            <a:r>
              <a:rPr dirty="0" sz="1700" spc="-10">
                <a:latin typeface="Arial"/>
                <a:cs typeface="Arial"/>
              </a:rPr>
              <a:t>circle  </a:t>
            </a:r>
            <a:r>
              <a:rPr dirty="0" sz="1700" spc="-15">
                <a:latin typeface="Arial"/>
                <a:cs typeface="Arial"/>
              </a:rPr>
              <a:t>diagram </a:t>
            </a:r>
            <a:r>
              <a:rPr dirty="0" sz="1700" spc="-10">
                <a:latin typeface="Arial"/>
                <a:cs typeface="Arial"/>
              </a:rPr>
              <a:t>to </a:t>
            </a:r>
            <a:r>
              <a:rPr dirty="0" sz="1700" spc="-15">
                <a:latin typeface="Arial"/>
                <a:cs typeface="Arial"/>
              </a:rPr>
              <a:t>relate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15">
                <a:latin typeface="Arial"/>
                <a:cs typeface="Arial"/>
              </a:rPr>
              <a:t>forces </a:t>
            </a:r>
            <a:r>
              <a:rPr dirty="0" sz="1700" spc="-5">
                <a:latin typeface="Arial"/>
                <a:cs typeface="Arial"/>
              </a:rPr>
              <a:t>that cannot be measured </a:t>
            </a:r>
            <a:r>
              <a:rPr dirty="0" sz="1700" spc="-10">
                <a:latin typeface="Arial"/>
                <a:cs typeface="Arial"/>
              </a:rPr>
              <a:t>to  the </a:t>
            </a:r>
            <a:r>
              <a:rPr dirty="0" sz="1700" spc="-15">
                <a:latin typeface="Arial"/>
                <a:cs typeface="Arial"/>
              </a:rPr>
              <a:t>forces </a:t>
            </a:r>
            <a:r>
              <a:rPr dirty="0" sz="1700" spc="-5">
                <a:latin typeface="Arial"/>
                <a:cs typeface="Arial"/>
              </a:rPr>
              <a:t>that </a:t>
            </a:r>
            <a:r>
              <a:rPr dirty="0" sz="1700" spc="-10">
                <a:latin typeface="Arial"/>
                <a:cs typeface="Arial"/>
              </a:rPr>
              <a:t>can </a:t>
            </a:r>
            <a:r>
              <a:rPr dirty="0" sz="1700" spc="-5">
                <a:latin typeface="Arial"/>
                <a:cs typeface="Arial"/>
              </a:rPr>
              <a:t>be</a:t>
            </a:r>
            <a:r>
              <a:rPr dirty="0" sz="1700" spc="2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measured:</a:t>
            </a:r>
            <a:endParaRPr sz="1700">
              <a:latin typeface="Arial"/>
              <a:cs typeface="Arial"/>
            </a:endParaRPr>
          </a:p>
          <a:p>
            <a:pPr marL="50800">
              <a:lnSpc>
                <a:spcPts val="1810"/>
              </a:lnSpc>
            </a:pPr>
            <a:r>
              <a:rPr dirty="0" sz="1700" b="1">
                <a:latin typeface="Arial"/>
                <a:cs typeface="Arial"/>
              </a:rPr>
              <a:t>F</a:t>
            </a:r>
            <a:r>
              <a:rPr dirty="0" sz="1700" spc="-15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=</a:t>
            </a:r>
            <a:r>
              <a:rPr dirty="0" sz="1700" spc="-15" b="1">
                <a:latin typeface="Arial"/>
                <a:cs typeface="Arial"/>
              </a:rPr>
              <a:t> </a:t>
            </a:r>
            <a:r>
              <a:rPr dirty="0" sz="1700" spc="5" b="1">
                <a:latin typeface="Arial"/>
                <a:cs typeface="Arial"/>
              </a:rPr>
              <a:t>F</a:t>
            </a:r>
            <a:r>
              <a:rPr dirty="0" baseline="-21604" sz="1350" spc="7" b="1">
                <a:latin typeface="Arial"/>
                <a:cs typeface="Arial"/>
              </a:rPr>
              <a:t>c</a:t>
            </a:r>
            <a:r>
              <a:rPr dirty="0" baseline="-21604" sz="1350" b="1">
                <a:latin typeface="Arial"/>
                <a:cs typeface="Arial"/>
              </a:rPr>
              <a:t> </a:t>
            </a:r>
            <a:r>
              <a:rPr dirty="0" sz="1700" spc="300" b="1">
                <a:latin typeface="Arial"/>
                <a:cs typeface="Arial"/>
              </a:rPr>
              <a:t>sin</a:t>
            </a:r>
            <a:r>
              <a:rPr dirty="0" sz="1700" spc="300">
                <a:latin typeface="OpenSymbol"/>
                <a:cs typeface="OpenSymbol"/>
              </a:rPr>
              <a:t></a:t>
            </a:r>
            <a:r>
              <a:rPr dirty="0" sz="1700" spc="-434">
                <a:latin typeface="OpenSymbol"/>
                <a:cs typeface="OpenSymbol"/>
              </a:rPr>
              <a:t> </a:t>
            </a:r>
            <a:r>
              <a:rPr dirty="0" sz="1700" b="1">
                <a:latin typeface="Arial"/>
                <a:cs typeface="Arial"/>
              </a:rPr>
              <a:t>+ F</a:t>
            </a:r>
            <a:r>
              <a:rPr dirty="0" baseline="-21604" sz="1350" b="1">
                <a:latin typeface="Arial"/>
                <a:cs typeface="Arial"/>
              </a:rPr>
              <a:t>t</a:t>
            </a:r>
            <a:r>
              <a:rPr dirty="0" baseline="-21604" sz="1350" spc="7" b="1">
                <a:latin typeface="Arial"/>
                <a:cs typeface="Arial"/>
              </a:rPr>
              <a:t> </a:t>
            </a:r>
            <a:r>
              <a:rPr dirty="0" sz="1700" spc="300" b="1">
                <a:latin typeface="Arial"/>
                <a:cs typeface="Arial"/>
              </a:rPr>
              <a:t>cos</a:t>
            </a:r>
            <a:r>
              <a:rPr dirty="0" sz="1700" spc="300">
                <a:latin typeface="OpenSymbol"/>
                <a:cs typeface="OpenSymbol"/>
              </a:rPr>
              <a:t></a:t>
            </a:r>
            <a:r>
              <a:rPr dirty="0" sz="1700" spc="-434">
                <a:latin typeface="OpenSymbol"/>
                <a:cs typeface="OpenSymbol"/>
              </a:rPr>
              <a:t> </a:t>
            </a:r>
            <a:r>
              <a:rPr dirty="0" sz="1700" b="1">
                <a:latin typeface="Arial"/>
                <a:cs typeface="Arial"/>
              </a:rPr>
              <a:t>N</a:t>
            </a:r>
            <a:r>
              <a:rPr dirty="0" sz="1700" spc="-15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=</a:t>
            </a:r>
            <a:endParaRPr sz="1700">
              <a:latin typeface="Arial"/>
              <a:cs typeface="Arial"/>
            </a:endParaRPr>
          </a:p>
          <a:p>
            <a:pPr marL="50800" marR="3157220" indent="-635">
              <a:lnSpc>
                <a:spcPts val="1970"/>
              </a:lnSpc>
              <a:spcBef>
                <a:spcPts val="90"/>
              </a:spcBef>
            </a:pPr>
            <a:r>
              <a:rPr dirty="0" sz="1700" b="1">
                <a:latin typeface="Arial"/>
                <a:cs typeface="Arial"/>
              </a:rPr>
              <a:t>F</a:t>
            </a:r>
            <a:r>
              <a:rPr dirty="0" baseline="-21604" sz="1350" b="1">
                <a:latin typeface="Arial"/>
                <a:cs typeface="Arial"/>
              </a:rPr>
              <a:t>c</a:t>
            </a:r>
            <a:r>
              <a:rPr dirty="0" baseline="-21604" sz="1350" spc="-15" b="1">
                <a:latin typeface="Arial"/>
                <a:cs typeface="Arial"/>
              </a:rPr>
              <a:t> </a:t>
            </a:r>
            <a:r>
              <a:rPr dirty="0" sz="1700" spc="300" b="1">
                <a:latin typeface="Arial"/>
                <a:cs typeface="Arial"/>
              </a:rPr>
              <a:t>cos</a:t>
            </a:r>
            <a:r>
              <a:rPr dirty="0" sz="1700" spc="300">
                <a:latin typeface="OpenSymbol"/>
                <a:cs typeface="OpenSymbol"/>
              </a:rPr>
              <a:t></a:t>
            </a:r>
            <a:r>
              <a:rPr dirty="0" sz="1700" spc="-440">
                <a:latin typeface="OpenSymbol"/>
                <a:cs typeface="OpenSymbol"/>
              </a:rPr>
              <a:t> </a:t>
            </a:r>
            <a:r>
              <a:rPr dirty="0" sz="1700" b="1">
                <a:latin typeface="Arial"/>
                <a:cs typeface="Arial"/>
              </a:rPr>
              <a:t>-</a:t>
            </a:r>
            <a:r>
              <a:rPr dirty="0" sz="1700" spc="-20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F</a:t>
            </a:r>
            <a:r>
              <a:rPr dirty="0" baseline="-21604" sz="1350" b="1">
                <a:latin typeface="Arial"/>
                <a:cs typeface="Arial"/>
              </a:rPr>
              <a:t>t</a:t>
            </a:r>
            <a:r>
              <a:rPr dirty="0" baseline="-21604" sz="1350" spc="-7" b="1">
                <a:latin typeface="Arial"/>
                <a:cs typeface="Arial"/>
              </a:rPr>
              <a:t> </a:t>
            </a:r>
            <a:r>
              <a:rPr dirty="0" sz="1700" spc="300" b="1">
                <a:latin typeface="Arial"/>
                <a:cs typeface="Arial"/>
              </a:rPr>
              <a:t>sin</a:t>
            </a:r>
            <a:r>
              <a:rPr dirty="0" sz="1700" spc="300">
                <a:latin typeface="OpenSymbol"/>
                <a:cs typeface="OpenSymbol"/>
              </a:rPr>
              <a:t></a:t>
            </a:r>
            <a:r>
              <a:rPr dirty="0" sz="1700" spc="-434">
                <a:latin typeface="OpenSymbol"/>
                <a:cs typeface="OpenSymbol"/>
              </a:rPr>
              <a:t> </a:t>
            </a:r>
            <a:r>
              <a:rPr dirty="0" sz="1700" b="1">
                <a:latin typeface="Arial"/>
                <a:cs typeface="Arial"/>
              </a:rPr>
              <a:t>F</a:t>
            </a:r>
            <a:r>
              <a:rPr dirty="0" baseline="-21604" sz="1350" b="1">
                <a:latin typeface="Arial"/>
                <a:cs typeface="Arial"/>
              </a:rPr>
              <a:t>s</a:t>
            </a:r>
            <a:r>
              <a:rPr dirty="0" baseline="-21604" sz="1350" spc="-15" b="1">
                <a:latin typeface="Arial"/>
                <a:cs typeface="Arial"/>
              </a:rPr>
              <a:t> </a:t>
            </a:r>
            <a:r>
              <a:rPr dirty="0" sz="1700" spc="-225" b="1">
                <a:latin typeface="Arial"/>
                <a:cs typeface="Arial"/>
              </a:rPr>
              <a:t>=  </a:t>
            </a:r>
            <a:r>
              <a:rPr dirty="0" sz="1700" b="1">
                <a:latin typeface="Arial"/>
                <a:cs typeface="Arial"/>
              </a:rPr>
              <a:t>F</a:t>
            </a:r>
            <a:r>
              <a:rPr dirty="0" baseline="-21604" sz="1350" b="1">
                <a:latin typeface="Arial"/>
                <a:cs typeface="Arial"/>
              </a:rPr>
              <a:t>c</a:t>
            </a:r>
            <a:r>
              <a:rPr dirty="0" baseline="-21604" sz="1350" spc="-37" b="1">
                <a:latin typeface="Arial"/>
                <a:cs typeface="Arial"/>
              </a:rPr>
              <a:t> </a:t>
            </a:r>
            <a:r>
              <a:rPr dirty="0" sz="1700" spc="175" b="1">
                <a:latin typeface="Arial"/>
                <a:cs typeface="Arial"/>
              </a:rPr>
              <a:t>cos</a:t>
            </a:r>
            <a:r>
              <a:rPr dirty="0" sz="1700" spc="175">
                <a:latin typeface="OpenSymbol"/>
                <a:cs typeface="OpenSymbol"/>
              </a:rPr>
              <a:t></a:t>
            </a:r>
            <a:r>
              <a:rPr dirty="0" sz="1700" spc="-450">
                <a:latin typeface="OpenSymbol"/>
                <a:cs typeface="OpenSymbol"/>
              </a:rPr>
              <a:t> </a:t>
            </a:r>
            <a:r>
              <a:rPr dirty="0" sz="1700" b="1">
                <a:latin typeface="Arial"/>
                <a:cs typeface="Arial"/>
              </a:rPr>
              <a:t>-</a:t>
            </a:r>
            <a:r>
              <a:rPr dirty="0" sz="1700" spc="-20" b="1">
                <a:latin typeface="Arial"/>
                <a:cs typeface="Arial"/>
              </a:rPr>
              <a:t> </a:t>
            </a:r>
            <a:r>
              <a:rPr dirty="0" sz="1700" spc="5" b="1">
                <a:latin typeface="Arial"/>
                <a:cs typeface="Arial"/>
              </a:rPr>
              <a:t>F</a:t>
            </a:r>
            <a:r>
              <a:rPr dirty="0" baseline="-21604" sz="1350" spc="7" b="1">
                <a:latin typeface="Arial"/>
                <a:cs typeface="Arial"/>
              </a:rPr>
              <a:t>t</a:t>
            </a:r>
            <a:r>
              <a:rPr dirty="0" baseline="-21604" sz="1350" spc="-22" b="1">
                <a:latin typeface="Arial"/>
                <a:cs typeface="Arial"/>
              </a:rPr>
              <a:t> </a:t>
            </a:r>
            <a:r>
              <a:rPr dirty="0" sz="1700" spc="175" b="1">
                <a:latin typeface="Arial"/>
                <a:cs typeface="Arial"/>
              </a:rPr>
              <a:t>sin</a:t>
            </a:r>
            <a:r>
              <a:rPr dirty="0" sz="1700" spc="175">
                <a:latin typeface="OpenSymbol"/>
                <a:cs typeface="OpenSymbol"/>
              </a:rPr>
              <a:t></a:t>
            </a:r>
            <a:r>
              <a:rPr dirty="0" sz="1700" spc="-440">
                <a:latin typeface="OpenSymbol"/>
                <a:cs typeface="OpenSymbol"/>
              </a:rPr>
              <a:t> </a:t>
            </a:r>
            <a:r>
              <a:rPr dirty="0" sz="1700" spc="5" b="1">
                <a:latin typeface="Arial"/>
                <a:cs typeface="Arial"/>
              </a:rPr>
              <a:t>F</a:t>
            </a:r>
            <a:r>
              <a:rPr dirty="0" baseline="-21604" sz="1350" spc="7" b="1">
                <a:latin typeface="Arial"/>
                <a:cs typeface="Arial"/>
              </a:rPr>
              <a:t>n</a:t>
            </a:r>
            <a:r>
              <a:rPr dirty="0" baseline="-21604" sz="1350" spc="-7" b="1">
                <a:latin typeface="Arial"/>
                <a:cs typeface="Arial"/>
              </a:rPr>
              <a:t> </a:t>
            </a:r>
            <a:r>
              <a:rPr dirty="0" sz="1700" b="1">
                <a:latin typeface="Arial"/>
                <a:cs typeface="Arial"/>
              </a:rPr>
              <a:t>=  </a:t>
            </a:r>
            <a:r>
              <a:rPr dirty="0" sz="1700" spc="5" b="1">
                <a:latin typeface="Arial"/>
                <a:cs typeface="Arial"/>
              </a:rPr>
              <a:t>F</a:t>
            </a:r>
            <a:r>
              <a:rPr dirty="0" baseline="-21604" sz="1350" spc="7" b="1">
                <a:latin typeface="Arial"/>
                <a:cs typeface="Arial"/>
              </a:rPr>
              <a:t>c</a:t>
            </a:r>
            <a:r>
              <a:rPr dirty="0" baseline="-21604" sz="1350" spc="-7" b="1">
                <a:latin typeface="Arial"/>
                <a:cs typeface="Arial"/>
              </a:rPr>
              <a:t> </a:t>
            </a:r>
            <a:r>
              <a:rPr dirty="0" sz="1700" spc="175" b="1">
                <a:latin typeface="Arial"/>
                <a:cs typeface="Arial"/>
              </a:rPr>
              <a:t>sin</a:t>
            </a:r>
            <a:r>
              <a:rPr dirty="0" sz="1700" spc="175">
                <a:latin typeface="OpenSymbol"/>
                <a:cs typeface="OpenSymbol"/>
              </a:rPr>
              <a:t></a:t>
            </a:r>
            <a:endParaRPr sz="1700">
              <a:latin typeface="OpenSymbol"/>
              <a:cs typeface="OpenSymbol"/>
            </a:endParaRPr>
          </a:p>
          <a:p>
            <a:pPr marL="50800">
              <a:lnSpc>
                <a:spcPts val="1910"/>
              </a:lnSpc>
            </a:pPr>
            <a:r>
              <a:rPr dirty="0" sz="1700" b="1">
                <a:latin typeface="Arial"/>
                <a:cs typeface="Arial"/>
              </a:rPr>
              <a:t>+ F</a:t>
            </a:r>
            <a:r>
              <a:rPr dirty="0" baseline="-21604" sz="1350" b="1">
                <a:latin typeface="Arial"/>
                <a:cs typeface="Arial"/>
              </a:rPr>
              <a:t>t</a:t>
            </a:r>
            <a:r>
              <a:rPr dirty="0" baseline="-21604" sz="1350" spc="7" b="1">
                <a:latin typeface="Arial"/>
                <a:cs typeface="Arial"/>
              </a:rPr>
              <a:t> </a:t>
            </a:r>
            <a:r>
              <a:rPr dirty="0" sz="1700" spc="170" b="1">
                <a:latin typeface="Arial"/>
                <a:cs typeface="Arial"/>
              </a:rPr>
              <a:t>cos</a:t>
            </a:r>
            <a:r>
              <a:rPr dirty="0" sz="1700" spc="170">
                <a:latin typeface="OpenSymbol"/>
                <a:cs typeface="OpenSymbol"/>
              </a:rPr>
              <a:t></a:t>
            </a:r>
            <a:endParaRPr sz="1700">
              <a:latin typeface="OpenSymbol"/>
              <a:cs typeface="OpenSymbol"/>
            </a:endParaRPr>
          </a:p>
          <a:p>
            <a:pPr marL="50800" marR="312420">
              <a:lnSpc>
                <a:spcPts val="1960"/>
              </a:lnSpc>
              <a:spcBef>
                <a:spcPts val="254"/>
              </a:spcBef>
              <a:tabLst>
                <a:tab pos="810895" algn="l"/>
                <a:tab pos="1198880" algn="l"/>
                <a:tab pos="3606165" algn="l"/>
              </a:tabLst>
            </a:pPr>
            <a:r>
              <a:rPr dirty="0" sz="1700" spc="-5">
                <a:latin typeface="Arial"/>
                <a:cs typeface="Arial"/>
              </a:rPr>
              <a:t>Based</a:t>
            </a:r>
            <a:r>
              <a:rPr dirty="0" sz="1700" spc="-5">
                <a:latin typeface="Times New Roman"/>
                <a:cs typeface="Times New Roman"/>
              </a:rPr>
              <a:t>	</a:t>
            </a:r>
            <a:r>
              <a:rPr dirty="0" sz="1700">
                <a:latin typeface="Arial"/>
                <a:cs typeface="Arial"/>
              </a:rPr>
              <a:t>on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>
                <a:latin typeface="Arial"/>
                <a:cs typeface="Arial"/>
              </a:rPr>
              <a:t>these </a:t>
            </a:r>
            <a:r>
              <a:rPr dirty="0" sz="1700" spc="6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calculated</a:t>
            </a:r>
            <a:r>
              <a:rPr dirty="0" sz="1700" spc="32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force,</a:t>
            </a:r>
            <a:r>
              <a:rPr dirty="0" sz="1700" spc="-5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shear stress and  </a:t>
            </a:r>
            <a:r>
              <a:rPr dirty="0" sz="1700" spc="-15">
                <a:latin typeface="Arial"/>
                <a:cs typeface="Arial"/>
              </a:rPr>
              <a:t>coefficient </a:t>
            </a:r>
            <a:r>
              <a:rPr dirty="0" sz="1700" spc="-5">
                <a:latin typeface="Arial"/>
                <a:cs typeface="Arial"/>
              </a:rPr>
              <a:t>of </a:t>
            </a:r>
            <a:r>
              <a:rPr dirty="0" sz="1700" spc="-15">
                <a:latin typeface="Arial"/>
                <a:cs typeface="Arial"/>
              </a:rPr>
              <a:t>friction </a:t>
            </a:r>
            <a:r>
              <a:rPr dirty="0" sz="1700" spc="-10">
                <a:latin typeface="Arial"/>
                <a:cs typeface="Arial"/>
              </a:rPr>
              <a:t>can </a:t>
            </a:r>
            <a:r>
              <a:rPr dirty="0" sz="1700" spc="-5">
                <a:latin typeface="Arial"/>
                <a:cs typeface="Arial"/>
              </a:rPr>
              <a:t>be</a:t>
            </a:r>
            <a:r>
              <a:rPr dirty="0" sz="1700" spc="100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determined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521538"/>
            <a:ext cx="7583170" cy="6426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50" spc="-5"/>
              <a:t>Construction of </a:t>
            </a:r>
            <a:r>
              <a:rPr dirty="0" sz="4050" spc="-15"/>
              <a:t>Merchant’s</a:t>
            </a:r>
            <a:r>
              <a:rPr dirty="0" sz="4050" spc="-5"/>
              <a:t> Circle</a:t>
            </a:r>
            <a:endParaRPr sz="4050"/>
          </a:p>
        </p:txBody>
      </p:sp>
      <p:sp>
        <p:nvSpPr>
          <p:cNvPr id="6" name="object 6"/>
          <p:cNvSpPr txBox="1"/>
          <p:nvPr/>
        </p:nvSpPr>
        <p:spPr>
          <a:xfrm>
            <a:off x="861771" y="1613437"/>
            <a:ext cx="88265" cy="1879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295">
                <a:latin typeface="OpenSymbol"/>
                <a:cs typeface="OpenSymbol"/>
              </a:rPr>
              <a:t></a:t>
            </a:r>
            <a:endParaRPr sz="1050">
              <a:latin typeface="OpenSymbol"/>
              <a:cs typeface="Open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4023" y="1614046"/>
            <a:ext cx="4117340" cy="39306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280"/>
              </a:spcBef>
            </a:pPr>
            <a:r>
              <a:rPr dirty="0" sz="1050" spc="-5" b="1">
                <a:latin typeface="Arial"/>
                <a:cs typeface="Arial"/>
              </a:rPr>
              <a:t>Set</a:t>
            </a:r>
            <a:r>
              <a:rPr dirty="0" sz="1050" spc="50" b="1">
                <a:latin typeface="Arial"/>
                <a:cs typeface="Arial"/>
              </a:rPr>
              <a:t> </a:t>
            </a:r>
            <a:r>
              <a:rPr dirty="0" sz="1050" spc="5" b="1">
                <a:latin typeface="Arial"/>
                <a:cs typeface="Arial"/>
              </a:rPr>
              <a:t>up</a:t>
            </a:r>
            <a:r>
              <a:rPr dirty="0" sz="1050" spc="5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x-y</a:t>
            </a:r>
            <a:r>
              <a:rPr dirty="0" sz="1050" spc="5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axis</a:t>
            </a:r>
            <a:r>
              <a:rPr dirty="0" sz="1050" spc="4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labeled</a:t>
            </a:r>
            <a:r>
              <a:rPr dirty="0" sz="1050" spc="45" b="1">
                <a:latin typeface="Arial"/>
                <a:cs typeface="Arial"/>
              </a:rPr>
              <a:t> </a:t>
            </a:r>
            <a:r>
              <a:rPr dirty="0" sz="1050" spc="5" b="1">
                <a:latin typeface="Arial"/>
                <a:cs typeface="Arial"/>
              </a:rPr>
              <a:t>with</a:t>
            </a:r>
            <a:r>
              <a:rPr dirty="0" sz="1050" spc="4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forces,</a:t>
            </a:r>
            <a:r>
              <a:rPr dirty="0" sz="1050" spc="4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and</a:t>
            </a:r>
            <a:r>
              <a:rPr dirty="0" sz="1050" spc="50" b="1">
                <a:latin typeface="Arial"/>
                <a:cs typeface="Arial"/>
              </a:rPr>
              <a:t> </a:t>
            </a:r>
            <a:r>
              <a:rPr dirty="0" sz="1050" spc="5" b="1">
                <a:latin typeface="Arial"/>
                <a:cs typeface="Arial"/>
              </a:rPr>
              <a:t>the</a:t>
            </a:r>
            <a:r>
              <a:rPr dirty="0" sz="1050" spc="3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origin</a:t>
            </a:r>
            <a:r>
              <a:rPr dirty="0" sz="1050" spc="4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in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  <a:tabLst>
                <a:tab pos="3707129" algn="l"/>
              </a:tabLst>
            </a:pPr>
            <a:r>
              <a:rPr dirty="0" sz="1050" spc="10" b="1">
                <a:latin typeface="Arial"/>
                <a:cs typeface="Arial"/>
              </a:rPr>
              <a:t>t</a:t>
            </a:r>
            <a:r>
              <a:rPr dirty="0" sz="1050" b="1">
                <a:latin typeface="Arial"/>
                <a:cs typeface="Arial"/>
              </a:rPr>
              <a:t>h</a:t>
            </a:r>
            <a:r>
              <a:rPr dirty="0" sz="1050" spc="5" b="1">
                <a:latin typeface="Arial"/>
                <a:cs typeface="Arial"/>
              </a:rPr>
              <a:t>e</a:t>
            </a:r>
            <a:r>
              <a:rPr dirty="0" sz="1050">
                <a:latin typeface="Times New Roman"/>
                <a:cs typeface="Times New Roman"/>
              </a:rPr>
              <a:t>  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 spc="-5" b="1">
                <a:latin typeface="Arial"/>
                <a:cs typeface="Arial"/>
              </a:rPr>
              <a:t>ce</a:t>
            </a:r>
            <a:r>
              <a:rPr dirty="0" sz="1050" b="1">
                <a:latin typeface="Arial"/>
                <a:cs typeface="Arial"/>
              </a:rPr>
              <a:t>nt</a:t>
            </a:r>
            <a:r>
              <a:rPr dirty="0" sz="1050" spc="-5" b="1">
                <a:latin typeface="Arial"/>
                <a:cs typeface="Arial"/>
              </a:rPr>
              <a:t>e</a:t>
            </a:r>
            <a:r>
              <a:rPr dirty="0" sz="1050" spc="5" b="1">
                <a:latin typeface="Arial"/>
                <a:cs typeface="Arial"/>
              </a:rPr>
              <a:t>r</a:t>
            </a:r>
            <a:r>
              <a:rPr dirty="0" sz="1050">
                <a:latin typeface="Times New Roman"/>
                <a:cs typeface="Times New Roman"/>
              </a:rPr>
              <a:t>  </a:t>
            </a:r>
            <a:r>
              <a:rPr dirty="0" sz="1050" spc="-55">
                <a:latin typeface="Times New Roman"/>
                <a:cs typeface="Times New Roman"/>
              </a:rPr>
              <a:t> </a:t>
            </a:r>
            <a:r>
              <a:rPr dirty="0" sz="1050" spc="10" b="1">
                <a:latin typeface="Arial"/>
                <a:cs typeface="Arial"/>
              </a:rPr>
              <a:t>o</a:t>
            </a:r>
            <a:r>
              <a:rPr dirty="0" sz="1050" spc="5" b="1">
                <a:latin typeface="Arial"/>
                <a:cs typeface="Arial"/>
              </a:rPr>
              <a:t>f</a:t>
            </a:r>
            <a:r>
              <a:rPr dirty="0" sz="1050">
                <a:latin typeface="Times New Roman"/>
                <a:cs typeface="Times New Roman"/>
              </a:rPr>
              <a:t>  </a:t>
            </a:r>
            <a:r>
              <a:rPr dirty="0" sz="1050" spc="-35">
                <a:latin typeface="Times New Roman"/>
                <a:cs typeface="Times New Roman"/>
              </a:rPr>
              <a:t> </a:t>
            </a:r>
            <a:r>
              <a:rPr dirty="0" sz="1050" b="1">
                <a:latin typeface="Arial"/>
                <a:cs typeface="Arial"/>
              </a:rPr>
              <a:t>th</a:t>
            </a:r>
            <a:r>
              <a:rPr dirty="0" sz="1050" spc="5" b="1">
                <a:latin typeface="Arial"/>
                <a:cs typeface="Arial"/>
              </a:rPr>
              <a:t>e</a:t>
            </a:r>
            <a:r>
              <a:rPr dirty="0" sz="1050">
                <a:latin typeface="Times New Roman"/>
                <a:cs typeface="Times New Roman"/>
              </a:rPr>
              <a:t>  </a:t>
            </a:r>
            <a:r>
              <a:rPr dirty="0" sz="1050" spc="-40">
                <a:latin typeface="Times New Roman"/>
                <a:cs typeface="Times New Roman"/>
              </a:rPr>
              <a:t> </a:t>
            </a:r>
            <a:r>
              <a:rPr dirty="0" sz="1050" b="1">
                <a:latin typeface="Arial"/>
                <a:cs typeface="Arial"/>
              </a:rPr>
              <a:t>p</a:t>
            </a:r>
            <a:r>
              <a:rPr dirty="0" sz="1050" spc="-5" b="1">
                <a:latin typeface="Arial"/>
                <a:cs typeface="Arial"/>
              </a:rPr>
              <a:t>a</a:t>
            </a:r>
            <a:r>
              <a:rPr dirty="0" sz="1050" b="1">
                <a:latin typeface="Arial"/>
                <a:cs typeface="Arial"/>
              </a:rPr>
              <a:t>g</a:t>
            </a:r>
            <a:r>
              <a:rPr dirty="0" sz="1050" spc="-15" b="1">
                <a:latin typeface="Arial"/>
                <a:cs typeface="Arial"/>
              </a:rPr>
              <a:t>e</a:t>
            </a:r>
            <a:r>
              <a:rPr dirty="0" sz="1050" b="1">
                <a:latin typeface="Arial"/>
                <a:cs typeface="Arial"/>
              </a:rPr>
              <a:t>.</a:t>
            </a:r>
            <a:r>
              <a:rPr dirty="0" sz="1050">
                <a:latin typeface="Times New Roman"/>
                <a:cs typeface="Times New Roman"/>
              </a:rPr>
              <a:t>  </a:t>
            </a:r>
            <a:r>
              <a:rPr dirty="0" sz="1050" spc="-45">
                <a:latin typeface="Times New Roman"/>
                <a:cs typeface="Times New Roman"/>
              </a:rPr>
              <a:t> </a:t>
            </a:r>
            <a:r>
              <a:rPr dirty="0" sz="1050" b="1">
                <a:latin typeface="Arial"/>
                <a:cs typeface="Arial"/>
              </a:rPr>
              <a:t>Th</a:t>
            </a:r>
            <a:r>
              <a:rPr dirty="0" sz="1050" spc="5" b="1">
                <a:latin typeface="Arial"/>
                <a:cs typeface="Arial"/>
              </a:rPr>
              <a:t>e</a:t>
            </a:r>
            <a:r>
              <a:rPr dirty="0" sz="1050">
                <a:latin typeface="Times New Roman"/>
                <a:cs typeface="Times New Roman"/>
              </a:rPr>
              <a:t>  </a:t>
            </a:r>
            <a:r>
              <a:rPr dirty="0" sz="1050" spc="-50">
                <a:latin typeface="Times New Roman"/>
                <a:cs typeface="Times New Roman"/>
              </a:rPr>
              <a:t> </a:t>
            </a:r>
            <a:r>
              <a:rPr dirty="0" sz="1050" spc="-5" b="1">
                <a:latin typeface="Arial"/>
                <a:cs typeface="Arial"/>
              </a:rPr>
              <a:t>c</a:t>
            </a:r>
            <a:r>
              <a:rPr dirty="0" sz="1050" b="1">
                <a:latin typeface="Arial"/>
                <a:cs typeface="Arial"/>
              </a:rPr>
              <a:t>utt</a:t>
            </a:r>
            <a:r>
              <a:rPr dirty="0" sz="1050" b="1">
                <a:latin typeface="Arial"/>
                <a:cs typeface="Arial"/>
              </a:rPr>
              <a:t>i</a:t>
            </a:r>
            <a:r>
              <a:rPr dirty="0" sz="1050" b="1">
                <a:latin typeface="Arial"/>
                <a:cs typeface="Arial"/>
              </a:rPr>
              <a:t>n</a:t>
            </a:r>
            <a:r>
              <a:rPr dirty="0" sz="1050" spc="5" b="1">
                <a:latin typeface="Arial"/>
                <a:cs typeface="Arial"/>
              </a:rPr>
              <a:t>g</a:t>
            </a:r>
            <a:r>
              <a:rPr dirty="0" sz="1050">
                <a:latin typeface="Times New Roman"/>
                <a:cs typeface="Times New Roman"/>
              </a:rPr>
              <a:t>  </a:t>
            </a:r>
            <a:r>
              <a:rPr dirty="0" sz="1050" spc="-45">
                <a:latin typeface="Times New Roman"/>
                <a:cs typeface="Times New Roman"/>
              </a:rPr>
              <a:t> </a:t>
            </a:r>
            <a:r>
              <a:rPr dirty="0" sz="1050" spc="-10" b="1">
                <a:latin typeface="Arial"/>
                <a:cs typeface="Arial"/>
              </a:rPr>
              <a:t>fo</a:t>
            </a:r>
            <a:r>
              <a:rPr dirty="0" sz="1050" spc="-5" b="1">
                <a:latin typeface="Arial"/>
                <a:cs typeface="Arial"/>
              </a:rPr>
              <a:t>r</a:t>
            </a:r>
            <a:r>
              <a:rPr dirty="0" sz="1050" spc="-15" b="1">
                <a:latin typeface="Arial"/>
                <a:cs typeface="Arial"/>
              </a:rPr>
              <a:t>c</a:t>
            </a:r>
            <a:r>
              <a:rPr dirty="0" sz="1050" spc="5" b="1">
                <a:latin typeface="Arial"/>
                <a:cs typeface="Arial"/>
              </a:rPr>
              <a:t>e</a:t>
            </a:r>
            <a:r>
              <a:rPr dirty="0" sz="1050">
                <a:latin typeface="Times New Roman"/>
                <a:cs typeface="Times New Roman"/>
              </a:rPr>
              <a:t>  </a:t>
            </a:r>
            <a:r>
              <a:rPr dirty="0" sz="1050" spc="-75">
                <a:latin typeface="Times New Roman"/>
                <a:cs typeface="Times New Roman"/>
              </a:rPr>
              <a:t> </a:t>
            </a:r>
            <a:r>
              <a:rPr dirty="0" sz="1050" spc="-10" b="1">
                <a:latin typeface="Arial"/>
                <a:cs typeface="Arial"/>
              </a:rPr>
              <a:t>(F</a:t>
            </a:r>
            <a:r>
              <a:rPr dirty="0" sz="1050" spc="-15" b="1">
                <a:latin typeface="Arial"/>
                <a:cs typeface="Arial"/>
              </a:rPr>
              <a:t>c</a:t>
            </a:r>
            <a:r>
              <a:rPr dirty="0" sz="1050" spc="5" b="1">
                <a:latin typeface="Arial"/>
                <a:cs typeface="Arial"/>
              </a:rPr>
              <a:t>)</a:t>
            </a:r>
            <a:r>
              <a:rPr dirty="0" sz="1050">
                <a:latin typeface="Times New Roman"/>
                <a:cs typeface="Times New Roman"/>
              </a:rPr>
              <a:t>  </a:t>
            </a:r>
            <a:r>
              <a:rPr dirty="0" sz="1050" spc="-50">
                <a:latin typeface="Times New Roman"/>
                <a:cs typeface="Times New Roman"/>
              </a:rPr>
              <a:t> </a:t>
            </a:r>
            <a:r>
              <a:rPr dirty="0" sz="1050" spc="-10" b="1">
                <a:latin typeface="Arial"/>
                <a:cs typeface="Arial"/>
              </a:rPr>
              <a:t>i</a:t>
            </a:r>
            <a:r>
              <a:rPr dirty="0" sz="1050" spc="5" b="1">
                <a:latin typeface="Arial"/>
                <a:cs typeface="Arial"/>
              </a:rPr>
              <a:t>s</a:t>
            </a:r>
            <a:r>
              <a:rPr dirty="0" sz="1050">
                <a:latin typeface="Times New Roman"/>
                <a:cs typeface="Times New Roman"/>
              </a:rPr>
              <a:t>	</a:t>
            </a:r>
            <a:r>
              <a:rPr dirty="0" sz="1050" b="1">
                <a:latin typeface="Arial"/>
                <a:cs typeface="Arial"/>
              </a:rPr>
              <a:t>d</a:t>
            </a:r>
            <a:r>
              <a:rPr dirty="0" sz="1050" spc="-5" b="1">
                <a:latin typeface="Arial"/>
                <a:cs typeface="Arial"/>
              </a:rPr>
              <a:t>ra</a:t>
            </a:r>
            <a:r>
              <a:rPr dirty="0" sz="1050" spc="10" b="1">
                <a:latin typeface="Arial"/>
                <a:cs typeface="Arial"/>
              </a:rPr>
              <a:t>wn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4023" y="1981617"/>
            <a:ext cx="4116704" cy="350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5"/>
              </a:spcBef>
              <a:tabLst>
                <a:tab pos="3037205" algn="l"/>
              </a:tabLst>
            </a:pPr>
            <a:r>
              <a:rPr dirty="0" sz="1050" spc="-5" b="1">
                <a:latin typeface="Arial"/>
                <a:cs typeface="Arial"/>
              </a:rPr>
              <a:t>horizontally,  </a:t>
            </a:r>
            <a:r>
              <a:rPr dirty="0" sz="1050" b="1">
                <a:latin typeface="Arial"/>
                <a:cs typeface="Arial"/>
              </a:rPr>
              <a:t>and  the  tangential  force</a:t>
            </a:r>
            <a:r>
              <a:rPr dirty="0" sz="1050" spc="-9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(Ft)</a:t>
            </a:r>
            <a:r>
              <a:rPr dirty="0" sz="1050" spc="22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is</a:t>
            </a:r>
            <a:r>
              <a:rPr dirty="0" sz="1050">
                <a:latin typeface="Times New Roman"/>
                <a:cs typeface="Times New Roman"/>
              </a:rPr>
              <a:t>	</a:t>
            </a:r>
            <a:r>
              <a:rPr dirty="0" sz="1050" b="1">
                <a:latin typeface="Arial"/>
                <a:cs typeface="Arial"/>
              </a:rPr>
              <a:t>drawn </a:t>
            </a:r>
            <a:r>
              <a:rPr dirty="0" sz="1050" spc="-10" b="1">
                <a:latin typeface="Arial"/>
                <a:cs typeface="Arial"/>
              </a:rPr>
              <a:t>vertically.  </a:t>
            </a:r>
            <a:r>
              <a:rPr dirty="0" sz="1050" b="1">
                <a:latin typeface="Arial"/>
                <a:cs typeface="Arial"/>
              </a:rPr>
              <a:t>(Draw in the resultant </a:t>
            </a:r>
            <a:r>
              <a:rPr dirty="0" sz="1050" spc="5" b="1">
                <a:latin typeface="Arial"/>
                <a:cs typeface="Arial"/>
              </a:rPr>
              <a:t>(R) of </a:t>
            </a:r>
            <a:r>
              <a:rPr dirty="0" sz="1050" b="1">
                <a:latin typeface="Arial"/>
                <a:cs typeface="Arial"/>
              </a:rPr>
              <a:t>Fc </a:t>
            </a:r>
            <a:r>
              <a:rPr dirty="0" sz="1050" spc="5" b="1">
                <a:latin typeface="Arial"/>
                <a:cs typeface="Arial"/>
              </a:rPr>
              <a:t>and</a:t>
            </a:r>
            <a:r>
              <a:rPr dirty="0" sz="1050" spc="-60" b="1">
                <a:latin typeface="Arial"/>
                <a:cs typeface="Arial"/>
              </a:rPr>
              <a:t> </a:t>
            </a:r>
            <a:r>
              <a:rPr dirty="0" sz="1050" spc="5" b="1">
                <a:latin typeface="Arial"/>
                <a:cs typeface="Arial"/>
              </a:rPr>
              <a:t>Ft.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1780" y="2284606"/>
            <a:ext cx="88265" cy="1879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295">
                <a:latin typeface="OpenSymbol"/>
                <a:cs typeface="OpenSymbol"/>
              </a:rPr>
              <a:t></a:t>
            </a:r>
            <a:endParaRPr sz="1050">
              <a:latin typeface="OpenSymbol"/>
              <a:cs typeface="Open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4023" y="2306077"/>
            <a:ext cx="4117975" cy="11620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b="1">
                <a:latin typeface="Arial"/>
                <a:cs typeface="Arial"/>
              </a:rPr>
              <a:t>Locate</a:t>
            </a:r>
            <a:r>
              <a:rPr dirty="0" sz="1050" spc="9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the</a:t>
            </a:r>
            <a:r>
              <a:rPr dirty="0" sz="1050" spc="9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center</a:t>
            </a:r>
            <a:r>
              <a:rPr dirty="0" sz="1050" spc="90" b="1">
                <a:latin typeface="Arial"/>
                <a:cs typeface="Arial"/>
              </a:rPr>
              <a:t> </a:t>
            </a:r>
            <a:r>
              <a:rPr dirty="0" sz="1050" spc="5" b="1">
                <a:latin typeface="Arial"/>
                <a:cs typeface="Arial"/>
              </a:rPr>
              <a:t>of</a:t>
            </a:r>
            <a:r>
              <a:rPr dirty="0" sz="1050" spc="95" b="1">
                <a:latin typeface="Arial"/>
                <a:cs typeface="Arial"/>
              </a:rPr>
              <a:t> </a:t>
            </a:r>
            <a:r>
              <a:rPr dirty="0" sz="1050" spc="5" b="1">
                <a:latin typeface="Arial"/>
                <a:cs typeface="Arial"/>
              </a:rPr>
              <a:t>R,</a:t>
            </a:r>
            <a:r>
              <a:rPr dirty="0" sz="1050" spc="90" b="1">
                <a:latin typeface="Arial"/>
                <a:cs typeface="Arial"/>
              </a:rPr>
              <a:t> </a:t>
            </a:r>
            <a:r>
              <a:rPr dirty="0" sz="1050" spc="5" b="1">
                <a:latin typeface="Arial"/>
                <a:cs typeface="Arial"/>
              </a:rPr>
              <a:t>and</a:t>
            </a:r>
            <a:r>
              <a:rPr dirty="0" sz="1050" spc="10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draw</a:t>
            </a:r>
            <a:r>
              <a:rPr dirty="0" sz="1050" spc="100" b="1">
                <a:latin typeface="Arial"/>
                <a:cs typeface="Arial"/>
              </a:rPr>
              <a:t> </a:t>
            </a:r>
            <a:r>
              <a:rPr dirty="0" sz="1050" spc="5" b="1">
                <a:latin typeface="Arial"/>
                <a:cs typeface="Arial"/>
              </a:rPr>
              <a:t>a</a:t>
            </a:r>
            <a:r>
              <a:rPr dirty="0" sz="1050" spc="9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circle</a:t>
            </a:r>
            <a:r>
              <a:rPr dirty="0" sz="1050" spc="85" b="1">
                <a:latin typeface="Arial"/>
                <a:cs typeface="Arial"/>
              </a:rPr>
              <a:t> </a:t>
            </a:r>
            <a:r>
              <a:rPr dirty="0" sz="1050" spc="-5" b="1">
                <a:latin typeface="Arial"/>
                <a:cs typeface="Arial"/>
              </a:rPr>
              <a:t>that</a:t>
            </a:r>
            <a:r>
              <a:rPr dirty="0" sz="1050" spc="18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encloses</a:t>
            </a:r>
            <a:r>
              <a:rPr dirty="0" sz="1050" spc="8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vector</a:t>
            </a:r>
            <a:endParaRPr sz="1050">
              <a:latin typeface="Arial"/>
              <a:cs typeface="Arial"/>
            </a:endParaRPr>
          </a:p>
          <a:p>
            <a:pPr marL="12700" marR="7620">
              <a:lnSpc>
                <a:spcPct val="101400"/>
              </a:lnSpc>
            </a:pPr>
            <a:r>
              <a:rPr dirty="0" sz="1050" spc="5" b="1">
                <a:latin typeface="Arial"/>
                <a:cs typeface="Arial"/>
              </a:rPr>
              <a:t>R. </a:t>
            </a:r>
            <a:r>
              <a:rPr dirty="0" sz="1050" b="1">
                <a:latin typeface="Arial"/>
                <a:cs typeface="Arial"/>
              </a:rPr>
              <a:t>If </a:t>
            </a:r>
            <a:r>
              <a:rPr dirty="0" sz="1050" spc="5" b="1">
                <a:latin typeface="Arial"/>
                <a:cs typeface="Arial"/>
              </a:rPr>
              <a:t>done </a:t>
            </a:r>
            <a:r>
              <a:rPr dirty="0" sz="1050" spc="-10" b="1">
                <a:latin typeface="Arial"/>
                <a:cs typeface="Arial"/>
              </a:rPr>
              <a:t>correctly, </a:t>
            </a:r>
            <a:r>
              <a:rPr dirty="0" sz="1050" spc="5" b="1">
                <a:latin typeface="Arial"/>
                <a:cs typeface="Arial"/>
              </a:rPr>
              <a:t>the </a:t>
            </a:r>
            <a:r>
              <a:rPr dirty="0" sz="1050" b="1">
                <a:latin typeface="Arial"/>
                <a:cs typeface="Arial"/>
              </a:rPr>
              <a:t>heads and tails </a:t>
            </a:r>
            <a:r>
              <a:rPr dirty="0" sz="1050" spc="10" b="1">
                <a:latin typeface="Arial"/>
                <a:cs typeface="Arial"/>
              </a:rPr>
              <a:t>of </a:t>
            </a:r>
            <a:r>
              <a:rPr dirty="0" sz="1050" spc="-5" b="1">
                <a:latin typeface="Arial"/>
                <a:cs typeface="Arial"/>
              </a:rPr>
              <a:t>all </a:t>
            </a:r>
            <a:r>
              <a:rPr dirty="0" sz="1050" spc="5" b="1">
                <a:latin typeface="Arial"/>
                <a:cs typeface="Arial"/>
              </a:rPr>
              <a:t>3 </a:t>
            </a:r>
            <a:r>
              <a:rPr dirty="0" sz="1050" b="1">
                <a:latin typeface="Arial"/>
                <a:cs typeface="Arial"/>
              </a:rPr>
              <a:t>vectors will lie  </a:t>
            </a:r>
            <a:r>
              <a:rPr dirty="0" sz="1050" spc="10" b="1">
                <a:latin typeface="Arial"/>
                <a:cs typeface="Arial"/>
              </a:rPr>
              <a:t>on </a:t>
            </a:r>
            <a:r>
              <a:rPr dirty="0" sz="1050" spc="5" b="1">
                <a:latin typeface="Arial"/>
                <a:cs typeface="Arial"/>
              </a:rPr>
              <a:t>this</a:t>
            </a:r>
            <a:r>
              <a:rPr dirty="0" sz="1050" spc="-3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circle.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3490595" algn="l"/>
              </a:tabLst>
            </a:pPr>
            <a:r>
              <a:rPr dirty="0" sz="1050" b="1">
                <a:latin typeface="Arial"/>
                <a:cs typeface="Arial"/>
              </a:rPr>
              <a:t>Draw  in  </a:t>
            </a:r>
            <a:r>
              <a:rPr dirty="0" sz="1050" spc="5" b="1">
                <a:latin typeface="Arial"/>
                <a:cs typeface="Arial"/>
              </a:rPr>
              <a:t>the  </a:t>
            </a:r>
            <a:r>
              <a:rPr dirty="0" sz="1050" b="1">
                <a:latin typeface="Arial"/>
                <a:cs typeface="Arial"/>
              </a:rPr>
              <a:t>cutting  </a:t>
            </a:r>
            <a:r>
              <a:rPr dirty="0" sz="1050" spc="5" b="1">
                <a:latin typeface="Arial"/>
                <a:cs typeface="Arial"/>
              </a:rPr>
              <a:t>tool  </a:t>
            </a:r>
            <a:r>
              <a:rPr dirty="0" sz="1050" b="1">
                <a:latin typeface="Arial"/>
                <a:cs typeface="Arial"/>
              </a:rPr>
              <a:t>in  the  </a:t>
            </a:r>
            <a:r>
              <a:rPr dirty="0" sz="1050" spc="-5" b="1">
                <a:latin typeface="Arial"/>
                <a:cs typeface="Arial"/>
              </a:rPr>
              <a:t>upper </a:t>
            </a:r>
            <a:r>
              <a:rPr dirty="0" sz="1050" spc="7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right </a:t>
            </a:r>
            <a:r>
              <a:rPr dirty="0" sz="1050" spc="15" b="1">
                <a:latin typeface="Arial"/>
                <a:cs typeface="Arial"/>
              </a:rPr>
              <a:t> </a:t>
            </a:r>
            <a:r>
              <a:rPr dirty="0" sz="1050" spc="-5" b="1">
                <a:latin typeface="Arial"/>
                <a:cs typeface="Arial"/>
              </a:rPr>
              <a:t>hand</a:t>
            </a:r>
            <a:r>
              <a:rPr dirty="0" sz="1050" spc="-5">
                <a:latin typeface="Times New Roman"/>
                <a:cs typeface="Times New Roman"/>
              </a:rPr>
              <a:t>	</a:t>
            </a:r>
            <a:r>
              <a:rPr dirty="0" sz="1050" b="1">
                <a:latin typeface="Arial"/>
                <a:cs typeface="Arial"/>
              </a:rPr>
              <a:t>quadrant,</a:t>
            </a:r>
            <a:endParaRPr sz="1050">
              <a:latin typeface="Arial"/>
              <a:cs typeface="Arial"/>
            </a:endParaRPr>
          </a:p>
          <a:p>
            <a:pPr marL="12700" marR="7620">
              <a:lnSpc>
                <a:spcPct val="101400"/>
              </a:lnSpc>
              <a:spcBef>
                <a:spcPts val="5"/>
              </a:spcBef>
            </a:pPr>
            <a:r>
              <a:rPr dirty="0" sz="1050" b="1">
                <a:latin typeface="Arial"/>
                <a:cs typeface="Arial"/>
              </a:rPr>
              <a:t>taking care </a:t>
            </a:r>
            <a:r>
              <a:rPr dirty="0" sz="1050" spc="5" b="1">
                <a:latin typeface="Arial"/>
                <a:cs typeface="Arial"/>
              </a:rPr>
              <a:t>to </a:t>
            </a:r>
            <a:r>
              <a:rPr dirty="0" sz="1050" b="1">
                <a:latin typeface="Arial"/>
                <a:cs typeface="Arial"/>
              </a:rPr>
              <a:t>draw the </a:t>
            </a:r>
            <a:r>
              <a:rPr dirty="0" sz="1050" spc="-5" b="1">
                <a:latin typeface="Arial"/>
                <a:cs typeface="Arial"/>
              </a:rPr>
              <a:t>correct </a:t>
            </a:r>
            <a:r>
              <a:rPr dirty="0" sz="1050" b="1">
                <a:latin typeface="Arial"/>
                <a:cs typeface="Arial"/>
              </a:rPr>
              <a:t>rake angle (α) </a:t>
            </a:r>
            <a:r>
              <a:rPr dirty="0" sz="1050" spc="5" b="1">
                <a:latin typeface="Arial"/>
                <a:cs typeface="Arial"/>
              </a:rPr>
              <a:t>from the </a:t>
            </a:r>
            <a:r>
              <a:rPr dirty="0" sz="1050" b="1">
                <a:latin typeface="Arial"/>
                <a:cs typeface="Arial"/>
              </a:rPr>
              <a:t>vertical  axis.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050" b="1">
                <a:latin typeface="Arial"/>
                <a:cs typeface="Arial"/>
              </a:rPr>
              <a:t>Extend</a:t>
            </a:r>
            <a:r>
              <a:rPr dirty="0" sz="1050" spc="6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the</a:t>
            </a:r>
            <a:r>
              <a:rPr dirty="0" sz="1050" spc="6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line</a:t>
            </a:r>
            <a:r>
              <a:rPr dirty="0" sz="1050" spc="6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that</a:t>
            </a:r>
            <a:r>
              <a:rPr dirty="0" sz="1050" spc="7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is</a:t>
            </a:r>
            <a:r>
              <a:rPr dirty="0" sz="1050" spc="7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the</a:t>
            </a:r>
            <a:r>
              <a:rPr dirty="0" sz="1050" spc="7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cutting</a:t>
            </a:r>
            <a:r>
              <a:rPr dirty="0" sz="1050" spc="7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face</a:t>
            </a:r>
            <a:r>
              <a:rPr dirty="0" sz="1050" spc="60" b="1">
                <a:latin typeface="Arial"/>
                <a:cs typeface="Arial"/>
              </a:rPr>
              <a:t> </a:t>
            </a:r>
            <a:r>
              <a:rPr dirty="0" sz="1050" spc="10" b="1">
                <a:latin typeface="Arial"/>
                <a:cs typeface="Arial"/>
              </a:rPr>
              <a:t>of</a:t>
            </a:r>
            <a:r>
              <a:rPr dirty="0" sz="1050" spc="70" b="1">
                <a:latin typeface="Arial"/>
                <a:cs typeface="Arial"/>
              </a:rPr>
              <a:t> </a:t>
            </a:r>
            <a:r>
              <a:rPr dirty="0" sz="1050" spc="5" b="1">
                <a:latin typeface="Arial"/>
                <a:cs typeface="Arial"/>
              </a:rPr>
              <a:t>the</a:t>
            </a:r>
            <a:r>
              <a:rPr dirty="0" sz="1050" spc="6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tool</a:t>
            </a:r>
            <a:r>
              <a:rPr dirty="0" sz="1050" spc="7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(at</a:t>
            </a:r>
            <a:r>
              <a:rPr dirty="0" sz="1050" spc="135" b="1">
                <a:latin typeface="Arial"/>
                <a:cs typeface="Arial"/>
              </a:rPr>
              <a:t> </a:t>
            </a:r>
            <a:r>
              <a:rPr dirty="0" sz="1050" spc="5" b="1">
                <a:latin typeface="Arial"/>
                <a:cs typeface="Arial"/>
              </a:rPr>
              <a:t>the</a:t>
            </a:r>
            <a:r>
              <a:rPr dirty="0" sz="1050" spc="7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same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1780" y="2770132"/>
            <a:ext cx="88265" cy="1879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295">
                <a:latin typeface="OpenSymbol"/>
                <a:cs typeface="OpenSymbol"/>
              </a:rPr>
              <a:t></a:t>
            </a:r>
            <a:endParaRPr sz="1050">
              <a:latin typeface="OpenSymbol"/>
              <a:cs typeface="Open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1780" y="3257202"/>
            <a:ext cx="88265" cy="1879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295">
                <a:latin typeface="OpenSymbol"/>
                <a:cs typeface="OpenSymbol"/>
              </a:rPr>
              <a:t></a:t>
            </a:r>
            <a:endParaRPr sz="1050">
              <a:latin typeface="OpenSymbol"/>
              <a:cs typeface="Open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4023" y="3442830"/>
            <a:ext cx="4115435" cy="3492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  <a:tabLst>
                <a:tab pos="2942590" algn="l"/>
              </a:tabLst>
            </a:pPr>
            <a:r>
              <a:rPr dirty="0" sz="1050" b="1">
                <a:latin typeface="Arial"/>
                <a:cs typeface="Arial"/>
              </a:rPr>
              <a:t>rake  angle)  through  the  circle. </a:t>
            </a:r>
            <a:r>
              <a:rPr dirty="0" sz="1050" spc="15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This </a:t>
            </a:r>
            <a:r>
              <a:rPr dirty="0" sz="1050" spc="2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now</a:t>
            </a:r>
            <a:r>
              <a:rPr dirty="0" sz="1050">
                <a:latin typeface="Times New Roman"/>
                <a:cs typeface="Times New Roman"/>
              </a:rPr>
              <a:t>	</a:t>
            </a:r>
            <a:r>
              <a:rPr dirty="0" sz="1050" b="1">
                <a:latin typeface="Arial"/>
                <a:cs typeface="Arial"/>
              </a:rPr>
              <a:t>gives the friction  vector</a:t>
            </a:r>
            <a:r>
              <a:rPr dirty="0" sz="1050" spc="-1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(F).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1780" y="3744271"/>
            <a:ext cx="88265" cy="1879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295">
                <a:latin typeface="OpenSymbol"/>
                <a:cs typeface="OpenSymbol"/>
              </a:rPr>
              <a:t></a:t>
            </a:r>
            <a:endParaRPr sz="1050">
              <a:latin typeface="OpenSymbol"/>
              <a:cs typeface="Open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54023" y="3766139"/>
            <a:ext cx="4116704" cy="10001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1499"/>
              </a:lnSpc>
              <a:spcBef>
                <a:spcPts val="95"/>
              </a:spcBef>
            </a:pPr>
            <a:r>
              <a:rPr dirty="0" sz="1050" spc="10" b="1">
                <a:latin typeface="Arial"/>
                <a:cs typeface="Arial"/>
              </a:rPr>
              <a:t>A </a:t>
            </a:r>
            <a:r>
              <a:rPr dirty="0" sz="1050" b="1">
                <a:latin typeface="Arial"/>
                <a:cs typeface="Arial"/>
              </a:rPr>
              <a:t>line can now </a:t>
            </a:r>
            <a:r>
              <a:rPr dirty="0" sz="1050" spc="10" b="1">
                <a:latin typeface="Arial"/>
                <a:cs typeface="Arial"/>
              </a:rPr>
              <a:t>be </a:t>
            </a:r>
            <a:r>
              <a:rPr dirty="0" sz="1050" b="1">
                <a:latin typeface="Arial"/>
                <a:cs typeface="Arial"/>
              </a:rPr>
              <a:t>drawn from the head </a:t>
            </a:r>
            <a:r>
              <a:rPr dirty="0" sz="1050" spc="10" b="1">
                <a:latin typeface="Arial"/>
                <a:cs typeface="Arial"/>
              </a:rPr>
              <a:t>of </a:t>
            </a:r>
            <a:r>
              <a:rPr dirty="0" sz="1050" spc="-5" b="1">
                <a:latin typeface="Arial"/>
                <a:cs typeface="Arial"/>
              </a:rPr>
              <a:t>the </a:t>
            </a:r>
            <a:r>
              <a:rPr dirty="0" sz="1050" b="1">
                <a:latin typeface="Arial"/>
                <a:cs typeface="Arial"/>
              </a:rPr>
              <a:t>friction </a:t>
            </a:r>
            <a:r>
              <a:rPr dirty="0" sz="1050" spc="-10" b="1">
                <a:latin typeface="Arial"/>
                <a:cs typeface="Arial"/>
              </a:rPr>
              <a:t>vector, </a:t>
            </a:r>
            <a:r>
              <a:rPr dirty="0" sz="1050" spc="5" b="1">
                <a:latin typeface="Arial"/>
                <a:cs typeface="Arial"/>
              </a:rPr>
              <a:t>to  the </a:t>
            </a:r>
            <a:r>
              <a:rPr dirty="0" sz="1050" b="1">
                <a:latin typeface="Arial"/>
                <a:cs typeface="Arial"/>
              </a:rPr>
              <a:t>head </a:t>
            </a:r>
            <a:r>
              <a:rPr dirty="0" sz="1050" spc="5" b="1">
                <a:latin typeface="Arial"/>
                <a:cs typeface="Arial"/>
              </a:rPr>
              <a:t>of </a:t>
            </a:r>
            <a:r>
              <a:rPr dirty="0" sz="1050" b="1">
                <a:latin typeface="Arial"/>
                <a:cs typeface="Arial"/>
              </a:rPr>
              <a:t>the resultant vector </a:t>
            </a:r>
            <a:r>
              <a:rPr dirty="0" sz="1050" spc="5" b="1">
                <a:latin typeface="Arial"/>
                <a:cs typeface="Arial"/>
              </a:rPr>
              <a:t>(R). </a:t>
            </a:r>
            <a:r>
              <a:rPr dirty="0" sz="1050" b="1">
                <a:latin typeface="Arial"/>
                <a:cs typeface="Arial"/>
              </a:rPr>
              <a:t>This gives </a:t>
            </a:r>
            <a:r>
              <a:rPr dirty="0" sz="1050" spc="5" b="1">
                <a:latin typeface="Arial"/>
                <a:cs typeface="Arial"/>
              </a:rPr>
              <a:t>the </a:t>
            </a:r>
            <a:r>
              <a:rPr dirty="0" sz="1050" b="1">
                <a:latin typeface="Arial"/>
                <a:cs typeface="Arial"/>
              </a:rPr>
              <a:t>normal  vector </a:t>
            </a:r>
            <a:r>
              <a:rPr dirty="0" sz="1050" spc="5" b="1">
                <a:latin typeface="Arial"/>
                <a:cs typeface="Arial"/>
              </a:rPr>
              <a:t>(N). </a:t>
            </a:r>
            <a:r>
              <a:rPr dirty="0" sz="1050" b="1">
                <a:latin typeface="Arial"/>
                <a:cs typeface="Arial"/>
              </a:rPr>
              <a:t>Also add </a:t>
            </a:r>
            <a:r>
              <a:rPr dirty="0" sz="1050" spc="5" b="1">
                <a:latin typeface="Arial"/>
                <a:cs typeface="Arial"/>
              </a:rPr>
              <a:t>a</a:t>
            </a:r>
            <a:r>
              <a:rPr dirty="0" sz="1050" spc="30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friction angle (β) between vectors </a:t>
            </a:r>
            <a:r>
              <a:rPr dirty="0" sz="1050" spc="10" b="1">
                <a:latin typeface="Arial"/>
                <a:cs typeface="Arial"/>
              </a:rPr>
              <a:t>R</a:t>
            </a:r>
            <a:r>
              <a:rPr dirty="0" sz="1050" spc="28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and</a:t>
            </a:r>
            <a:endParaRPr sz="105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20"/>
              </a:spcBef>
            </a:pPr>
            <a:r>
              <a:rPr dirty="0" sz="1050" spc="5" b="1">
                <a:latin typeface="Arial"/>
                <a:cs typeface="Arial"/>
              </a:rPr>
              <a:t>N. </a:t>
            </a:r>
            <a:r>
              <a:rPr dirty="0" sz="1050" b="1">
                <a:latin typeface="Arial"/>
                <a:cs typeface="Arial"/>
              </a:rPr>
              <a:t>Therefore, </a:t>
            </a:r>
            <a:r>
              <a:rPr dirty="0" sz="1050" spc="-5" b="1">
                <a:latin typeface="Arial"/>
                <a:cs typeface="Arial"/>
              </a:rPr>
              <a:t>mathematically, </a:t>
            </a:r>
            <a:r>
              <a:rPr dirty="0" sz="1050" spc="10" b="1">
                <a:latin typeface="Arial"/>
                <a:cs typeface="Arial"/>
              </a:rPr>
              <a:t>R </a:t>
            </a:r>
            <a:r>
              <a:rPr dirty="0" sz="1050" spc="5" b="1">
                <a:latin typeface="Arial"/>
                <a:cs typeface="Arial"/>
              </a:rPr>
              <a:t>= </a:t>
            </a:r>
            <a:r>
              <a:rPr dirty="0" sz="1050" b="1">
                <a:latin typeface="Arial"/>
                <a:cs typeface="Arial"/>
              </a:rPr>
              <a:t>Fc+Ft </a:t>
            </a:r>
            <a:r>
              <a:rPr dirty="0" sz="1050" spc="5" b="1">
                <a:latin typeface="Arial"/>
                <a:cs typeface="Arial"/>
              </a:rPr>
              <a:t>= F +</a:t>
            </a:r>
            <a:r>
              <a:rPr dirty="0" sz="1050" spc="-65" b="1">
                <a:latin typeface="Arial"/>
                <a:cs typeface="Arial"/>
              </a:rPr>
              <a:t> </a:t>
            </a:r>
            <a:r>
              <a:rPr dirty="0" sz="1050" spc="5" b="1">
                <a:latin typeface="Arial"/>
                <a:cs typeface="Arial"/>
              </a:rPr>
              <a:t>N.</a:t>
            </a:r>
            <a:endParaRPr sz="1050">
              <a:latin typeface="Arial"/>
              <a:cs typeface="Arial"/>
            </a:endParaRPr>
          </a:p>
          <a:p>
            <a:pPr algn="just" marL="12700" marR="6350">
              <a:lnSpc>
                <a:spcPts val="1280"/>
              </a:lnSpc>
              <a:spcBef>
                <a:spcPts val="40"/>
              </a:spcBef>
            </a:pPr>
            <a:r>
              <a:rPr dirty="0" sz="1050" b="1">
                <a:latin typeface="Arial"/>
                <a:cs typeface="Arial"/>
              </a:rPr>
              <a:t>Draw </a:t>
            </a:r>
            <a:r>
              <a:rPr dirty="0" sz="1050" spc="5" b="1">
                <a:latin typeface="Arial"/>
                <a:cs typeface="Arial"/>
              </a:rPr>
              <a:t>a </a:t>
            </a:r>
            <a:r>
              <a:rPr dirty="0" sz="1050" b="1">
                <a:latin typeface="Arial"/>
                <a:cs typeface="Arial"/>
              </a:rPr>
              <a:t>feed thickness line parallel </a:t>
            </a:r>
            <a:r>
              <a:rPr dirty="0" sz="1050" spc="5" b="1">
                <a:latin typeface="Arial"/>
                <a:cs typeface="Arial"/>
              </a:rPr>
              <a:t>to </a:t>
            </a:r>
            <a:r>
              <a:rPr dirty="0" sz="1050" b="1">
                <a:latin typeface="Arial"/>
                <a:cs typeface="Arial"/>
              </a:rPr>
              <a:t>the horizontal axis. </a:t>
            </a:r>
            <a:r>
              <a:rPr dirty="0" sz="1050" spc="-5" b="1">
                <a:latin typeface="Arial"/>
                <a:cs typeface="Arial"/>
              </a:rPr>
              <a:t>Next  </a:t>
            </a:r>
            <a:r>
              <a:rPr dirty="0" sz="1050" b="1">
                <a:latin typeface="Arial"/>
                <a:cs typeface="Arial"/>
              </a:rPr>
              <a:t>draw </a:t>
            </a:r>
            <a:r>
              <a:rPr dirty="0" sz="1050" spc="5" b="1">
                <a:latin typeface="Arial"/>
                <a:cs typeface="Arial"/>
              </a:rPr>
              <a:t>a </a:t>
            </a:r>
            <a:r>
              <a:rPr dirty="0" sz="1050" b="1">
                <a:latin typeface="Arial"/>
                <a:cs typeface="Arial"/>
              </a:rPr>
              <a:t>chip thickness line </a:t>
            </a:r>
            <a:r>
              <a:rPr dirty="0" sz="1050" spc="-5" b="1">
                <a:latin typeface="Arial"/>
                <a:cs typeface="Arial"/>
              </a:rPr>
              <a:t>parallel </a:t>
            </a:r>
            <a:r>
              <a:rPr dirty="0" sz="1050" spc="5" b="1">
                <a:latin typeface="Arial"/>
                <a:cs typeface="Arial"/>
              </a:rPr>
              <a:t>to </a:t>
            </a:r>
            <a:r>
              <a:rPr dirty="0" sz="1050" b="1">
                <a:latin typeface="Arial"/>
                <a:cs typeface="Arial"/>
              </a:rPr>
              <a:t>the </a:t>
            </a:r>
            <a:r>
              <a:rPr dirty="0" sz="1050" spc="5" b="1">
                <a:latin typeface="Arial"/>
                <a:cs typeface="Arial"/>
              </a:rPr>
              <a:t>tool </a:t>
            </a:r>
            <a:r>
              <a:rPr dirty="0" sz="1050" b="1">
                <a:latin typeface="Arial"/>
                <a:cs typeface="Arial"/>
              </a:rPr>
              <a:t>cutting</a:t>
            </a:r>
            <a:r>
              <a:rPr dirty="0" sz="1050" spc="-7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face.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1780" y="4393955"/>
            <a:ext cx="88265" cy="1879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295">
                <a:latin typeface="OpenSymbol"/>
                <a:cs typeface="OpenSymbol"/>
              </a:rPr>
              <a:t></a:t>
            </a:r>
            <a:endParaRPr sz="1050">
              <a:latin typeface="OpenSymbol"/>
              <a:cs typeface="Open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1771" y="4717264"/>
            <a:ext cx="88265" cy="1879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295">
                <a:latin typeface="OpenSymbol"/>
                <a:cs typeface="OpenSymbol"/>
              </a:rPr>
              <a:t></a:t>
            </a:r>
            <a:endParaRPr sz="1050">
              <a:latin typeface="OpenSymbol"/>
              <a:cs typeface="Open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54014" y="4740278"/>
            <a:ext cx="4116070" cy="1879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900170" algn="l"/>
              </a:tabLst>
            </a:pPr>
            <a:r>
              <a:rPr dirty="0" sz="1050" b="1">
                <a:latin typeface="Arial"/>
                <a:cs typeface="Arial"/>
              </a:rPr>
              <a:t>Dr</a:t>
            </a:r>
            <a:r>
              <a:rPr dirty="0" sz="1050" spc="-5" b="1">
                <a:latin typeface="Arial"/>
                <a:cs typeface="Arial"/>
              </a:rPr>
              <a:t>a</a:t>
            </a:r>
            <a:r>
              <a:rPr dirty="0" sz="1050" spc="10" b="1">
                <a:latin typeface="Arial"/>
                <a:cs typeface="Arial"/>
              </a:rPr>
              <a:t>w</a:t>
            </a:r>
            <a:r>
              <a:rPr dirty="0" sz="1050">
                <a:latin typeface="Times New Roman"/>
                <a:cs typeface="Times New Roman"/>
              </a:rPr>
              <a:t>  </a:t>
            </a:r>
            <a:r>
              <a:rPr dirty="0" sz="1050" spc="20">
                <a:latin typeface="Times New Roman"/>
                <a:cs typeface="Times New Roman"/>
              </a:rPr>
              <a:t> </a:t>
            </a:r>
            <a:r>
              <a:rPr dirty="0" sz="1050" spc="5" b="1">
                <a:latin typeface="Arial"/>
                <a:cs typeface="Arial"/>
              </a:rPr>
              <a:t>a</a:t>
            </a:r>
            <a:r>
              <a:rPr dirty="0" sz="1050">
                <a:latin typeface="Times New Roman"/>
                <a:cs typeface="Times New Roman"/>
              </a:rPr>
              <a:t>  </a:t>
            </a:r>
            <a:r>
              <a:rPr dirty="0" sz="1050" spc="15">
                <a:latin typeface="Times New Roman"/>
                <a:cs typeface="Times New Roman"/>
              </a:rPr>
              <a:t> </a:t>
            </a:r>
            <a:r>
              <a:rPr dirty="0" sz="1050" spc="-5" b="1">
                <a:latin typeface="Arial"/>
                <a:cs typeface="Arial"/>
              </a:rPr>
              <a:t>vec</a:t>
            </a:r>
            <a:r>
              <a:rPr dirty="0" sz="1050" spc="10" b="1">
                <a:latin typeface="Arial"/>
                <a:cs typeface="Arial"/>
              </a:rPr>
              <a:t>t</a:t>
            </a:r>
            <a:r>
              <a:rPr dirty="0" sz="1050" spc="-10" b="1">
                <a:latin typeface="Arial"/>
                <a:cs typeface="Arial"/>
              </a:rPr>
              <a:t>o</a:t>
            </a:r>
            <a:r>
              <a:rPr dirty="0" sz="1050" spc="5" b="1">
                <a:latin typeface="Arial"/>
                <a:cs typeface="Arial"/>
              </a:rPr>
              <a:t>r</a:t>
            </a:r>
            <a:r>
              <a:rPr dirty="0" sz="1050">
                <a:latin typeface="Times New Roman"/>
                <a:cs typeface="Times New Roman"/>
              </a:rPr>
              <a:t>  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 spc="10" b="1">
                <a:latin typeface="Arial"/>
                <a:cs typeface="Arial"/>
              </a:rPr>
              <a:t>f</a:t>
            </a:r>
            <a:r>
              <a:rPr dirty="0" sz="1050" spc="-5" b="1">
                <a:latin typeface="Arial"/>
                <a:cs typeface="Arial"/>
              </a:rPr>
              <a:t>r</a:t>
            </a:r>
            <a:r>
              <a:rPr dirty="0" sz="1050" b="1">
                <a:latin typeface="Arial"/>
                <a:cs typeface="Arial"/>
              </a:rPr>
              <a:t>o</a:t>
            </a:r>
            <a:r>
              <a:rPr dirty="0" sz="1050" spc="10" b="1">
                <a:latin typeface="Arial"/>
                <a:cs typeface="Arial"/>
              </a:rPr>
              <a:t>m</a:t>
            </a:r>
            <a:r>
              <a:rPr dirty="0" sz="1050">
                <a:latin typeface="Times New Roman"/>
                <a:cs typeface="Times New Roman"/>
              </a:rPr>
              <a:t>  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 b="1">
                <a:latin typeface="Arial"/>
                <a:cs typeface="Arial"/>
              </a:rPr>
              <a:t>th</a:t>
            </a:r>
            <a:r>
              <a:rPr dirty="0" sz="1050" spc="5" b="1">
                <a:latin typeface="Arial"/>
                <a:cs typeface="Arial"/>
              </a:rPr>
              <a:t>e</a:t>
            </a:r>
            <a:r>
              <a:rPr dirty="0" sz="1050">
                <a:latin typeface="Times New Roman"/>
                <a:cs typeface="Times New Roman"/>
              </a:rPr>
              <a:t>  </a:t>
            </a:r>
            <a:r>
              <a:rPr dirty="0" sz="1050" spc="15">
                <a:latin typeface="Times New Roman"/>
                <a:cs typeface="Times New Roman"/>
              </a:rPr>
              <a:t> </a:t>
            </a:r>
            <a:r>
              <a:rPr dirty="0" sz="1050" b="1">
                <a:latin typeface="Arial"/>
                <a:cs typeface="Arial"/>
              </a:rPr>
              <a:t>o</a:t>
            </a:r>
            <a:r>
              <a:rPr dirty="0" sz="1050" spc="-5" b="1">
                <a:latin typeface="Arial"/>
                <a:cs typeface="Arial"/>
              </a:rPr>
              <a:t>ri</a:t>
            </a:r>
            <a:r>
              <a:rPr dirty="0" sz="1050" b="1">
                <a:latin typeface="Arial"/>
                <a:cs typeface="Arial"/>
              </a:rPr>
              <a:t>g</a:t>
            </a:r>
            <a:r>
              <a:rPr dirty="0" sz="1050" spc="5" b="1">
                <a:latin typeface="Arial"/>
                <a:cs typeface="Arial"/>
              </a:rPr>
              <a:t>in</a:t>
            </a:r>
            <a:r>
              <a:rPr dirty="0" sz="1050">
                <a:latin typeface="Times New Roman"/>
                <a:cs typeface="Times New Roman"/>
              </a:rPr>
              <a:t>  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 b="1">
                <a:latin typeface="Arial"/>
                <a:cs typeface="Arial"/>
              </a:rPr>
              <a:t>(</a:t>
            </a:r>
            <a:r>
              <a:rPr dirty="0" sz="1050" spc="10" b="1">
                <a:latin typeface="Arial"/>
                <a:cs typeface="Arial"/>
              </a:rPr>
              <a:t>t</a:t>
            </a:r>
            <a:r>
              <a:rPr dirty="0" sz="1050" b="1">
                <a:latin typeface="Arial"/>
                <a:cs typeface="Arial"/>
              </a:rPr>
              <a:t>oo</a:t>
            </a:r>
            <a:r>
              <a:rPr dirty="0" sz="1050" b="1">
                <a:latin typeface="Arial"/>
                <a:cs typeface="Arial"/>
              </a:rPr>
              <a:t>l</a:t>
            </a:r>
            <a:r>
              <a:rPr dirty="0" sz="1050">
                <a:latin typeface="Times New Roman"/>
                <a:cs typeface="Times New Roman"/>
              </a:rPr>
              <a:t>  </a:t>
            </a:r>
            <a:r>
              <a:rPr dirty="0" sz="1050" spc="10">
                <a:latin typeface="Times New Roman"/>
                <a:cs typeface="Times New Roman"/>
              </a:rPr>
              <a:t> </a:t>
            </a:r>
            <a:r>
              <a:rPr dirty="0" sz="1050" b="1">
                <a:latin typeface="Arial"/>
                <a:cs typeface="Arial"/>
              </a:rPr>
              <a:t>po</a:t>
            </a:r>
            <a:r>
              <a:rPr dirty="0" sz="1050" spc="-10" b="1">
                <a:latin typeface="Arial"/>
                <a:cs typeface="Arial"/>
              </a:rPr>
              <a:t>i</a:t>
            </a:r>
            <a:r>
              <a:rPr dirty="0" sz="1050" b="1">
                <a:latin typeface="Arial"/>
                <a:cs typeface="Arial"/>
              </a:rPr>
              <a:t>nt</a:t>
            </a:r>
            <a:r>
              <a:rPr dirty="0" sz="1050" spc="5" b="1">
                <a:latin typeface="Arial"/>
                <a:cs typeface="Arial"/>
              </a:rPr>
              <a:t>)</a:t>
            </a:r>
            <a:r>
              <a:rPr dirty="0" sz="1050">
                <a:latin typeface="Times New Roman"/>
                <a:cs typeface="Times New Roman"/>
              </a:rPr>
              <a:t>  </a:t>
            </a:r>
            <a:r>
              <a:rPr dirty="0" sz="1050" spc="15">
                <a:latin typeface="Times New Roman"/>
                <a:cs typeface="Times New Roman"/>
              </a:rPr>
              <a:t> </a:t>
            </a:r>
            <a:r>
              <a:rPr dirty="0" sz="1050" b="1">
                <a:latin typeface="Arial"/>
                <a:cs typeface="Arial"/>
              </a:rPr>
              <a:t>to</a:t>
            </a:r>
            <a:r>
              <a:rPr dirty="0" sz="1050" spc="10" b="1">
                <a:latin typeface="Arial"/>
                <a:cs typeface="Arial"/>
              </a:rPr>
              <a:t>w</a:t>
            </a:r>
            <a:r>
              <a:rPr dirty="0" sz="1050" spc="-5" b="1">
                <a:latin typeface="Arial"/>
                <a:cs typeface="Arial"/>
              </a:rPr>
              <a:t>ar</a:t>
            </a:r>
            <a:r>
              <a:rPr dirty="0" sz="1050" b="1">
                <a:latin typeface="Arial"/>
                <a:cs typeface="Arial"/>
              </a:rPr>
              <a:t>d</a:t>
            </a:r>
            <a:r>
              <a:rPr dirty="0" sz="1050" spc="5" b="1">
                <a:latin typeface="Arial"/>
                <a:cs typeface="Arial"/>
              </a:rPr>
              <a:t>s</a:t>
            </a:r>
            <a:r>
              <a:rPr dirty="0" sz="1050">
                <a:latin typeface="Times New Roman"/>
                <a:cs typeface="Times New Roman"/>
              </a:rPr>
              <a:t>	</a:t>
            </a:r>
            <a:r>
              <a:rPr dirty="0" sz="1050" b="1">
                <a:latin typeface="Arial"/>
                <a:cs typeface="Arial"/>
              </a:rPr>
              <a:t>th</a:t>
            </a:r>
            <a:r>
              <a:rPr dirty="0" sz="1050" spc="5" b="1">
                <a:latin typeface="Arial"/>
                <a:cs typeface="Arial"/>
              </a:rPr>
              <a:t>e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54014" y="4902500"/>
            <a:ext cx="4117975" cy="1879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b="1">
                <a:latin typeface="Arial"/>
                <a:cs typeface="Arial"/>
              </a:rPr>
              <a:t>intersection</a:t>
            </a:r>
            <a:r>
              <a:rPr dirty="0" sz="1050" spc="155" b="1">
                <a:latin typeface="Arial"/>
                <a:cs typeface="Arial"/>
              </a:rPr>
              <a:t> </a:t>
            </a:r>
            <a:r>
              <a:rPr dirty="0" sz="1050" spc="5" b="1">
                <a:latin typeface="Arial"/>
                <a:cs typeface="Arial"/>
              </a:rPr>
              <a:t>of</a:t>
            </a:r>
            <a:r>
              <a:rPr dirty="0" sz="1050" spc="15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the</a:t>
            </a:r>
            <a:r>
              <a:rPr dirty="0" sz="1050" spc="155" b="1">
                <a:latin typeface="Arial"/>
                <a:cs typeface="Arial"/>
              </a:rPr>
              <a:t> </a:t>
            </a:r>
            <a:r>
              <a:rPr dirty="0" sz="1050" spc="10" b="1">
                <a:latin typeface="Arial"/>
                <a:cs typeface="Arial"/>
              </a:rPr>
              <a:t>two</a:t>
            </a:r>
            <a:r>
              <a:rPr dirty="0" sz="1050" spc="15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chip</a:t>
            </a:r>
            <a:r>
              <a:rPr dirty="0" sz="1050" spc="15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lines,</a:t>
            </a:r>
            <a:r>
              <a:rPr dirty="0" sz="1050" spc="14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stopping</a:t>
            </a:r>
            <a:r>
              <a:rPr dirty="0" sz="1050" spc="15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at</a:t>
            </a:r>
            <a:r>
              <a:rPr dirty="0" sz="1050" spc="20" b="1">
                <a:latin typeface="Arial"/>
                <a:cs typeface="Arial"/>
              </a:rPr>
              <a:t> </a:t>
            </a:r>
            <a:r>
              <a:rPr dirty="0" sz="1050" spc="5" b="1">
                <a:latin typeface="Arial"/>
                <a:cs typeface="Arial"/>
              </a:rPr>
              <a:t>the</a:t>
            </a:r>
            <a:r>
              <a:rPr dirty="0" sz="1050" spc="15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circle.</a:t>
            </a:r>
            <a:r>
              <a:rPr dirty="0" sz="1050" spc="150" b="1">
                <a:latin typeface="Arial"/>
                <a:cs typeface="Arial"/>
              </a:rPr>
              <a:t> </a:t>
            </a:r>
            <a:r>
              <a:rPr dirty="0" sz="1050" spc="5" b="1">
                <a:latin typeface="Arial"/>
                <a:cs typeface="Arial"/>
              </a:rPr>
              <a:t>The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4014" y="5065114"/>
            <a:ext cx="4117975" cy="9988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4"/>
              </a:spcBef>
            </a:pPr>
            <a:r>
              <a:rPr dirty="0" sz="1050" b="1">
                <a:latin typeface="Arial"/>
                <a:cs typeface="Arial"/>
              </a:rPr>
              <a:t>result will </a:t>
            </a:r>
            <a:r>
              <a:rPr dirty="0" sz="1050" spc="5" b="1">
                <a:latin typeface="Arial"/>
                <a:cs typeface="Arial"/>
              </a:rPr>
              <a:t>be a </a:t>
            </a:r>
            <a:r>
              <a:rPr dirty="0" sz="1050" b="1">
                <a:latin typeface="Arial"/>
                <a:cs typeface="Arial"/>
              </a:rPr>
              <a:t>shear </a:t>
            </a:r>
            <a:r>
              <a:rPr dirty="0" sz="1050" spc="-10" b="1">
                <a:latin typeface="Arial"/>
                <a:cs typeface="Arial"/>
              </a:rPr>
              <a:t>force </a:t>
            </a:r>
            <a:r>
              <a:rPr dirty="0" sz="1050" b="1">
                <a:latin typeface="Arial"/>
                <a:cs typeface="Arial"/>
              </a:rPr>
              <a:t>vector (Fs). </a:t>
            </a:r>
            <a:r>
              <a:rPr dirty="0" sz="1050" spc="-5" b="1">
                <a:latin typeface="Arial"/>
                <a:cs typeface="Arial"/>
              </a:rPr>
              <a:t>Also </a:t>
            </a:r>
            <a:r>
              <a:rPr dirty="0" sz="1050" b="1">
                <a:latin typeface="Arial"/>
                <a:cs typeface="Arial"/>
              </a:rPr>
              <a:t>measure the </a:t>
            </a:r>
            <a:r>
              <a:rPr dirty="0" sz="1050" spc="-10" b="1">
                <a:latin typeface="Arial"/>
                <a:cs typeface="Arial"/>
              </a:rPr>
              <a:t>shear  </a:t>
            </a:r>
            <a:r>
              <a:rPr dirty="0" sz="1050" b="1">
                <a:latin typeface="Arial"/>
                <a:cs typeface="Arial"/>
              </a:rPr>
              <a:t>force angle between Fs </a:t>
            </a:r>
            <a:r>
              <a:rPr dirty="0" sz="1050" spc="5" b="1">
                <a:latin typeface="Arial"/>
                <a:cs typeface="Arial"/>
              </a:rPr>
              <a:t>and</a:t>
            </a:r>
            <a:r>
              <a:rPr dirty="0" sz="1050" spc="-105" b="1">
                <a:latin typeface="Arial"/>
                <a:cs typeface="Arial"/>
              </a:rPr>
              <a:t> </a:t>
            </a:r>
            <a:r>
              <a:rPr dirty="0" sz="1050" spc="5" b="1">
                <a:latin typeface="Arial"/>
                <a:cs typeface="Arial"/>
              </a:rPr>
              <a:t>Fc.</a:t>
            </a:r>
            <a:endParaRPr sz="1050">
              <a:latin typeface="Arial"/>
              <a:cs typeface="Arial"/>
            </a:endParaRPr>
          </a:p>
          <a:p>
            <a:pPr marL="12700" marR="6985">
              <a:lnSpc>
                <a:spcPct val="101400"/>
              </a:lnSpc>
              <a:spcBef>
                <a:spcPts val="10"/>
              </a:spcBef>
            </a:pPr>
            <a:r>
              <a:rPr dirty="0" sz="1050" b="1">
                <a:latin typeface="Arial"/>
                <a:cs typeface="Arial"/>
              </a:rPr>
              <a:t>Finally add the </a:t>
            </a:r>
            <a:r>
              <a:rPr dirty="0" sz="1050" spc="-10" b="1">
                <a:latin typeface="Arial"/>
                <a:cs typeface="Arial"/>
              </a:rPr>
              <a:t>shear </a:t>
            </a:r>
            <a:r>
              <a:rPr dirty="0" sz="1050" b="1">
                <a:latin typeface="Arial"/>
                <a:cs typeface="Arial"/>
              </a:rPr>
              <a:t>force normal (Fn) from the head </a:t>
            </a:r>
            <a:r>
              <a:rPr dirty="0" sz="1050" spc="5" b="1">
                <a:latin typeface="Arial"/>
                <a:cs typeface="Arial"/>
              </a:rPr>
              <a:t>of Fs to </a:t>
            </a:r>
            <a:r>
              <a:rPr dirty="0" sz="1050" spc="300" b="1">
                <a:latin typeface="Arial"/>
                <a:cs typeface="Arial"/>
              </a:rPr>
              <a:t> </a:t>
            </a:r>
            <a:r>
              <a:rPr dirty="0" sz="1050" spc="5" b="1">
                <a:latin typeface="Arial"/>
                <a:cs typeface="Arial"/>
              </a:rPr>
              <a:t>the head </a:t>
            </a:r>
            <a:r>
              <a:rPr dirty="0" sz="1050" spc="10" b="1">
                <a:latin typeface="Arial"/>
                <a:cs typeface="Arial"/>
              </a:rPr>
              <a:t>of</a:t>
            </a:r>
            <a:r>
              <a:rPr dirty="0" sz="1050" spc="-30" b="1">
                <a:latin typeface="Arial"/>
                <a:cs typeface="Arial"/>
              </a:rPr>
              <a:t> </a:t>
            </a:r>
            <a:r>
              <a:rPr dirty="0" sz="1050" spc="5" b="1">
                <a:latin typeface="Arial"/>
                <a:cs typeface="Arial"/>
              </a:rPr>
              <a:t>R.</a:t>
            </a:r>
            <a:endParaRPr sz="1050">
              <a:latin typeface="Arial"/>
              <a:cs typeface="Arial"/>
            </a:endParaRPr>
          </a:p>
          <a:p>
            <a:pPr marL="12700" marR="1261745">
              <a:lnSpc>
                <a:spcPts val="1280"/>
              </a:lnSpc>
              <a:spcBef>
                <a:spcPts val="40"/>
              </a:spcBef>
            </a:pPr>
            <a:r>
              <a:rPr dirty="0" sz="1050" spc="5" b="1">
                <a:latin typeface="Arial"/>
                <a:cs typeface="Arial"/>
              </a:rPr>
              <a:t>Use a </a:t>
            </a:r>
            <a:r>
              <a:rPr dirty="0" sz="1050" b="1">
                <a:latin typeface="Arial"/>
                <a:cs typeface="Arial"/>
              </a:rPr>
              <a:t>scale and protractor </a:t>
            </a:r>
            <a:r>
              <a:rPr dirty="0" sz="1050" spc="10" b="1">
                <a:latin typeface="Arial"/>
                <a:cs typeface="Arial"/>
              </a:rPr>
              <a:t>to </a:t>
            </a:r>
            <a:r>
              <a:rPr dirty="0" sz="1050" b="1">
                <a:latin typeface="Arial"/>
                <a:cs typeface="Arial"/>
              </a:rPr>
              <a:t>measure off </a:t>
            </a:r>
            <a:r>
              <a:rPr dirty="0" sz="1050" spc="-5" b="1">
                <a:latin typeface="Arial"/>
                <a:cs typeface="Arial"/>
              </a:rPr>
              <a:t>all  </a:t>
            </a:r>
            <a:r>
              <a:rPr dirty="0" sz="1050" b="1">
                <a:latin typeface="Arial"/>
                <a:cs typeface="Arial"/>
              </a:rPr>
              <a:t>distances (forces) </a:t>
            </a:r>
            <a:r>
              <a:rPr dirty="0" sz="1050" spc="5" b="1">
                <a:latin typeface="Arial"/>
                <a:cs typeface="Arial"/>
              </a:rPr>
              <a:t>and</a:t>
            </a:r>
            <a:r>
              <a:rPr dirty="0" sz="1050" spc="-10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angles.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1771" y="5366570"/>
            <a:ext cx="88265" cy="1879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295">
                <a:latin typeface="OpenSymbol"/>
                <a:cs typeface="OpenSymbol"/>
              </a:rPr>
              <a:t></a:t>
            </a:r>
            <a:endParaRPr sz="1050">
              <a:latin typeface="OpenSymbol"/>
              <a:cs typeface="Open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61771" y="5691402"/>
            <a:ext cx="88265" cy="1879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spc="295">
                <a:latin typeface="OpenSymbol"/>
                <a:cs typeface="OpenSymbol"/>
              </a:rPr>
              <a:t></a:t>
            </a:r>
            <a:endParaRPr sz="1050">
              <a:latin typeface="OpenSymbol"/>
              <a:cs typeface="OpenSymbo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793498" y="2053386"/>
            <a:ext cx="4228299" cy="3783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9791270" y="7101418"/>
            <a:ext cx="220979" cy="22225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50" spc="15">
                <a:latin typeface="Arial"/>
                <a:cs typeface="Arial"/>
              </a:rPr>
              <a:t>4</a:t>
            </a:r>
            <a:r>
              <a:rPr dirty="0" sz="1350" spc="20">
                <a:latin typeface="Arial"/>
                <a:cs typeface="Arial"/>
              </a:rPr>
              <a:t>3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1673" y="521538"/>
            <a:ext cx="4564380" cy="6426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50" spc="-5"/>
              <a:t>Force</a:t>
            </a:r>
            <a:r>
              <a:rPr dirty="0" sz="4050" spc="-15"/>
              <a:t> </a:t>
            </a:r>
            <a:r>
              <a:rPr dirty="0" sz="4050" spc="-10"/>
              <a:t>Relationships</a:t>
            </a:r>
            <a:endParaRPr sz="4050"/>
          </a:p>
        </p:txBody>
      </p:sp>
      <p:sp>
        <p:nvSpPr>
          <p:cNvPr id="3" name="object 3"/>
          <p:cNvSpPr/>
          <p:nvPr/>
        </p:nvSpPr>
        <p:spPr>
          <a:xfrm>
            <a:off x="1523390" y="1763064"/>
            <a:ext cx="8019770" cy="5540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45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1673" y="521538"/>
            <a:ext cx="4564380" cy="6426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50" spc="-5"/>
              <a:t>Force</a:t>
            </a:r>
            <a:r>
              <a:rPr dirty="0" sz="4050" spc="-15"/>
              <a:t> </a:t>
            </a:r>
            <a:r>
              <a:rPr dirty="0" sz="4050" spc="-10"/>
              <a:t>Relationships</a:t>
            </a:r>
            <a:endParaRPr sz="4050"/>
          </a:p>
        </p:txBody>
      </p:sp>
      <p:sp>
        <p:nvSpPr>
          <p:cNvPr id="3" name="object 3"/>
          <p:cNvSpPr/>
          <p:nvPr/>
        </p:nvSpPr>
        <p:spPr>
          <a:xfrm>
            <a:off x="941583" y="1762671"/>
            <a:ext cx="8809060" cy="5456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45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1673" y="521538"/>
            <a:ext cx="4250055" cy="6426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50" spc="-5"/>
              <a:t>Other</a:t>
            </a:r>
            <a:r>
              <a:rPr dirty="0" sz="4050" spc="-75"/>
              <a:t> </a:t>
            </a:r>
            <a:r>
              <a:rPr dirty="0" sz="4050" spc="-5"/>
              <a:t>Calculations</a:t>
            </a:r>
            <a:endParaRPr sz="4050"/>
          </a:p>
        </p:txBody>
      </p:sp>
      <p:sp>
        <p:nvSpPr>
          <p:cNvPr id="3" name="object 3"/>
          <p:cNvSpPr/>
          <p:nvPr/>
        </p:nvSpPr>
        <p:spPr>
          <a:xfrm>
            <a:off x="2007768" y="1511084"/>
            <a:ext cx="6611505" cy="3293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502685" y="4984956"/>
            <a:ext cx="2549525" cy="1879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050" b="1">
                <a:latin typeface="Arial"/>
                <a:cs typeface="Arial"/>
              </a:rPr>
              <a:t>Figure 1.31: Mechanics </a:t>
            </a:r>
            <a:r>
              <a:rPr dirty="0" sz="1050" spc="5" b="1">
                <a:latin typeface="Arial"/>
                <a:cs typeface="Arial"/>
              </a:rPr>
              <a:t>of </a:t>
            </a:r>
            <a:r>
              <a:rPr dirty="0" sz="1050" b="1">
                <a:latin typeface="Arial"/>
                <a:cs typeface="Arial"/>
              </a:rPr>
              <a:t>metal cutting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56282" y="5380037"/>
            <a:ext cx="6316561" cy="18397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45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1673" y="521538"/>
            <a:ext cx="4250055" cy="6426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50" spc="-5"/>
              <a:t>Other</a:t>
            </a:r>
            <a:r>
              <a:rPr dirty="0" sz="4050" spc="-75"/>
              <a:t> </a:t>
            </a:r>
            <a:r>
              <a:rPr dirty="0" sz="4050" spc="-5"/>
              <a:t>Calculations</a:t>
            </a:r>
            <a:endParaRPr sz="4050"/>
          </a:p>
        </p:txBody>
      </p:sp>
      <p:grpSp>
        <p:nvGrpSpPr>
          <p:cNvPr id="3" name="object 3"/>
          <p:cNvGrpSpPr/>
          <p:nvPr/>
        </p:nvGrpSpPr>
        <p:grpSpPr>
          <a:xfrm>
            <a:off x="1025197" y="14"/>
            <a:ext cx="9170035" cy="7419975"/>
            <a:chOff x="1025197" y="14"/>
            <a:chExt cx="9170035" cy="7419975"/>
          </a:xfrm>
        </p:grpSpPr>
        <p:sp>
          <p:nvSpPr>
            <p:cNvPr id="4" name="object 4"/>
            <p:cNvSpPr/>
            <p:nvPr/>
          </p:nvSpPr>
          <p:spPr>
            <a:xfrm>
              <a:off x="7101687" y="14"/>
              <a:ext cx="3093084" cy="17622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025197" y="1548282"/>
              <a:ext cx="8642995" cy="58713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45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1673" y="529590"/>
            <a:ext cx="4251325" cy="6426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50" spc="-5"/>
              <a:t>Other</a:t>
            </a:r>
            <a:r>
              <a:rPr dirty="0" sz="4050" spc="-70"/>
              <a:t> </a:t>
            </a:r>
            <a:r>
              <a:rPr dirty="0" sz="4050" spc="-5"/>
              <a:t>Calculations</a:t>
            </a:r>
            <a:endParaRPr sz="4050"/>
          </a:p>
        </p:txBody>
      </p:sp>
      <p:sp>
        <p:nvSpPr>
          <p:cNvPr id="3" name="object 3"/>
          <p:cNvSpPr/>
          <p:nvPr/>
        </p:nvSpPr>
        <p:spPr>
          <a:xfrm>
            <a:off x="609076" y="251995"/>
            <a:ext cx="9412719" cy="7051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811613" y="6840231"/>
            <a:ext cx="220979" cy="22225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50" spc="15">
                <a:latin typeface="Arial"/>
                <a:cs typeface="Arial"/>
              </a:rPr>
              <a:t>4</a:t>
            </a:r>
            <a:r>
              <a:rPr dirty="0" sz="1350" spc="20">
                <a:latin typeface="Arial"/>
                <a:cs typeface="Arial"/>
              </a:rPr>
              <a:t>8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1673" y="386173"/>
            <a:ext cx="4650740" cy="772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10"/>
              <a:t>Inputs </a:t>
            </a:r>
            <a:r>
              <a:rPr dirty="0" sz="4900"/>
              <a:t>&amp;</a:t>
            </a:r>
            <a:r>
              <a:rPr dirty="0" sz="4900" spc="-85"/>
              <a:t> </a:t>
            </a:r>
            <a:r>
              <a:rPr dirty="0" sz="4900" spc="-10"/>
              <a:t>Outputs</a:t>
            </a:r>
            <a:endParaRPr sz="4900"/>
          </a:p>
        </p:txBody>
      </p:sp>
      <p:sp>
        <p:nvSpPr>
          <p:cNvPr id="3" name="object 3"/>
          <p:cNvSpPr/>
          <p:nvPr/>
        </p:nvSpPr>
        <p:spPr>
          <a:xfrm>
            <a:off x="1356931" y="1427480"/>
            <a:ext cx="7811909" cy="5792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898278" y="7100264"/>
            <a:ext cx="123825" cy="22225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50" spc="20">
                <a:latin typeface="Arial"/>
                <a:cs typeface="Arial"/>
              </a:rPr>
              <a:t>4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587886"/>
            <a:ext cx="7364095" cy="5943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Chip </a:t>
            </a:r>
            <a:r>
              <a:rPr dirty="0" spc="5"/>
              <a:t>Thickness Ratio/Cutting</a:t>
            </a:r>
            <a:r>
              <a:rPr dirty="0" spc="20"/>
              <a:t> </a:t>
            </a:r>
            <a:r>
              <a:rPr dirty="0" spc="5"/>
              <a:t>Ratio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269718" y="1477327"/>
            <a:ext cx="6251575" cy="3716020"/>
            <a:chOff x="2269718" y="1477327"/>
            <a:chExt cx="6251575" cy="3716020"/>
          </a:xfrm>
        </p:grpSpPr>
        <p:sp>
          <p:nvSpPr>
            <p:cNvPr id="7" name="object 7"/>
            <p:cNvSpPr/>
            <p:nvPr/>
          </p:nvSpPr>
          <p:spPr>
            <a:xfrm>
              <a:off x="2328011" y="1477327"/>
              <a:ext cx="5898134" cy="24560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69718" y="3892359"/>
              <a:ext cx="6250990" cy="13005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50839" y="5275196"/>
            <a:ext cx="9224645" cy="11455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 marR="32384">
              <a:lnSpc>
                <a:spcPct val="112999"/>
              </a:lnSpc>
              <a:spcBef>
                <a:spcPts val="90"/>
              </a:spcBef>
            </a:pPr>
            <a:r>
              <a:rPr dirty="0" sz="1350" spc="15" b="1">
                <a:latin typeface="Arial"/>
                <a:cs typeface="Arial"/>
              </a:rPr>
              <a:t>Chip </a:t>
            </a:r>
            <a:r>
              <a:rPr dirty="0" sz="1350" spc="10" b="1">
                <a:latin typeface="Arial"/>
                <a:cs typeface="Arial"/>
              </a:rPr>
              <a:t>thickness ratio </a:t>
            </a:r>
            <a:r>
              <a:rPr dirty="0" sz="1350" spc="5" b="1">
                <a:latin typeface="Arial"/>
                <a:cs typeface="Arial"/>
              </a:rPr>
              <a:t>(r): </a:t>
            </a:r>
            <a:r>
              <a:rPr dirty="0" sz="1350" spc="10">
                <a:latin typeface="Arial"/>
                <a:cs typeface="Arial"/>
              </a:rPr>
              <a:t>The </a:t>
            </a:r>
            <a:r>
              <a:rPr dirty="0" sz="1350">
                <a:latin typeface="Arial"/>
                <a:cs typeface="Arial"/>
              </a:rPr>
              <a:t>ratio </a:t>
            </a:r>
            <a:r>
              <a:rPr dirty="0" sz="1350" spc="5">
                <a:latin typeface="Arial"/>
                <a:cs typeface="Arial"/>
              </a:rPr>
              <a:t>of thickness </a:t>
            </a:r>
            <a:r>
              <a:rPr dirty="0" sz="1350" spc="10">
                <a:latin typeface="Arial"/>
                <a:cs typeface="Arial"/>
              </a:rPr>
              <a:t>of chip before cut </a:t>
            </a:r>
            <a:r>
              <a:rPr dirty="0" sz="1350" spc="5">
                <a:latin typeface="Arial"/>
                <a:cs typeface="Arial"/>
              </a:rPr>
              <a:t>(t</a:t>
            </a:r>
            <a:r>
              <a:rPr dirty="0" baseline="-20833" sz="1200" spc="7">
                <a:latin typeface="Arial"/>
                <a:cs typeface="Arial"/>
              </a:rPr>
              <a:t>o</a:t>
            </a:r>
            <a:r>
              <a:rPr dirty="0" sz="1350" spc="5">
                <a:latin typeface="Arial"/>
                <a:cs typeface="Arial"/>
              </a:rPr>
              <a:t>) </a:t>
            </a:r>
            <a:r>
              <a:rPr dirty="0" sz="1350">
                <a:latin typeface="Arial"/>
                <a:cs typeface="Arial"/>
              </a:rPr>
              <a:t>to </a:t>
            </a:r>
            <a:r>
              <a:rPr dirty="0" sz="1350" spc="10">
                <a:latin typeface="Arial"/>
                <a:cs typeface="Arial"/>
              </a:rPr>
              <a:t>the </a:t>
            </a:r>
            <a:r>
              <a:rPr dirty="0" sz="1350" spc="5">
                <a:latin typeface="Arial"/>
                <a:cs typeface="Arial"/>
              </a:rPr>
              <a:t>thickness </a:t>
            </a:r>
            <a:r>
              <a:rPr dirty="0" sz="1350" spc="10">
                <a:latin typeface="Arial"/>
                <a:cs typeface="Arial"/>
              </a:rPr>
              <a:t>of chip </a:t>
            </a:r>
            <a:r>
              <a:rPr dirty="0" sz="1350">
                <a:latin typeface="Arial"/>
                <a:cs typeface="Arial"/>
              </a:rPr>
              <a:t>after </a:t>
            </a:r>
            <a:r>
              <a:rPr dirty="0" sz="1350" spc="5">
                <a:latin typeface="Arial"/>
                <a:cs typeface="Arial"/>
              </a:rPr>
              <a:t>cut (t</a:t>
            </a:r>
            <a:r>
              <a:rPr dirty="0" baseline="-20833" sz="1200" spc="7">
                <a:latin typeface="Arial"/>
                <a:cs typeface="Arial"/>
              </a:rPr>
              <a:t>c</a:t>
            </a:r>
            <a:r>
              <a:rPr dirty="0" sz="1350" spc="5">
                <a:latin typeface="Arial"/>
                <a:cs typeface="Arial"/>
              </a:rPr>
              <a:t>) </a:t>
            </a:r>
            <a:r>
              <a:rPr dirty="0" sz="1350" spc="10">
                <a:latin typeface="Arial"/>
                <a:cs typeface="Arial"/>
              </a:rPr>
              <a:t>is </a:t>
            </a:r>
            <a:r>
              <a:rPr dirty="0" sz="1350" spc="15">
                <a:latin typeface="Arial"/>
                <a:cs typeface="Arial"/>
              </a:rPr>
              <a:t>known </a:t>
            </a:r>
            <a:r>
              <a:rPr dirty="0" sz="1350" spc="10">
                <a:latin typeface="Arial"/>
                <a:cs typeface="Arial"/>
              </a:rPr>
              <a:t>as  chip thickness</a:t>
            </a:r>
            <a:r>
              <a:rPr dirty="0" sz="1350" spc="-10">
                <a:latin typeface="Arial"/>
                <a:cs typeface="Arial"/>
              </a:rPr>
              <a:t> </a:t>
            </a:r>
            <a:r>
              <a:rPr dirty="0" sz="1350">
                <a:latin typeface="Arial"/>
                <a:cs typeface="Arial"/>
              </a:rPr>
              <a:t>ratio.</a:t>
            </a:r>
            <a:endParaRPr sz="1350">
              <a:latin typeface="Arial"/>
              <a:cs typeface="Arial"/>
            </a:endParaRPr>
          </a:p>
          <a:p>
            <a:pPr marL="38100" marR="30480">
              <a:lnSpc>
                <a:spcPct val="102499"/>
              </a:lnSpc>
              <a:spcBef>
                <a:spcPts val="5"/>
              </a:spcBef>
            </a:pPr>
            <a:r>
              <a:rPr dirty="0" sz="1350" spc="15" b="1">
                <a:latin typeface="Arial"/>
                <a:cs typeface="Arial"/>
              </a:rPr>
              <a:t>Chip </a:t>
            </a:r>
            <a:r>
              <a:rPr dirty="0" sz="1350" spc="10" b="1">
                <a:latin typeface="Arial"/>
                <a:cs typeface="Arial"/>
              </a:rPr>
              <a:t>compression ratio (k): </a:t>
            </a:r>
            <a:r>
              <a:rPr dirty="0" sz="1350" spc="15">
                <a:latin typeface="Arial"/>
                <a:cs typeface="Arial"/>
              </a:rPr>
              <a:t>The </a:t>
            </a:r>
            <a:r>
              <a:rPr dirty="0" sz="1350" spc="5">
                <a:latin typeface="Arial"/>
                <a:cs typeface="Arial"/>
              </a:rPr>
              <a:t>reciprocal </a:t>
            </a:r>
            <a:r>
              <a:rPr dirty="0" sz="1350" spc="10">
                <a:latin typeface="Arial"/>
                <a:cs typeface="Arial"/>
              </a:rPr>
              <a:t>of r is known as chip compression </a:t>
            </a:r>
            <a:r>
              <a:rPr dirty="0" sz="1350">
                <a:latin typeface="Arial"/>
                <a:cs typeface="Arial"/>
              </a:rPr>
              <a:t>ratio </a:t>
            </a:r>
            <a:r>
              <a:rPr dirty="0" sz="1350" spc="10">
                <a:latin typeface="Arial"/>
                <a:cs typeface="Arial"/>
              </a:rPr>
              <a:t>or chip reduction </a:t>
            </a:r>
            <a:r>
              <a:rPr dirty="0" sz="1350">
                <a:latin typeface="Arial"/>
                <a:cs typeface="Arial"/>
              </a:rPr>
              <a:t>ratio </a:t>
            </a:r>
            <a:r>
              <a:rPr dirty="0" sz="1350" spc="5">
                <a:latin typeface="Arial"/>
                <a:cs typeface="Arial"/>
              </a:rPr>
              <a:t>(1/r). </a:t>
            </a:r>
            <a:r>
              <a:rPr dirty="0" sz="1350" spc="15">
                <a:latin typeface="Arial"/>
                <a:cs typeface="Arial"/>
              </a:rPr>
              <a:t>The  </a:t>
            </a:r>
            <a:r>
              <a:rPr dirty="0" sz="1350" spc="10">
                <a:latin typeface="Arial"/>
                <a:cs typeface="Arial"/>
              </a:rPr>
              <a:t>chip</a:t>
            </a:r>
            <a:r>
              <a:rPr dirty="0" sz="1350" spc="9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reduction</a:t>
            </a:r>
            <a:r>
              <a:rPr dirty="0" sz="1350" spc="105">
                <a:latin typeface="Arial"/>
                <a:cs typeface="Arial"/>
              </a:rPr>
              <a:t> </a:t>
            </a:r>
            <a:r>
              <a:rPr dirty="0" sz="1350" spc="-5">
                <a:latin typeface="Arial"/>
                <a:cs typeface="Arial"/>
              </a:rPr>
              <a:t>ratio</a:t>
            </a:r>
            <a:r>
              <a:rPr dirty="0" sz="1350" spc="7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is</a:t>
            </a:r>
            <a:r>
              <a:rPr dirty="0" sz="1350" spc="110">
                <a:latin typeface="Arial"/>
                <a:cs typeface="Arial"/>
              </a:rPr>
              <a:t> </a:t>
            </a:r>
            <a:r>
              <a:rPr dirty="0" sz="1350" spc="20">
                <a:latin typeface="Arial"/>
                <a:cs typeface="Arial"/>
              </a:rPr>
              <a:t>a</a:t>
            </a:r>
            <a:r>
              <a:rPr dirty="0" sz="1350" spc="10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measure</a:t>
            </a:r>
            <a:r>
              <a:rPr dirty="0" sz="1350" spc="8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of</a:t>
            </a:r>
            <a:r>
              <a:rPr dirty="0" sz="1350" spc="100">
                <a:latin typeface="Arial"/>
                <a:cs typeface="Arial"/>
              </a:rPr>
              <a:t> </a:t>
            </a:r>
            <a:r>
              <a:rPr dirty="0" sz="1350" spc="15">
                <a:latin typeface="Arial"/>
                <a:cs typeface="Arial"/>
              </a:rPr>
              <a:t>how</a:t>
            </a:r>
            <a:r>
              <a:rPr dirty="0" sz="1350" spc="8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thick</a:t>
            </a:r>
            <a:r>
              <a:rPr dirty="0" sz="1350" spc="9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the</a:t>
            </a:r>
            <a:r>
              <a:rPr dirty="0" sz="1350" spc="7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chip</a:t>
            </a:r>
            <a:r>
              <a:rPr dirty="0" sz="1350" spc="9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has</a:t>
            </a:r>
            <a:r>
              <a:rPr dirty="0" sz="1350" spc="100">
                <a:latin typeface="Arial"/>
                <a:cs typeface="Arial"/>
              </a:rPr>
              <a:t> </a:t>
            </a:r>
            <a:r>
              <a:rPr dirty="0" sz="1350" spc="15">
                <a:latin typeface="Arial"/>
                <a:cs typeface="Arial"/>
              </a:rPr>
              <a:t>become</a:t>
            </a:r>
            <a:r>
              <a:rPr dirty="0" sz="1350" spc="9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compared</a:t>
            </a:r>
            <a:r>
              <a:rPr dirty="0" sz="1350" spc="9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to</a:t>
            </a:r>
            <a:r>
              <a:rPr dirty="0" sz="1350" spc="8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the</a:t>
            </a:r>
            <a:r>
              <a:rPr dirty="0" sz="1350" spc="9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depth</a:t>
            </a:r>
            <a:r>
              <a:rPr dirty="0" sz="1350" spc="19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of</a:t>
            </a:r>
            <a:r>
              <a:rPr dirty="0" sz="1350" spc="9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cut</a:t>
            </a:r>
            <a:r>
              <a:rPr dirty="0" sz="1350" spc="9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(t</a:t>
            </a:r>
            <a:r>
              <a:rPr dirty="0" baseline="-20833" sz="1200" spc="7">
                <a:latin typeface="Arial"/>
                <a:cs typeface="Arial"/>
              </a:rPr>
              <a:t>0</a:t>
            </a:r>
            <a:r>
              <a:rPr dirty="0" sz="1350" spc="5">
                <a:latin typeface="Arial"/>
                <a:cs typeface="Arial"/>
              </a:rPr>
              <a:t>).</a:t>
            </a:r>
            <a:r>
              <a:rPr dirty="0" sz="1350" spc="110">
                <a:latin typeface="Arial"/>
                <a:cs typeface="Arial"/>
              </a:rPr>
              <a:t> </a:t>
            </a:r>
            <a:r>
              <a:rPr dirty="0" sz="1350" spc="15">
                <a:latin typeface="Arial"/>
                <a:cs typeface="Arial"/>
              </a:rPr>
              <a:t>Thus</a:t>
            </a:r>
            <a:r>
              <a:rPr dirty="0" sz="1350" spc="8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the</a:t>
            </a:r>
            <a:r>
              <a:rPr dirty="0" sz="1350" spc="9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chip</a:t>
            </a:r>
            <a:endParaRPr sz="13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10"/>
              </a:spcBef>
            </a:pPr>
            <a:r>
              <a:rPr dirty="0" sz="1350" spc="10">
                <a:latin typeface="Arial"/>
                <a:cs typeface="Arial"/>
              </a:rPr>
              <a:t>reduction </a:t>
            </a:r>
            <a:r>
              <a:rPr dirty="0" sz="1350">
                <a:latin typeface="Arial"/>
                <a:cs typeface="Arial"/>
              </a:rPr>
              <a:t>ratio </a:t>
            </a:r>
            <a:r>
              <a:rPr dirty="0" sz="1350" spc="10">
                <a:latin typeface="Arial"/>
                <a:cs typeface="Arial"/>
              </a:rPr>
              <a:t>is </a:t>
            </a:r>
            <a:r>
              <a:rPr dirty="0" sz="1350" spc="5">
                <a:latin typeface="Arial"/>
                <a:cs typeface="Arial"/>
              </a:rPr>
              <a:t>always </a:t>
            </a:r>
            <a:r>
              <a:rPr dirty="0" sz="1350" spc="10">
                <a:latin typeface="Arial"/>
                <a:cs typeface="Arial"/>
              </a:rPr>
              <a:t>greater than</a:t>
            </a:r>
            <a:r>
              <a:rPr dirty="0" sz="1350" spc="-65">
                <a:latin typeface="Arial"/>
                <a:cs typeface="Arial"/>
              </a:rPr>
              <a:t> </a:t>
            </a:r>
            <a:r>
              <a:rPr dirty="0" sz="1350" spc="-30">
                <a:latin typeface="Arial"/>
                <a:cs typeface="Arial"/>
              </a:rPr>
              <a:t>unity.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39505" y="6548615"/>
            <a:ext cx="6074181" cy="8169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50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587886"/>
            <a:ext cx="7364095" cy="5943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10"/>
              <a:t>Chip </a:t>
            </a:r>
            <a:r>
              <a:rPr dirty="0" spc="5"/>
              <a:t>Thickness Ratio/Cutting</a:t>
            </a:r>
            <a:r>
              <a:rPr dirty="0" spc="20"/>
              <a:t> </a:t>
            </a:r>
            <a:r>
              <a:rPr dirty="0" spc="5"/>
              <a:t>Ratio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269718" y="1477327"/>
            <a:ext cx="6251575" cy="3716020"/>
            <a:chOff x="2269718" y="1477327"/>
            <a:chExt cx="6251575" cy="3716020"/>
          </a:xfrm>
        </p:grpSpPr>
        <p:sp>
          <p:nvSpPr>
            <p:cNvPr id="7" name="object 7"/>
            <p:cNvSpPr/>
            <p:nvPr/>
          </p:nvSpPr>
          <p:spPr>
            <a:xfrm>
              <a:off x="2328011" y="1477327"/>
              <a:ext cx="5898134" cy="24560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69718" y="3892359"/>
              <a:ext cx="6250990" cy="13005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50839" y="5275196"/>
            <a:ext cx="9224645" cy="11455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 marR="32384">
              <a:lnSpc>
                <a:spcPct val="112999"/>
              </a:lnSpc>
              <a:spcBef>
                <a:spcPts val="90"/>
              </a:spcBef>
            </a:pPr>
            <a:r>
              <a:rPr dirty="0" sz="1350" spc="15" b="1">
                <a:latin typeface="Arial"/>
                <a:cs typeface="Arial"/>
              </a:rPr>
              <a:t>Chip </a:t>
            </a:r>
            <a:r>
              <a:rPr dirty="0" sz="1350" spc="10" b="1">
                <a:latin typeface="Arial"/>
                <a:cs typeface="Arial"/>
              </a:rPr>
              <a:t>thickness ratio </a:t>
            </a:r>
            <a:r>
              <a:rPr dirty="0" sz="1350" spc="5" b="1">
                <a:latin typeface="Arial"/>
                <a:cs typeface="Arial"/>
              </a:rPr>
              <a:t>(r): </a:t>
            </a:r>
            <a:r>
              <a:rPr dirty="0" sz="1350" spc="10">
                <a:latin typeface="Arial"/>
                <a:cs typeface="Arial"/>
              </a:rPr>
              <a:t>The </a:t>
            </a:r>
            <a:r>
              <a:rPr dirty="0" sz="1350">
                <a:latin typeface="Arial"/>
                <a:cs typeface="Arial"/>
              </a:rPr>
              <a:t>ratio </a:t>
            </a:r>
            <a:r>
              <a:rPr dirty="0" sz="1350" spc="5">
                <a:latin typeface="Arial"/>
                <a:cs typeface="Arial"/>
              </a:rPr>
              <a:t>of thickness </a:t>
            </a:r>
            <a:r>
              <a:rPr dirty="0" sz="1350" spc="10">
                <a:latin typeface="Arial"/>
                <a:cs typeface="Arial"/>
              </a:rPr>
              <a:t>of chip before cut </a:t>
            </a:r>
            <a:r>
              <a:rPr dirty="0" sz="1350" spc="5">
                <a:latin typeface="Arial"/>
                <a:cs typeface="Arial"/>
              </a:rPr>
              <a:t>(t</a:t>
            </a:r>
            <a:r>
              <a:rPr dirty="0" baseline="-20833" sz="1200" spc="7">
                <a:latin typeface="Arial"/>
                <a:cs typeface="Arial"/>
              </a:rPr>
              <a:t>o</a:t>
            </a:r>
            <a:r>
              <a:rPr dirty="0" sz="1350" spc="5">
                <a:latin typeface="Arial"/>
                <a:cs typeface="Arial"/>
              </a:rPr>
              <a:t>) </a:t>
            </a:r>
            <a:r>
              <a:rPr dirty="0" sz="1350">
                <a:latin typeface="Arial"/>
                <a:cs typeface="Arial"/>
              </a:rPr>
              <a:t>to </a:t>
            </a:r>
            <a:r>
              <a:rPr dirty="0" sz="1350" spc="10">
                <a:latin typeface="Arial"/>
                <a:cs typeface="Arial"/>
              </a:rPr>
              <a:t>the </a:t>
            </a:r>
            <a:r>
              <a:rPr dirty="0" sz="1350" spc="5">
                <a:latin typeface="Arial"/>
                <a:cs typeface="Arial"/>
              </a:rPr>
              <a:t>thickness </a:t>
            </a:r>
            <a:r>
              <a:rPr dirty="0" sz="1350" spc="10">
                <a:latin typeface="Arial"/>
                <a:cs typeface="Arial"/>
              </a:rPr>
              <a:t>of chip </a:t>
            </a:r>
            <a:r>
              <a:rPr dirty="0" sz="1350">
                <a:latin typeface="Arial"/>
                <a:cs typeface="Arial"/>
              </a:rPr>
              <a:t>after </a:t>
            </a:r>
            <a:r>
              <a:rPr dirty="0" sz="1350" spc="5">
                <a:latin typeface="Arial"/>
                <a:cs typeface="Arial"/>
              </a:rPr>
              <a:t>cut (t</a:t>
            </a:r>
            <a:r>
              <a:rPr dirty="0" baseline="-20833" sz="1200" spc="7">
                <a:latin typeface="Arial"/>
                <a:cs typeface="Arial"/>
              </a:rPr>
              <a:t>c</a:t>
            </a:r>
            <a:r>
              <a:rPr dirty="0" sz="1350" spc="5">
                <a:latin typeface="Arial"/>
                <a:cs typeface="Arial"/>
              </a:rPr>
              <a:t>) </a:t>
            </a:r>
            <a:r>
              <a:rPr dirty="0" sz="1350" spc="10">
                <a:latin typeface="Arial"/>
                <a:cs typeface="Arial"/>
              </a:rPr>
              <a:t>is </a:t>
            </a:r>
            <a:r>
              <a:rPr dirty="0" sz="1350" spc="15">
                <a:latin typeface="Arial"/>
                <a:cs typeface="Arial"/>
              </a:rPr>
              <a:t>known </a:t>
            </a:r>
            <a:r>
              <a:rPr dirty="0" sz="1350" spc="10">
                <a:latin typeface="Arial"/>
                <a:cs typeface="Arial"/>
              </a:rPr>
              <a:t>as  chip thickness</a:t>
            </a:r>
            <a:r>
              <a:rPr dirty="0" sz="1350" spc="-10">
                <a:latin typeface="Arial"/>
                <a:cs typeface="Arial"/>
              </a:rPr>
              <a:t> </a:t>
            </a:r>
            <a:r>
              <a:rPr dirty="0" sz="1350">
                <a:latin typeface="Arial"/>
                <a:cs typeface="Arial"/>
              </a:rPr>
              <a:t>ratio.</a:t>
            </a:r>
            <a:endParaRPr sz="1350">
              <a:latin typeface="Arial"/>
              <a:cs typeface="Arial"/>
            </a:endParaRPr>
          </a:p>
          <a:p>
            <a:pPr marL="38100" marR="30480">
              <a:lnSpc>
                <a:spcPct val="102499"/>
              </a:lnSpc>
              <a:spcBef>
                <a:spcPts val="5"/>
              </a:spcBef>
            </a:pPr>
            <a:r>
              <a:rPr dirty="0" sz="1350" spc="15" b="1">
                <a:latin typeface="Arial"/>
                <a:cs typeface="Arial"/>
              </a:rPr>
              <a:t>Chip </a:t>
            </a:r>
            <a:r>
              <a:rPr dirty="0" sz="1350" spc="10" b="1">
                <a:latin typeface="Arial"/>
                <a:cs typeface="Arial"/>
              </a:rPr>
              <a:t>compression ratio (k): </a:t>
            </a:r>
            <a:r>
              <a:rPr dirty="0" sz="1350" spc="15">
                <a:latin typeface="Arial"/>
                <a:cs typeface="Arial"/>
              </a:rPr>
              <a:t>The </a:t>
            </a:r>
            <a:r>
              <a:rPr dirty="0" sz="1350" spc="5">
                <a:latin typeface="Arial"/>
                <a:cs typeface="Arial"/>
              </a:rPr>
              <a:t>reciprocal </a:t>
            </a:r>
            <a:r>
              <a:rPr dirty="0" sz="1350" spc="10">
                <a:latin typeface="Arial"/>
                <a:cs typeface="Arial"/>
              </a:rPr>
              <a:t>of r is known as chip compression </a:t>
            </a:r>
            <a:r>
              <a:rPr dirty="0" sz="1350">
                <a:latin typeface="Arial"/>
                <a:cs typeface="Arial"/>
              </a:rPr>
              <a:t>ratio </a:t>
            </a:r>
            <a:r>
              <a:rPr dirty="0" sz="1350" spc="10">
                <a:latin typeface="Arial"/>
                <a:cs typeface="Arial"/>
              </a:rPr>
              <a:t>or chip reduction </a:t>
            </a:r>
            <a:r>
              <a:rPr dirty="0" sz="1350">
                <a:latin typeface="Arial"/>
                <a:cs typeface="Arial"/>
              </a:rPr>
              <a:t>ratio </a:t>
            </a:r>
            <a:r>
              <a:rPr dirty="0" sz="1350" spc="5">
                <a:latin typeface="Arial"/>
                <a:cs typeface="Arial"/>
              </a:rPr>
              <a:t>(1/r). </a:t>
            </a:r>
            <a:r>
              <a:rPr dirty="0" sz="1350" spc="15">
                <a:latin typeface="Arial"/>
                <a:cs typeface="Arial"/>
              </a:rPr>
              <a:t>The  </a:t>
            </a:r>
            <a:r>
              <a:rPr dirty="0" sz="1350" spc="10">
                <a:latin typeface="Arial"/>
                <a:cs typeface="Arial"/>
              </a:rPr>
              <a:t>chip</a:t>
            </a:r>
            <a:r>
              <a:rPr dirty="0" sz="1350" spc="9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reduction</a:t>
            </a:r>
            <a:r>
              <a:rPr dirty="0" sz="1350" spc="105">
                <a:latin typeface="Arial"/>
                <a:cs typeface="Arial"/>
              </a:rPr>
              <a:t> </a:t>
            </a:r>
            <a:r>
              <a:rPr dirty="0" sz="1350" spc="-5">
                <a:latin typeface="Arial"/>
                <a:cs typeface="Arial"/>
              </a:rPr>
              <a:t>ratio</a:t>
            </a:r>
            <a:r>
              <a:rPr dirty="0" sz="1350" spc="7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is</a:t>
            </a:r>
            <a:r>
              <a:rPr dirty="0" sz="1350" spc="110">
                <a:latin typeface="Arial"/>
                <a:cs typeface="Arial"/>
              </a:rPr>
              <a:t> </a:t>
            </a:r>
            <a:r>
              <a:rPr dirty="0" sz="1350" spc="20">
                <a:latin typeface="Arial"/>
                <a:cs typeface="Arial"/>
              </a:rPr>
              <a:t>a</a:t>
            </a:r>
            <a:r>
              <a:rPr dirty="0" sz="1350" spc="10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measure</a:t>
            </a:r>
            <a:r>
              <a:rPr dirty="0" sz="1350" spc="8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of</a:t>
            </a:r>
            <a:r>
              <a:rPr dirty="0" sz="1350" spc="100">
                <a:latin typeface="Arial"/>
                <a:cs typeface="Arial"/>
              </a:rPr>
              <a:t> </a:t>
            </a:r>
            <a:r>
              <a:rPr dirty="0" sz="1350" spc="15">
                <a:latin typeface="Arial"/>
                <a:cs typeface="Arial"/>
              </a:rPr>
              <a:t>how</a:t>
            </a:r>
            <a:r>
              <a:rPr dirty="0" sz="1350" spc="8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thick</a:t>
            </a:r>
            <a:r>
              <a:rPr dirty="0" sz="1350" spc="9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the</a:t>
            </a:r>
            <a:r>
              <a:rPr dirty="0" sz="1350" spc="7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chip</a:t>
            </a:r>
            <a:r>
              <a:rPr dirty="0" sz="1350" spc="9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has</a:t>
            </a:r>
            <a:r>
              <a:rPr dirty="0" sz="1350" spc="100">
                <a:latin typeface="Arial"/>
                <a:cs typeface="Arial"/>
              </a:rPr>
              <a:t> </a:t>
            </a:r>
            <a:r>
              <a:rPr dirty="0" sz="1350" spc="15">
                <a:latin typeface="Arial"/>
                <a:cs typeface="Arial"/>
              </a:rPr>
              <a:t>become</a:t>
            </a:r>
            <a:r>
              <a:rPr dirty="0" sz="1350" spc="9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compared</a:t>
            </a:r>
            <a:r>
              <a:rPr dirty="0" sz="1350" spc="9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to</a:t>
            </a:r>
            <a:r>
              <a:rPr dirty="0" sz="1350" spc="8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the</a:t>
            </a:r>
            <a:r>
              <a:rPr dirty="0" sz="1350" spc="9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depth</a:t>
            </a:r>
            <a:r>
              <a:rPr dirty="0" sz="1350" spc="19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of</a:t>
            </a:r>
            <a:r>
              <a:rPr dirty="0" sz="1350" spc="9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cut</a:t>
            </a:r>
            <a:r>
              <a:rPr dirty="0" sz="1350" spc="9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(t</a:t>
            </a:r>
            <a:r>
              <a:rPr dirty="0" baseline="-20833" sz="1200" spc="7">
                <a:latin typeface="Arial"/>
                <a:cs typeface="Arial"/>
              </a:rPr>
              <a:t>0</a:t>
            </a:r>
            <a:r>
              <a:rPr dirty="0" sz="1350" spc="5">
                <a:latin typeface="Arial"/>
                <a:cs typeface="Arial"/>
              </a:rPr>
              <a:t>).</a:t>
            </a:r>
            <a:r>
              <a:rPr dirty="0" sz="1350" spc="110">
                <a:latin typeface="Arial"/>
                <a:cs typeface="Arial"/>
              </a:rPr>
              <a:t> </a:t>
            </a:r>
            <a:r>
              <a:rPr dirty="0" sz="1350" spc="15">
                <a:latin typeface="Arial"/>
                <a:cs typeface="Arial"/>
              </a:rPr>
              <a:t>Thus</a:t>
            </a:r>
            <a:r>
              <a:rPr dirty="0" sz="1350" spc="8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the</a:t>
            </a:r>
            <a:r>
              <a:rPr dirty="0" sz="1350" spc="9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chip</a:t>
            </a:r>
            <a:endParaRPr sz="13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10"/>
              </a:spcBef>
            </a:pPr>
            <a:r>
              <a:rPr dirty="0" sz="1350" spc="10">
                <a:latin typeface="Arial"/>
                <a:cs typeface="Arial"/>
              </a:rPr>
              <a:t>reduction </a:t>
            </a:r>
            <a:r>
              <a:rPr dirty="0" sz="1350">
                <a:latin typeface="Arial"/>
                <a:cs typeface="Arial"/>
              </a:rPr>
              <a:t>ratio </a:t>
            </a:r>
            <a:r>
              <a:rPr dirty="0" sz="1350" spc="10">
                <a:latin typeface="Arial"/>
                <a:cs typeface="Arial"/>
              </a:rPr>
              <a:t>is </a:t>
            </a:r>
            <a:r>
              <a:rPr dirty="0" sz="1350" spc="5">
                <a:latin typeface="Arial"/>
                <a:cs typeface="Arial"/>
              </a:rPr>
              <a:t>always </a:t>
            </a:r>
            <a:r>
              <a:rPr dirty="0" sz="1350" spc="10">
                <a:latin typeface="Arial"/>
                <a:cs typeface="Arial"/>
              </a:rPr>
              <a:t>greater than</a:t>
            </a:r>
            <a:r>
              <a:rPr dirty="0" sz="1350" spc="-65">
                <a:latin typeface="Arial"/>
                <a:cs typeface="Arial"/>
              </a:rPr>
              <a:t> </a:t>
            </a:r>
            <a:r>
              <a:rPr dirty="0" sz="1350" spc="-30">
                <a:latin typeface="Arial"/>
                <a:cs typeface="Arial"/>
              </a:rPr>
              <a:t>unity.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39505" y="6548615"/>
            <a:ext cx="6074181" cy="8169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50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08480" y="370438"/>
            <a:ext cx="7334884" cy="33401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5"/>
              <a:t>Other Methods of </a:t>
            </a:r>
            <a:r>
              <a:rPr dirty="0" sz="2000"/>
              <a:t>calculating </a:t>
            </a:r>
            <a:r>
              <a:rPr dirty="0" sz="2000" spc="5"/>
              <a:t>Chip Thickness </a:t>
            </a:r>
            <a:r>
              <a:rPr dirty="0" sz="2000"/>
              <a:t>Ratio/Cutting</a:t>
            </a:r>
            <a:r>
              <a:rPr dirty="0" sz="2000" spc="130"/>
              <a:t> </a:t>
            </a:r>
            <a:r>
              <a:rPr dirty="0" sz="2000"/>
              <a:t>Ratio</a:t>
            </a:r>
            <a:endParaRPr sz="2000"/>
          </a:p>
        </p:txBody>
      </p:sp>
      <p:grpSp>
        <p:nvGrpSpPr>
          <p:cNvPr id="6" name="object 6"/>
          <p:cNvGrpSpPr/>
          <p:nvPr/>
        </p:nvGrpSpPr>
        <p:grpSpPr>
          <a:xfrm>
            <a:off x="2015439" y="871373"/>
            <a:ext cx="6320790" cy="3756025"/>
            <a:chOff x="2015439" y="871373"/>
            <a:chExt cx="6320790" cy="3756025"/>
          </a:xfrm>
        </p:grpSpPr>
        <p:sp>
          <p:nvSpPr>
            <p:cNvPr id="7" name="object 7"/>
            <p:cNvSpPr/>
            <p:nvPr/>
          </p:nvSpPr>
          <p:spPr>
            <a:xfrm>
              <a:off x="2015439" y="871373"/>
              <a:ext cx="6038507" cy="245413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60130" y="3326676"/>
              <a:ext cx="6075718" cy="13005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29073" y="4703836"/>
            <a:ext cx="254000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0" b="1">
                <a:latin typeface="Arial"/>
                <a:cs typeface="Arial"/>
              </a:rPr>
              <a:t>I</a:t>
            </a:r>
            <a:r>
              <a:rPr dirty="0" sz="1350" spc="10" b="1">
                <a:latin typeface="Arial"/>
                <a:cs typeface="Arial"/>
              </a:rPr>
              <a:t>N </a:t>
            </a:r>
            <a:r>
              <a:rPr dirty="0" sz="1350" spc="5" b="1">
                <a:latin typeface="Arial"/>
                <a:cs typeface="Arial"/>
              </a:rPr>
              <a:t>TERMS </a:t>
            </a:r>
            <a:r>
              <a:rPr dirty="0" sz="1350" spc="10" b="1">
                <a:latin typeface="Arial"/>
                <a:cs typeface="Arial"/>
              </a:rPr>
              <a:t>OF </a:t>
            </a:r>
            <a:r>
              <a:rPr dirty="0" sz="1800" spc="10" b="1">
                <a:latin typeface="Arial"/>
                <a:cs typeface="Arial"/>
              </a:rPr>
              <a:t>C</a:t>
            </a:r>
            <a:r>
              <a:rPr dirty="0" sz="1350" spc="10" b="1">
                <a:latin typeface="Arial"/>
                <a:cs typeface="Arial"/>
              </a:rPr>
              <a:t>HIP</a:t>
            </a:r>
            <a:r>
              <a:rPr dirty="0" sz="1350" spc="-75" b="1">
                <a:latin typeface="Arial"/>
                <a:cs typeface="Arial"/>
              </a:rPr>
              <a:t> </a:t>
            </a:r>
            <a:r>
              <a:rPr dirty="0" sz="1350" spc="5" b="1">
                <a:latin typeface="Arial"/>
                <a:cs typeface="Arial"/>
              </a:rPr>
              <a:t>LENGTHS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1347" y="5242356"/>
            <a:ext cx="4891389" cy="1893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096290" y="4703836"/>
            <a:ext cx="227330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 b="1">
                <a:latin typeface="Arial"/>
                <a:cs typeface="Arial"/>
              </a:rPr>
              <a:t>I</a:t>
            </a:r>
            <a:r>
              <a:rPr dirty="0" sz="1350" spc="5" b="1">
                <a:latin typeface="Arial"/>
                <a:cs typeface="Arial"/>
              </a:rPr>
              <a:t>N TERMS </a:t>
            </a:r>
            <a:r>
              <a:rPr dirty="0" sz="1350" spc="15" b="1">
                <a:latin typeface="Arial"/>
                <a:cs typeface="Arial"/>
              </a:rPr>
              <a:t>OF</a:t>
            </a:r>
            <a:r>
              <a:rPr dirty="0" sz="1350" spc="220" b="1">
                <a:latin typeface="Arial"/>
                <a:cs typeface="Arial"/>
              </a:rPr>
              <a:t> </a:t>
            </a:r>
            <a:r>
              <a:rPr dirty="0" sz="1350" spc="5" b="1">
                <a:latin typeface="Arial"/>
                <a:cs typeface="Arial"/>
              </a:rPr>
              <a:t>VELOCITIES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40006" y="5233923"/>
            <a:ext cx="4143540" cy="15658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50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587886"/>
            <a:ext cx="7099934" cy="5943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470015" algn="l"/>
              </a:tabLst>
            </a:pPr>
            <a:r>
              <a:rPr dirty="0" spc="30" b="1">
                <a:solidFill>
                  <a:srgbClr val="000098"/>
                </a:solidFill>
                <a:latin typeface="Arial"/>
                <a:cs typeface="Arial"/>
              </a:rPr>
              <a:t>C</a:t>
            </a:r>
            <a:r>
              <a:rPr dirty="0" sz="2850" spc="20" b="1">
                <a:solidFill>
                  <a:srgbClr val="000098"/>
                </a:solidFill>
                <a:latin typeface="Arial"/>
                <a:cs typeface="Arial"/>
              </a:rPr>
              <a:t>AL</a:t>
            </a:r>
            <a:r>
              <a:rPr dirty="0" sz="2850" spc="15" b="1">
                <a:solidFill>
                  <a:srgbClr val="000098"/>
                </a:solidFill>
                <a:latin typeface="Arial"/>
                <a:cs typeface="Arial"/>
              </a:rPr>
              <a:t>CU</a:t>
            </a:r>
            <a:r>
              <a:rPr dirty="0" sz="2850" spc="20" b="1">
                <a:solidFill>
                  <a:srgbClr val="000098"/>
                </a:solidFill>
                <a:latin typeface="Arial"/>
                <a:cs typeface="Arial"/>
              </a:rPr>
              <a:t>L</a:t>
            </a:r>
            <a:r>
              <a:rPr dirty="0" sz="2850" spc="-185" b="1">
                <a:solidFill>
                  <a:srgbClr val="000098"/>
                </a:solidFill>
                <a:latin typeface="Arial"/>
                <a:cs typeface="Arial"/>
              </a:rPr>
              <a:t>A</a:t>
            </a:r>
            <a:r>
              <a:rPr dirty="0" sz="2850" spc="20" b="1">
                <a:solidFill>
                  <a:srgbClr val="000098"/>
                </a:solidFill>
                <a:latin typeface="Arial"/>
                <a:cs typeface="Arial"/>
              </a:rPr>
              <a:t>T</a:t>
            </a:r>
            <a:r>
              <a:rPr dirty="0" sz="2850" spc="20" b="1">
                <a:solidFill>
                  <a:srgbClr val="000098"/>
                </a:solidFill>
                <a:latin typeface="Arial"/>
                <a:cs typeface="Arial"/>
              </a:rPr>
              <a:t>I</a:t>
            </a:r>
            <a:r>
              <a:rPr dirty="0" sz="2850" spc="25" b="1">
                <a:solidFill>
                  <a:srgbClr val="000098"/>
                </a:solidFill>
                <a:latin typeface="Arial"/>
                <a:cs typeface="Arial"/>
              </a:rPr>
              <a:t>O</a:t>
            </a:r>
            <a:r>
              <a:rPr dirty="0" sz="2850" spc="20" b="1">
                <a:solidFill>
                  <a:srgbClr val="000098"/>
                </a:solidFill>
                <a:latin typeface="Arial"/>
                <a:cs typeface="Arial"/>
              </a:rPr>
              <a:t>N</a:t>
            </a:r>
            <a:r>
              <a:rPr dirty="0" sz="2850" spc="114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z="2850" spc="35" b="1">
                <a:solidFill>
                  <a:srgbClr val="000098"/>
                </a:solidFill>
                <a:latin typeface="Arial"/>
                <a:cs typeface="Arial"/>
              </a:rPr>
              <a:t>O</a:t>
            </a:r>
            <a:r>
              <a:rPr dirty="0" sz="2850" spc="15" b="1">
                <a:solidFill>
                  <a:srgbClr val="000098"/>
                </a:solidFill>
                <a:latin typeface="Arial"/>
                <a:cs typeface="Arial"/>
              </a:rPr>
              <a:t>F</a:t>
            </a:r>
            <a:r>
              <a:rPr dirty="0" sz="2850" spc="130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pc="30" b="1">
                <a:solidFill>
                  <a:srgbClr val="000098"/>
                </a:solidFill>
                <a:latin typeface="Arial"/>
                <a:cs typeface="Arial"/>
              </a:rPr>
              <a:t>S</a:t>
            </a:r>
            <a:r>
              <a:rPr dirty="0" sz="2850" spc="20" b="1">
                <a:solidFill>
                  <a:srgbClr val="000098"/>
                </a:solidFill>
                <a:latin typeface="Arial"/>
                <a:cs typeface="Arial"/>
              </a:rPr>
              <a:t>HEA</a:t>
            </a:r>
            <a:r>
              <a:rPr dirty="0" sz="2850" spc="20" b="1">
                <a:solidFill>
                  <a:srgbClr val="000098"/>
                </a:solidFill>
                <a:latin typeface="Arial"/>
                <a:cs typeface="Arial"/>
              </a:rPr>
              <a:t>R</a:t>
            </a:r>
            <a:r>
              <a:rPr dirty="0" sz="2850" spc="110">
                <a:solidFill>
                  <a:srgbClr val="000098"/>
                </a:solidFill>
                <a:latin typeface="Times New Roman"/>
                <a:cs typeface="Times New Roman"/>
              </a:rPr>
              <a:t> </a:t>
            </a:r>
            <a:r>
              <a:rPr dirty="0" spc="30" b="1">
                <a:solidFill>
                  <a:srgbClr val="000098"/>
                </a:solidFill>
                <a:latin typeface="Arial"/>
                <a:cs typeface="Arial"/>
              </a:rPr>
              <a:t>A</a:t>
            </a:r>
            <a:r>
              <a:rPr dirty="0" sz="2850" spc="25" b="1">
                <a:solidFill>
                  <a:srgbClr val="000098"/>
                </a:solidFill>
                <a:latin typeface="Arial"/>
                <a:cs typeface="Arial"/>
              </a:rPr>
              <a:t>N</a:t>
            </a:r>
            <a:r>
              <a:rPr dirty="0" sz="2850" spc="35" b="1">
                <a:solidFill>
                  <a:srgbClr val="000098"/>
                </a:solidFill>
                <a:latin typeface="Arial"/>
                <a:cs typeface="Arial"/>
              </a:rPr>
              <a:t>G</a:t>
            </a:r>
            <a:r>
              <a:rPr dirty="0" sz="2850" spc="20" b="1">
                <a:solidFill>
                  <a:srgbClr val="000098"/>
                </a:solidFill>
                <a:latin typeface="Arial"/>
                <a:cs typeface="Arial"/>
              </a:rPr>
              <a:t>L</a:t>
            </a:r>
            <a:r>
              <a:rPr dirty="0" sz="2850" spc="15" b="1">
                <a:solidFill>
                  <a:srgbClr val="000098"/>
                </a:solidFill>
                <a:latin typeface="Arial"/>
                <a:cs typeface="Arial"/>
              </a:rPr>
              <a:t>E</a:t>
            </a:r>
            <a:r>
              <a:rPr dirty="0" sz="2850">
                <a:solidFill>
                  <a:srgbClr val="000098"/>
                </a:solidFill>
                <a:latin typeface="Times New Roman"/>
                <a:cs typeface="Times New Roman"/>
              </a:rPr>
              <a:t>	</a:t>
            </a:r>
            <a:r>
              <a:rPr dirty="0" spc="10" b="1">
                <a:solidFill>
                  <a:srgbClr val="000098"/>
                </a:solidFill>
                <a:latin typeface="Arial"/>
                <a:cs typeface="Arial"/>
              </a:rPr>
              <a:t>(</a:t>
            </a:r>
            <a:r>
              <a:rPr dirty="0" sz="2850" spc="20" b="1">
                <a:solidFill>
                  <a:srgbClr val="000098"/>
                </a:solidFill>
                <a:latin typeface="Arial"/>
                <a:cs typeface="Arial"/>
              </a:rPr>
              <a:t>Φ</a:t>
            </a:r>
            <a:r>
              <a:rPr dirty="0" spc="5" b="1">
                <a:solidFill>
                  <a:srgbClr val="000098"/>
                </a:solidFill>
                <a:latin typeface="Arial"/>
                <a:cs typeface="Arial"/>
              </a:rPr>
              <a:t>)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97011" y="2098637"/>
            <a:ext cx="8299743" cy="2769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19024" y="5409892"/>
            <a:ext cx="9005570" cy="8794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3500" marR="41910">
              <a:lnSpc>
                <a:spcPct val="100699"/>
              </a:lnSpc>
              <a:spcBef>
                <a:spcPts val="95"/>
              </a:spcBef>
              <a:tabLst>
                <a:tab pos="7863205" algn="l"/>
                <a:tab pos="8354695" algn="l"/>
              </a:tabLst>
            </a:pPr>
            <a:r>
              <a:rPr dirty="0" sz="1800" spc="5">
                <a:latin typeface="Arial"/>
                <a:cs typeface="Arial"/>
              </a:rPr>
              <a:t>This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required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relation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calculate</a:t>
            </a:r>
            <a:r>
              <a:rPr dirty="0" sz="1800" spc="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shear</a:t>
            </a:r>
            <a:r>
              <a:rPr dirty="0" sz="1800" spc="6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angle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(φ).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This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relation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shows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that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φ  </a:t>
            </a:r>
            <a:r>
              <a:rPr dirty="0" sz="1800">
                <a:latin typeface="Arial"/>
                <a:cs typeface="Arial"/>
              </a:rPr>
              <a:t>depends</a:t>
            </a:r>
            <a:r>
              <a:rPr dirty="0" sz="1800" spc="1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upon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baseline="-18518" sz="1575" spc="-7">
                <a:latin typeface="Arial"/>
                <a:cs typeface="Arial"/>
              </a:rPr>
              <a:t>0</a:t>
            </a:r>
            <a:r>
              <a:rPr dirty="0" sz="1800" spc="-5">
                <a:latin typeface="Arial"/>
                <a:cs typeface="Arial"/>
              </a:rPr>
              <a:t>,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tc,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α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.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It</a:t>
            </a:r>
            <a:r>
              <a:rPr dirty="0" sz="1800" spc="17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means</a:t>
            </a:r>
            <a:r>
              <a:rPr dirty="0" sz="1800" spc="16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by</a:t>
            </a:r>
            <a:r>
              <a:rPr dirty="0" sz="1800" spc="16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measuring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</a:t>
            </a:r>
            <a:r>
              <a:rPr dirty="0" baseline="-18518" sz="1575">
                <a:latin typeface="Arial"/>
                <a:cs typeface="Arial"/>
              </a:rPr>
              <a:t>0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1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</a:t>
            </a:r>
            <a:r>
              <a:rPr dirty="0" baseline="-18518" sz="1575">
                <a:latin typeface="Arial"/>
                <a:cs typeface="Arial"/>
              </a:rPr>
              <a:t>c</a:t>
            </a:r>
            <a:r>
              <a:rPr dirty="0" baseline="-18518" sz="1575" spc="22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and</a:t>
            </a:r>
            <a:r>
              <a:rPr dirty="0" sz="1800" spc="15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α</a:t>
            </a:r>
            <a:r>
              <a:rPr dirty="0" sz="1800" spc="16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of</a:t>
            </a:r>
            <a:r>
              <a:rPr dirty="0" sz="1800" spc="1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tool,</a:t>
            </a:r>
            <a:r>
              <a:rPr dirty="0" sz="1800" spc="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shear</a:t>
            </a:r>
            <a:endParaRPr sz="1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215"/>
              </a:spcBef>
            </a:pPr>
            <a:r>
              <a:rPr dirty="0" sz="1800">
                <a:latin typeface="Arial"/>
                <a:cs typeface="Arial"/>
              </a:rPr>
              <a:t>angle (φ) can </a:t>
            </a:r>
            <a:r>
              <a:rPr dirty="0" sz="1800" spc="5">
                <a:latin typeface="Arial"/>
                <a:cs typeface="Arial"/>
              </a:rPr>
              <a:t>be </a:t>
            </a:r>
            <a:r>
              <a:rPr dirty="0" sz="1800">
                <a:latin typeface="Arial"/>
                <a:cs typeface="Arial"/>
              </a:rPr>
              <a:t>determined using above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expression.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50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655765"/>
            <a:ext cx="723900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b="1">
                <a:solidFill>
                  <a:srgbClr val="000098"/>
                </a:solidFill>
                <a:latin typeface="Arial"/>
                <a:cs typeface="Arial"/>
              </a:rPr>
              <a:t>V</a:t>
            </a:r>
            <a:r>
              <a:rPr dirty="0" sz="2650" b="1">
                <a:solidFill>
                  <a:srgbClr val="000098"/>
                </a:solidFill>
                <a:latin typeface="Arial"/>
                <a:cs typeface="Arial"/>
              </a:rPr>
              <a:t>ELOCITIES </a:t>
            </a:r>
            <a:r>
              <a:rPr dirty="0" sz="2650" spc="5" b="1">
                <a:solidFill>
                  <a:srgbClr val="000098"/>
                </a:solidFill>
                <a:latin typeface="Arial"/>
                <a:cs typeface="Arial"/>
              </a:rPr>
              <a:t>IN </a:t>
            </a:r>
            <a:r>
              <a:rPr dirty="0" sz="3200" spc="-45" b="1">
                <a:solidFill>
                  <a:srgbClr val="000098"/>
                </a:solidFill>
                <a:latin typeface="Arial"/>
                <a:cs typeface="Arial"/>
              </a:rPr>
              <a:t>M</a:t>
            </a:r>
            <a:r>
              <a:rPr dirty="0" sz="2650" spc="-45" b="1">
                <a:solidFill>
                  <a:srgbClr val="000098"/>
                </a:solidFill>
                <a:latin typeface="Arial"/>
                <a:cs typeface="Arial"/>
              </a:rPr>
              <a:t>ETAL </a:t>
            </a:r>
            <a:r>
              <a:rPr dirty="0" sz="3200" b="1">
                <a:solidFill>
                  <a:srgbClr val="000098"/>
                </a:solidFill>
                <a:latin typeface="Arial"/>
                <a:cs typeface="Arial"/>
              </a:rPr>
              <a:t>C</a:t>
            </a:r>
            <a:r>
              <a:rPr dirty="0" sz="2650" b="1">
                <a:solidFill>
                  <a:srgbClr val="000098"/>
                </a:solidFill>
                <a:latin typeface="Arial"/>
                <a:cs typeface="Arial"/>
              </a:rPr>
              <a:t>UTTING</a:t>
            </a:r>
            <a:r>
              <a:rPr dirty="0" sz="2650" spc="95" b="1">
                <a:solidFill>
                  <a:srgbClr val="000098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0098"/>
                </a:solidFill>
                <a:latin typeface="Arial"/>
                <a:cs typeface="Arial"/>
              </a:rPr>
              <a:t>P</a:t>
            </a:r>
            <a:r>
              <a:rPr dirty="0" sz="2650" b="1">
                <a:solidFill>
                  <a:srgbClr val="000098"/>
                </a:solidFill>
                <a:latin typeface="Arial"/>
                <a:cs typeface="Arial"/>
              </a:rPr>
              <a:t>ROCESS</a:t>
            </a:r>
            <a:endParaRPr sz="26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05011" y="1679054"/>
            <a:ext cx="6719658" cy="2382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04578" y="4341031"/>
            <a:ext cx="8901430" cy="131254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524000">
              <a:lnSpc>
                <a:spcPct val="100000"/>
              </a:lnSpc>
              <a:spcBef>
                <a:spcPts val="120"/>
              </a:spcBef>
            </a:pPr>
            <a:r>
              <a:rPr dirty="0" sz="1150" spc="5" b="1">
                <a:latin typeface="Arial"/>
                <a:cs typeface="Arial"/>
              </a:rPr>
              <a:t>Figure 1.32: </a:t>
            </a:r>
            <a:r>
              <a:rPr dirty="0" sz="1150" b="1">
                <a:latin typeface="Arial"/>
                <a:cs typeface="Arial"/>
              </a:rPr>
              <a:t>Velocity </a:t>
            </a:r>
            <a:r>
              <a:rPr dirty="0" sz="1150" spc="5" b="1">
                <a:latin typeface="Arial"/>
                <a:cs typeface="Arial"/>
              </a:rPr>
              <a:t>relationships in Orthogonal Cutting</a:t>
            </a:r>
            <a:r>
              <a:rPr dirty="0" sz="1150" spc="6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Model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dirty="0" sz="1350" spc="10" b="1">
                <a:latin typeface="Arial"/>
                <a:cs typeface="Arial"/>
              </a:rPr>
              <a:t>Cutting </a:t>
            </a:r>
            <a:r>
              <a:rPr dirty="0" sz="1350" spc="15" b="1">
                <a:latin typeface="Arial"/>
                <a:cs typeface="Arial"/>
              </a:rPr>
              <a:t>Speed or </a:t>
            </a:r>
            <a:r>
              <a:rPr dirty="0" sz="1350" b="1">
                <a:latin typeface="Arial"/>
                <a:cs typeface="Arial"/>
              </a:rPr>
              <a:t>Velocity </a:t>
            </a:r>
            <a:r>
              <a:rPr dirty="0" sz="1350" spc="10" b="1">
                <a:latin typeface="Arial"/>
                <a:cs typeface="Arial"/>
              </a:rPr>
              <a:t>(V): </a:t>
            </a:r>
            <a:r>
              <a:rPr dirty="0" sz="1350" spc="-10">
                <a:latin typeface="Arial"/>
                <a:cs typeface="Arial"/>
              </a:rPr>
              <a:t>Velocity </a:t>
            </a:r>
            <a:r>
              <a:rPr dirty="0" sz="1350" spc="10">
                <a:latin typeface="Arial"/>
                <a:cs typeface="Arial"/>
              </a:rPr>
              <a:t>of the </a:t>
            </a:r>
            <a:r>
              <a:rPr dirty="0" sz="1350" spc="5">
                <a:latin typeface="Arial"/>
                <a:cs typeface="Arial"/>
              </a:rPr>
              <a:t>cutting </a:t>
            </a:r>
            <a:r>
              <a:rPr dirty="0" sz="1350" spc="10">
                <a:latin typeface="Arial"/>
                <a:cs typeface="Arial"/>
              </a:rPr>
              <a:t>tool </a:t>
            </a:r>
            <a:r>
              <a:rPr dirty="0" sz="1350" spc="5">
                <a:latin typeface="Arial"/>
                <a:cs typeface="Arial"/>
              </a:rPr>
              <a:t>relative to </a:t>
            </a:r>
            <a:r>
              <a:rPr dirty="0" sz="1350" spc="10">
                <a:latin typeface="Arial"/>
                <a:cs typeface="Arial"/>
              </a:rPr>
              <a:t>the </a:t>
            </a:r>
            <a:r>
              <a:rPr dirty="0" sz="1350" spc="15">
                <a:latin typeface="Arial"/>
                <a:cs typeface="Arial"/>
              </a:rPr>
              <a:t>work</a:t>
            </a:r>
            <a:r>
              <a:rPr dirty="0" sz="1350" spc="-13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piece.</a:t>
            </a:r>
            <a:endParaRPr sz="135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30"/>
              </a:spcBef>
            </a:pPr>
            <a:r>
              <a:rPr dirty="0" sz="1350" spc="10" b="1">
                <a:latin typeface="Arial"/>
                <a:cs typeface="Arial"/>
              </a:rPr>
              <a:t>Shear </a:t>
            </a:r>
            <a:r>
              <a:rPr dirty="0" sz="1350" b="1">
                <a:latin typeface="Arial"/>
                <a:cs typeface="Arial"/>
              </a:rPr>
              <a:t>Velocity </a:t>
            </a:r>
            <a:r>
              <a:rPr dirty="0" sz="1350" spc="10" b="1">
                <a:latin typeface="Arial"/>
                <a:cs typeface="Arial"/>
              </a:rPr>
              <a:t>(V</a:t>
            </a:r>
            <a:r>
              <a:rPr dirty="0" baseline="-20833" sz="1200" spc="15" b="1">
                <a:latin typeface="Arial"/>
                <a:cs typeface="Arial"/>
              </a:rPr>
              <a:t>s</a:t>
            </a:r>
            <a:r>
              <a:rPr dirty="0" sz="1350" spc="10" b="1">
                <a:latin typeface="Arial"/>
                <a:cs typeface="Arial"/>
              </a:rPr>
              <a:t>): </a:t>
            </a:r>
            <a:r>
              <a:rPr dirty="0" sz="1350" spc="5">
                <a:latin typeface="Arial"/>
                <a:cs typeface="Arial"/>
              </a:rPr>
              <a:t>It </a:t>
            </a:r>
            <a:r>
              <a:rPr dirty="0" sz="1350" spc="10">
                <a:latin typeface="Arial"/>
                <a:cs typeface="Arial"/>
              </a:rPr>
              <a:t>is </a:t>
            </a:r>
            <a:r>
              <a:rPr dirty="0" sz="1350" spc="5">
                <a:latin typeface="Arial"/>
                <a:cs typeface="Arial"/>
              </a:rPr>
              <a:t>the velocity </a:t>
            </a:r>
            <a:r>
              <a:rPr dirty="0" sz="1350" spc="10">
                <a:latin typeface="Arial"/>
                <a:cs typeface="Arial"/>
              </a:rPr>
              <a:t>of chip </a:t>
            </a:r>
            <a:r>
              <a:rPr dirty="0" sz="1350" spc="5">
                <a:latin typeface="Arial"/>
                <a:cs typeface="Arial"/>
              </a:rPr>
              <a:t>relative to the </a:t>
            </a:r>
            <a:r>
              <a:rPr dirty="0" sz="1350" spc="10">
                <a:latin typeface="Arial"/>
                <a:cs typeface="Arial"/>
              </a:rPr>
              <a:t>work piece. In other </a:t>
            </a:r>
            <a:r>
              <a:rPr dirty="0" sz="1350" spc="-45">
                <a:latin typeface="Arial"/>
                <a:cs typeface="Arial"/>
              </a:rPr>
              <a:t>way, </a:t>
            </a:r>
            <a:r>
              <a:rPr dirty="0" sz="1350" spc="5">
                <a:latin typeface="Arial"/>
                <a:cs typeface="Arial"/>
              </a:rPr>
              <a:t>the velocity </a:t>
            </a:r>
            <a:r>
              <a:rPr dirty="0" sz="1350">
                <a:latin typeface="Arial"/>
                <a:cs typeface="Arial"/>
              </a:rPr>
              <a:t>at </a:t>
            </a:r>
            <a:r>
              <a:rPr dirty="0" sz="1350" spc="10">
                <a:latin typeface="Arial"/>
                <a:cs typeface="Arial"/>
              </a:rPr>
              <a:t>which</a:t>
            </a:r>
            <a:r>
              <a:rPr dirty="0" sz="1350" spc="-13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shearing</a:t>
            </a:r>
            <a:endParaRPr sz="135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210"/>
              </a:spcBef>
            </a:pPr>
            <a:r>
              <a:rPr dirty="0" sz="1350">
                <a:latin typeface="Arial"/>
                <a:cs typeface="Arial"/>
              </a:rPr>
              <a:t>takes </a:t>
            </a:r>
            <a:r>
              <a:rPr dirty="0" sz="1350" spc="10">
                <a:latin typeface="Arial"/>
                <a:cs typeface="Arial"/>
              </a:rPr>
              <a:t>place.</a:t>
            </a:r>
            <a:endParaRPr sz="135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45"/>
              </a:spcBef>
            </a:pPr>
            <a:r>
              <a:rPr dirty="0" sz="1350" spc="15" b="1">
                <a:latin typeface="Arial"/>
                <a:cs typeface="Arial"/>
              </a:rPr>
              <a:t>Chip </a:t>
            </a:r>
            <a:r>
              <a:rPr dirty="0" sz="1350" b="1">
                <a:latin typeface="Arial"/>
                <a:cs typeface="Arial"/>
              </a:rPr>
              <a:t>Velocity </a:t>
            </a:r>
            <a:r>
              <a:rPr dirty="0" sz="1350" spc="5" b="1">
                <a:latin typeface="Arial"/>
                <a:cs typeface="Arial"/>
              </a:rPr>
              <a:t>(V</a:t>
            </a:r>
            <a:r>
              <a:rPr dirty="0" baseline="-20833" sz="1200" spc="7" b="1">
                <a:latin typeface="Arial"/>
                <a:cs typeface="Arial"/>
              </a:rPr>
              <a:t>c</a:t>
            </a:r>
            <a:r>
              <a:rPr dirty="0" sz="1350" spc="5" b="1">
                <a:latin typeface="Arial"/>
                <a:cs typeface="Arial"/>
              </a:rPr>
              <a:t>): </a:t>
            </a:r>
            <a:r>
              <a:rPr dirty="0" sz="1350" spc="5">
                <a:latin typeface="Arial"/>
                <a:cs typeface="Arial"/>
              </a:rPr>
              <a:t>It </a:t>
            </a:r>
            <a:r>
              <a:rPr dirty="0" sz="1350" spc="10">
                <a:latin typeface="Arial"/>
                <a:cs typeface="Arial"/>
              </a:rPr>
              <a:t>is the </a:t>
            </a:r>
            <a:r>
              <a:rPr dirty="0" sz="1350" spc="5">
                <a:latin typeface="Arial"/>
                <a:cs typeface="Arial"/>
              </a:rPr>
              <a:t>velocity </a:t>
            </a:r>
            <a:r>
              <a:rPr dirty="0" sz="1350" spc="10">
                <a:latin typeface="Arial"/>
                <a:cs typeface="Arial"/>
              </a:rPr>
              <a:t>of the chip up the tool </a:t>
            </a:r>
            <a:r>
              <a:rPr dirty="0" sz="1350">
                <a:latin typeface="Arial"/>
                <a:cs typeface="Arial"/>
              </a:rPr>
              <a:t>face (rake </a:t>
            </a:r>
            <a:r>
              <a:rPr dirty="0" sz="1350" spc="10">
                <a:latin typeface="Arial"/>
                <a:cs typeface="Arial"/>
              </a:rPr>
              <a:t>face) during</a:t>
            </a:r>
            <a:r>
              <a:rPr dirty="0" sz="1350" spc="-9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cutting.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4983" y="5823000"/>
            <a:ext cx="4606081" cy="1658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50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03956"/>
            <a:ext cx="9332595" cy="3526154"/>
            <a:chOff x="360169" y="503956"/>
            <a:chExt cx="9332595" cy="3526154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3011" y="503956"/>
              <a:ext cx="6817814" cy="35256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155" y="166032"/>
            <a:ext cx="4339590" cy="33401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-5" b="1">
                <a:solidFill>
                  <a:srgbClr val="000098"/>
                </a:solidFill>
                <a:latin typeface="Arial"/>
                <a:cs typeface="Arial"/>
              </a:rPr>
              <a:t>S</a:t>
            </a:r>
            <a:r>
              <a:rPr dirty="0" sz="1700" spc="-5" b="1">
                <a:solidFill>
                  <a:srgbClr val="000098"/>
                </a:solidFill>
                <a:latin typeface="Arial"/>
                <a:cs typeface="Arial"/>
              </a:rPr>
              <a:t>HEAR </a:t>
            </a:r>
            <a:r>
              <a:rPr dirty="0" sz="2000" spc="-10" b="1">
                <a:solidFill>
                  <a:srgbClr val="000098"/>
                </a:solidFill>
                <a:latin typeface="Arial"/>
                <a:cs typeface="Arial"/>
              </a:rPr>
              <a:t>S</a:t>
            </a:r>
            <a:r>
              <a:rPr dirty="0" sz="1700" spc="-10" b="1">
                <a:solidFill>
                  <a:srgbClr val="000098"/>
                </a:solidFill>
                <a:latin typeface="Arial"/>
                <a:cs typeface="Arial"/>
              </a:rPr>
              <a:t>TRAIN </a:t>
            </a:r>
            <a:r>
              <a:rPr dirty="0" sz="2000" spc="15" b="1">
                <a:solidFill>
                  <a:srgbClr val="000098"/>
                </a:solidFill>
                <a:latin typeface="Arial"/>
                <a:cs typeface="Arial"/>
              </a:rPr>
              <a:t>&amp; </a:t>
            </a:r>
            <a:r>
              <a:rPr dirty="0" sz="2000" spc="-5" b="1">
                <a:solidFill>
                  <a:srgbClr val="000098"/>
                </a:solidFill>
                <a:latin typeface="Arial"/>
                <a:cs typeface="Arial"/>
              </a:rPr>
              <a:t>S</a:t>
            </a:r>
            <a:r>
              <a:rPr dirty="0" sz="1700" spc="-5" b="1">
                <a:solidFill>
                  <a:srgbClr val="000098"/>
                </a:solidFill>
                <a:latin typeface="Arial"/>
                <a:cs typeface="Arial"/>
              </a:rPr>
              <a:t>HEAR </a:t>
            </a:r>
            <a:r>
              <a:rPr dirty="0" sz="2000" spc="-10" b="1">
                <a:solidFill>
                  <a:srgbClr val="000098"/>
                </a:solidFill>
                <a:latin typeface="Arial"/>
                <a:cs typeface="Arial"/>
              </a:rPr>
              <a:t>S</a:t>
            </a:r>
            <a:r>
              <a:rPr dirty="0" sz="1700" spc="-10" b="1">
                <a:solidFill>
                  <a:srgbClr val="000098"/>
                </a:solidFill>
                <a:latin typeface="Arial"/>
                <a:cs typeface="Arial"/>
              </a:rPr>
              <a:t>TRAIN</a:t>
            </a:r>
            <a:r>
              <a:rPr dirty="0" sz="1700" spc="10" b="1">
                <a:solidFill>
                  <a:srgbClr val="000098"/>
                </a:solidFill>
                <a:latin typeface="Arial"/>
                <a:cs typeface="Arial"/>
              </a:rPr>
              <a:t> </a:t>
            </a:r>
            <a:r>
              <a:rPr dirty="0" sz="2000" spc="-35" b="1">
                <a:solidFill>
                  <a:srgbClr val="000098"/>
                </a:solidFill>
                <a:latin typeface="Arial"/>
                <a:cs typeface="Arial"/>
              </a:rPr>
              <a:t>R</a:t>
            </a:r>
            <a:r>
              <a:rPr dirty="0" sz="1700" spc="-35" b="1">
                <a:solidFill>
                  <a:srgbClr val="000098"/>
                </a:solidFill>
                <a:latin typeface="Arial"/>
                <a:cs typeface="Arial"/>
              </a:rPr>
              <a:t>ATE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841" y="3771512"/>
            <a:ext cx="1631314" cy="2044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32485" algn="l"/>
                <a:tab pos="1435735" algn="l"/>
              </a:tabLst>
            </a:pPr>
            <a:r>
              <a:rPr dirty="0" sz="1150" spc="5" b="1">
                <a:latin typeface="Arial"/>
                <a:cs typeface="Arial"/>
              </a:rPr>
              <a:t>F</a:t>
            </a:r>
            <a:r>
              <a:rPr dirty="0" sz="1150" spc="5" b="1">
                <a:latin typeface="Arial"/>
                <a:cs typeface="Arial"/>
              </a:rPr>
              <a:t>i</a:t>
            </a:r>
            <a:r>
              <a:rPr dirty="0" sz="1150" spc="5" b="1">
                <a:latin typeface="Arial"/>
                <a:cs typeface="Arial"/>
              </a:rPr>
              <a:t>g</a:t>
            </a:r>
            <a:r>
              <a:rPr dirty="0" sz="1150" spc="10" b="1">
                <a:latin typeface="Arial"/>
                <a:cs typeface="Arial"/>
              </a:rPr>
              <a:t>ur</a:t>
            </a:r>
            <a:r>
              <a:rPr dirty="0" sz="1150" spc="5" b="1">
                <a:latin typeface="Arial"/>
                <a:cs typeface="Arial"/>
              </a:rPr>
              <a:t>e</a:t>
            </a:r>
            <a:r>
              <a:rPr dirty="0" sz="1150" spc="5" b="1">
                <a:latin typeface="Arial"/>
                <a:cs typeface="Arial"/>
              </a:rPr>
              <a:t>:</a:t>
            </a:r>
            <a:r>
              <a:rPr dirty="0" sz="1150">
                <a:latin typeface="Times New Roman"/>
                <a:cs typeface="Times New Roman"/>
              </a:rPr>
              <a:t>	</a:t>
            </a:r>
            <a:r>
              <a:rPr dirty="0" sz="1150" spc="5" b="1">
                <a:latin typeface="Arial"/>
                <a:cs typeface="Arial"/>
              </a:rPr>
              <a:t>1.</a:t>
            </a:r>
            <a:r>
              <a:rPr dirty="0" sz="1150" spc="15" b="1">
                <a:latin typeface="Arial"/>
                <a:cs typeface="Arial"/>
              </a:rPr>
              <a:t>3</a:t>
            </a:r>
            <a:r>
              <a:rPr dirty="0" sz="1150" spc="10" b="1">
                <a:latin typeface="Arial"/>
                <a:cs typeface="Arial"/>
              </a:rPr>
              <a:t>3</a:t>
            </a:r>
            <a:r>
              <a:rPr dirty="0" sz="1150">
                <a:latin typeface="Times New Roman"/>
                <a:cs typeface="Times New Roman"/>
              </a:rPr>
              <a:t>	</a:t>
            </a:r>
            <a:r>
              <a:rPr dirty="0" sz="1150" spc="5" b="1">
                <a:latin typeface="Arial"/>
                <a:cs typeface="Arial"/>
              </a:rPr>
              <a:t>(</a:t>
            </a:r>
            <a:r>
              <a:rPr dirty="0" sz="1150" spc="5" b="1">
                <a:latin typeface="Arial"/>
                <a:cs typeface="Arial"/>
              </a:rPr>
              <a:t>a</a:t>
            </a:r>
            <a:r>
              <a:rPr dirty="0" sz="1150" spc="5" b="1">
                <a:latin typeface="Arial"/>
                <a:cs typeface="Arial"/>
              </a:rPr>
              <a:t>)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7841" y="3971711"/>
            <a:ext cx="828040" cy="3829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95"/>
              </a:spcBef>
              <a:tabLst>
                <a:tab pos="674370" algn="l"/>
              </a:tabLst>
            </a:pPr>
            <a:r>
              <a:rPr dirty="0" sz="1150" spc="10" b="1">
                <a:latin typeface="Arial"/>
                <a:cs typeface="Arial"/>
              </a:rPr>
              <a:t>formation  </a:t>
            </a:r>
            <a:r>
              <a:rPr dirty="0" sz="1150" spc="5" b="1">
                <a:latin typeface="Arial"/>
                <a:cs typeface="Arial"/>
              </a:rPr>
              <a:t>se</a:t>
            </a:r>
            <a:r>
              <a:rPr dirty="0" sz="1150" spc="5" b="1">
                <a:latin typeface="Arial"/>
                <a:cs typeface="Arial"/>
              </a:rPr>
              <a:t>r</a:t>
            </a:r>
            <a:r>
              <a:rPr dirty="0" sz="1150" spc="-5" b="1">
                <a:latin typeface="Arial"/>
                <a:cs typeface="Arial"/>
              </a:rPr>
              <a:t>i</a:t>
            </a:r>
            <a:r>
              <a:rPr dirty="0" sz="1150" spc="5" b="1">
                <a:latin typeface="Arial"/>
                <a:cs typeface="Arial"/>
              </a:rPr>
              <a:t>e</a:t>
            </a:r>
            <a:r>
              <a:rPr dirty="0" sz="1150" spc="10" b="1">
                <a:latin typeface="Arial"/>
                <a:cs typeface="Arial"/>
              </a:rPr>
              <a:t>s</a:t>
            </a:r>
            <a:r>
              <a:rPr dirty="0" sz="1150">
                <a:latin typeface="Times New Roman"/>
                <a:cs typeface="Times New Roman"/>
              </a:rPr>
              <a:t>	</a:t>
            </a:r>
            <a:r>
              <a:rPr dirty="0" sz="1150" spc="5" b="1">
                <a:latin typeface="Arial"/>
                <a:cs typeface="Arial"/>
              </a:rPr>
              <a:t>o</a:t>
            </a:r>
            <a:r>
              <a:rPr dirty="0" sz="1150" spc="5" b="1">
                <a:latin typeface="Arial"/>
                <a:cs typeface="Arial"/>
              </a:rPr>
              <a:t>f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3915" y="3971711"/>
            <a:ext cx="637540" cy="3829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5880" marR="5080" indent="-43815">
              <a:lnSpc>
                <a:spcPct val="102000"/>
              </a:lnSpc>
              <a:spcBef>
                <a:spcPts val="95"/>
              </a:spcBef>
            </a:pPr>
            <a:r>
              <a:rPr dirty="0" sz="1150" spc="5" b="1">
                <a:latin typeface="Arial"/>
                <a:cs typeface="Arial"/>
              </a:rPr>
              <a:t>d</a:t>
            </a:r>
            <a:r>
              <a:rPr dirty="0" sz="1150" spc="-5" b="1">
                <a:latin typeface="Arial"/>
                <a:cs typeface="Arial"/>
              </a:rPr>
              <a:t>e</a:t>
            </a:r>
            <a:r>
              <a:rPr dirty="0" sz="1150" spc="5" b="1">
                <a:latin typeface="Arial"/>
                <a:cs typeface="Arial"/>
              </a:rPr>
              <a:t>p</a:t>
            </a:r>
            <a:r>
              <a:rPr dirty="0" sz="1150" spc="5" b="1">
                <a:latin typeface="Arial"/>
                <a:cs typeface="Arial"/>
              </a:rPr>
              <a:t>ic</a:t>
            </a:r>
            <a:r>
              <a:rPr dirty="0" sz="1150" spc="15" b="1">
                <a:latin typeface="Arial"/>
                <a:cs typeface="Arial"/>
              </a:rPr>
              <a:t>t</a:t>
            </a:r>
            <a:r>
              <a:rPr dirty="0" sz="1150" spc="10" b="1">
                <a:latin typeface="Arial"/>
                <a:cs typeface="Arial"/>
              </a:rPr>
              <a:t>ed </a:t>
            </a:r>
            <a:r>
              <a:rPr dirty="0" sz="1150" spc="5">
                <a:latin typeface="Times New Roman"/>
                <a:cs typeface="Times New Roman"/>
              </a:rPr>
              <a:t> </a:t>
            </a:r>
            <a:r>
              <a:rPr dirty="0" sz="1150" spc="5" b="1">
                <a:latin typeface="Arial"/>
                <a:cs typeface="Arial"/>
              </a:rPr>
              <a:t>parallel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7848" y="4376316"/>
            <a:ext cx="1673860" cy="2044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spc="5" b="1">
                <a:latin typeface="Arial"/>
                <a:cs typeface="Arial"/>
              </a:rPr>
              <a:t>sliding relative </a:t>
            </a:r>
            <a:r>
              <a:rPr dirty="0" sz="1150" spc="10" b="1">
                <a:latin typeface="Arial"/>
                <a:cs typeface="Arial"/>
              </a:rPr>
              <a:t>to</a:t>
            </a:r>
            <a:r>
              <a:rPr dirty="0" sz="1150" spc="29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each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85302" y="3771513"/>
            <a:ext cx="676275" cy="8089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L="196850">
              <a:lnSpc>
                <a:spcPct val="100000"/>
              </a:lnSpc>
              <a:spcBef>
                <a:spcPts val="120"/>
              </a:spcBef>
            </a:pPr>
            <a:r>
              <a:rPr dirty="0" sz="1150" spc="5" b="1">
                <a:latin typeface="Arial"/>
                <a:cs typeface="Arial"/>
              </a:rPr>
              <a:t>Chip</a:t>
            </a:r>
            <a:endParaRPr sz="1150">
              <a:latin typeface="Arial"/>
              <a:cs typeface="Arial"/>
            </a:endParaRPr>
          </a:p>
          <a:p>
            <a:pPr algn="ctr" marL="145415" marR="92075" indent="-47625">
              <a:lnSpc>
                <a:spcPts val="1410"/>
              </a:lnSpc>
              <a:spcBef>
                <a:spcPts val="35"/>
              </a:spcBef>
              <a:tabLst>
                <a:tab pos="398145" algn="l"/>
              </a:tabLst>
            </a:pPr>
            <a:r>
              <a:rPr dirty="0" sz="1150" spc="5" b="1">
                <a:latin typeface="Arial"/>
                <a:cs typeface="Arial"/>
              </a:rPr>
              <a:t>as</a:t>
            </a:r>
            <a:r>
              <a:rPr dirty="0" sz="1150" spc="5">
                <a:latin typeface="Times New Roman"/>
                <a:cs typeface="Times New Roman"/>
              </a:rPr>
              <a:t>	</a:t>
            </a:r>
            <a:r>
              <a:rPr dirty="0" sz="1150" spc="10" b="1">
                <a:latin typeface="Arial"/>
                <a:cs typeface="Arial"/>
              </a:rPr>
              <a:t>a  </a:t>
            </a:r>
            <a:r>
              <a:rPr dirty="0" sz="1150" spc="5" b="1">
                <a:latin typeface="Arial"/>
                <a:cs typeface="Arial"/>
              </a:rPr>
              <a:t>p</a:t>
            </a:r>
            <a:r>
              <a:rPr dirty="0" sz="1150" spc="5" b="1">
                <a:latin typeface="Arial"/>
                <a:cs typeface="Arial"/>
              </a:rPr>
              <a:t>l</a:t>
            </a:r>
            <a:r>
              <a:rPr dirty="0" sz="1150" spc="5" b="1">
                <a:latin typeface="Arial"/>
                <a:cs typeface="Arial"/>
              </a:rPr>
              <a:t>a</a:t>
            </a:r>
            <a:r>
              <a:rPr dirty="0" sz="1150" spc="5" b="1">
                <a:latin typeface="Arial"/>
                <a:cs typeface="Arial"/>
              </a:rPr>
              <a:t>t</a:t>
            </a:r>
            <a:r>
              <a:rPr dirty="0" sz="1150" spc="5" b="1">
                <a:latin typeface="Arial"/>
                <a:cs typeface="Arial"/>
              </a:rPr>
              <a:t>e</a:t>
            </a:r>
            <a:r>
              <a:rPr dirty="0" sz="1150" spc="10" b="1">
                <a:latin typeface="Arial"/>
                <a:cs typeface="Arial"/>
              </a:rPr>
              <a:t>s</a:t>
            </a:r>
            <a:endParaRPr sz="11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dirty="0" sz="1150" spc="-5" b="1">
                <a:latin typeface="Arial"/>
                <a:cs typeface="Arial"/>
              </a:rPr>
              <a:t>other,</a:t>
            </a:r>
            <a:r>
              <a:rPr dirty="0" sz="1150" spc="5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(b)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7848" y="4553507"/>
            <a:ext cx="2433955" cy="739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95"/>
              </a:spcBef>
              <a:tabLst>
                <a:tab pos="595630" algn="l"/>
                <a:tab pos="1609725" algn="l"/>
              </a:tabLst>
            </a:pPr>
            <a:r>
              <a:rPr dirty="0" sz="1150" spc="5" b="1">
                <a:latin typeface="Arial"/>
                <a:cs typeface="Arial"/>
              </a:rPr>
              <a:t>one </a:t>
            </a:r>
            <a:r>
              <a:rPr dirty="0" sz="1150" spc="32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of </a:t>
            </a:r>
            <a:r>
              <a:rPr dirty="0" sz="1150" spc="11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the </a:t>
            </a:r>
            <a:r>
              <a:rPr dirty="0" sz="1150" spc="229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plates</a:t>
            </a:r>
            <a:r>
              <a:rPr dirty="0" sz="1150" spc="5">
                <a:latin typeface="Times New Roman"/>
                <a:cs typeface="Times New Roman"/>
              </a:rPr>
              <a:t>	</a:t>
            </a:r>
            <a:r>
              <a:rPr dirty="0" sz="1150" spc="5" b="1">
                <a:latin typeface="Arial"/>
                <a:cs typeface="Arial"/>
              </a:rPr>
              <a:t>isolated </a:t>
            </a:r>
            <a:r>
              <a:rPr dirty="0" sz="1150" spc="10" b="1">
                <a:latin typeface="Arial"/>
                <a:cs typeface="Arial"/>
              </a:rPr>
              <a:t>to  </a:t>
            </a:r>
            <a:r>
              <a:rPr dirty="0" sz="1150" b="1">
                <a:latin typeface="Arial"/>
                <a:cs typeface="Arial"/>
              </a:rPr>
              <a:t>show </a:t>
            </a:r>
            <a:r>
              <a:rPr dirty="0" sz="1150" spc="5" b="1">
                <a:latin typeface="Arial"/>
                <a:cs typeface="Arial"/>
              </a:rPr>
              <a:t>shear</a:t>
            </a:r>
            <a:r>
              <a:rPr dirty="0" sz="1150" spc="32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strain, and (c) shear  strain</a:t>
            </a:r>
            <a:r>
              <a:rPr dirty="0" sz="1150" spc="5">
                <a:latin typeface="Times New Roman"/>
                <a:cs typeface="Times New Roman"/>
              </a:rPr>
              <a:t>	</a:t>
            </a:r>
            <a:r>
              <a:rPr dirty="0" sz="1150" spc="5" b="1">
                <a:latin typeface="Arial"/>
                <a:cs typeface="Arial"/>
              </a:rPr>
              <a:t>triangle used </a:t>
            </a:r>
            <a:r>
              <a:rPr dirty="0" sz="1150" spc="10" b="1">
                <a:latin typeface="Arial"/>
                <a:cs typeface="Arial"/>
              </a:rPr>
              <a:t>to </a:t>
            </a:r>
            <a:r>
              <a:rPr dirty="0" sz="1150" spc="5" b="1">
                <a:latin typeface="Arial"/>
                <a:cs typeface="Arial"/>
              </a:rPr>
              <a:t>derive  strain</a:t>
            </a:r>
            <a:r>
              <a:rPr dirty="0" sz="1150" spc="1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equation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93354" y="2686570"/>
            <a:ext cx="9208770" cy="4618355"/>
            <a:chOff x="593354" y="2686570"/>
            <a:chExt cx="9208770" cy="4618355"/>
          </a:xfrm>
        </p:grpSpPr>
        <p:sp>
          <p:nvSpPr>
            <p:cNvPr id="14" name="object 14"/>
            <p:cNvSpPr/>
            <p:nvPr/>
          </p:nvSpPr>
          <p:spPr>
            <a:xfrm>
              <a:off x="4764519" y="2686570"/>
              <a:ext cx="5037505" cy="42812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93354" y="6412102"/>
              <a:ext cx="4170757" cy="8928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50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790780"/>
            <a:ext cx="7316470" cy="4152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5" b="1">
                <a:latin typeface="Arial"/>
                <a:cs typeface="Arial"/>
              </a:rPr>
              <a:t>Approximation of </a:t>
            </a:r>
            <a:r>
              <a:rPr dirty="0" sz="2550" spc="-30" b="1">
                <a:latin typeface="Arial"/>
                <a:cs typeface="Arial"/>
              </a:rPr>
              <a:t>Turning </a:t>
            </a:r>
            <a:r>
              <a:rPr dirty="0" sz="2550" spc="-5" b="1">
                <a:latin typeface="Arial"/>
                <a:cs typeface="Arial"/>
              </a:rPr>
              <a:t>by Orthogonal</a:t>
            </a:r>
            <a:r>
              <a:rPr dirty="0" sz="2550" spc="90" b="1">
                <a:latin typeface="Arial"/>
                <a:cs typeface="Arial"/>
              </a:rPr>
              <a:t> </a:t>
            </a:r>
            <a:r>
              <a:rPr dirty="0" sz="2550" b="1">
                <a:latin typeface="Arial"/>
                <a:cs typeface="Arial"/>
              </a:rPr>
              <a:t>Model</a:t>
            </a:r>
            <a:endParaRPr sz="25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2298" y="1594700"/>
            <a:ext cx="5651168" cy="3693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5319" y="6545116"/>
            <a:ext cx="3971290" cy="3829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95"/>
              </a:spcBef>
            </a:pPr>
            <a:r>
              <a:rPr dirty="0" sz="1150" spc="5" b="1">
                <a:latin typeface="Arial"/>
                <a:cs typeface="Arial"/>
              </a:rPr>
              <a:t>Figure: 1.33 Approximation of turning </a:t>
            </a:r>
            <a:r>
              <a:rPr dirty="0" sz="1150" spc="10" b="1">
                <a:latin typeface="Arial"/>
                <a:cs typeface="Arial"/>
              </a:rPr>
              <a:t>by </a:t>
            </a:r>
            <a:r>
              <a:rPr dirty="0" sz="1150" spc="5" b="1">
                <a:latin typeface="Arial"/>
                <a:cs typeface="Arial"/>
              </a:rPr>
              <a:t>Orthogonal  </a:t>
            </a:r>
            <a:r>
              <a:rPr dirty="0" sz="1150" spc="-5" b="1">
                <a:latin typeface="Arial"/>
                <a:cs typeface="Arial"/>
              </a:rPr>
              <a:t>Turning </a:t>
            </a:r>
            <a:r>
              <a:rPr dirty="0" sz="1150" spc="10" b="1">
                <a:latin typeface="Arial"/>
                <a:cs typeface="Arial"/>
              </a:rPr>
              <a:t>(b) </a:t>
            </a:r>
            <a:r>
              <a:rPr dirty="0" sz="1150" spc="5" b="1">
                <a:latin typeface="Arial"/>
                <a:cs typeface="Arial"/>
              </a:rPr>
              <a:t>The corresponding </a:t>
            </a:r>
            <a:r>
              <a:rPr dirty="0" sz="1150" b="1">
                <a:latin typeface="Arial"/>
                <a:cs typeface="Arial"/>
              </a:rPr>
              <a:t>Orthogonal</a:t>
            </a:r>
            <a:r>
              <a:rPr dirty="0" sz="1150" spc="2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Cutting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50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4799035" y="6545116"/>
            <a:ext cx="715645" cy="2044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spc="5" b="1">
                <a:latin typeface="Arial"/>
                <a:cs typeface="Arial"/>
              </a:rPr>
              <a:t>Model</a:t>
            </a:r>
            <a:r>
              <a:rPr dirty="0" sz="1150" spc="24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(a)</a:t>
            </a:r>
            <a:endParaRPr sz="115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35463" y="4940899"/>
          <a:ext cx="5253990" cy="1587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2630"/>
                <a:gridCol w="3243580"/>
              </a:tblGrid>
              <a:tr h="384670">
                <a:tc gridSpan="2">
                  <a:txBody>
                    <a:bodyPr/>
                    <a:lstStyle/>
                    <a:p>
                      <a:pPr marL="73025">
                        <a:lnSpc>
                          <a:spcPts val="1410"/>
                        </a:lnSpc>
                      </a:pPr>
                      <a:r>
                        <a:rPr dirty="0" sz="1250" spc="5" b="1">
                          <a:latin typeface="Arial"/>
                          <a:cs typeface="Arial"/>
                        </a:rPr>
                        <a:t>Conversion Key: </a:t>
                      </a:r>
                      <a:r>
                        <a:rPr dirty="0" sz="1250" spc="-10" b="1">
                          <a:latin typeface="Arial"/>
                          <a:cs typeface="Arial"/>
                        </a:rPr>
                        <a:t>Turning </a:t>
                      </a:r>
                      <a:r>
                        <a:rPr dirty="0" sz="1250" spc="5" b="1">
                          <a:latin typeface="Arial"/>
                          <a:cs typeface="Arial"/>
                        </a:rPr>
                        <a:t>operation </a:t>
                      </a:r>
                      <a:r>
                        <a:rPr dirty="0" sz="1250" spc="15" b="1">
                          <a:latin typeface="Arial"/>
                          <a:cs typeface="Arial"/>
                        </a:rPr>
                        <a:t>vs </a:t>
                      </a:r>
                      <a:r>
                        <a:rPr dirty="0" sz="1250" spc="5" b="1">
                          <a:latin typeface="Arial"/>
                          <a:cs typeface="Arial"/>
                        </a:rPr>
                        <a:t>Orthogonal</a:t>
                      </a:r>
                      <a:r>
                        <a:rPr dirty="0" sz="1250" spc="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b="1">
                          <a:latin typeface="Arial"/>
                          <a:cs typeface="Arial"/>
                        </a:rPr>
                        <a:t>Cutting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83360">
                <a:tc>
                  <a:txBody>
                    <a:bodyPr/>
                    <a:lstStyle/>
                    <a:p>
                      <a:pPr marL="73025">
                        <a:lnSpc>
                          <a:spcPts val="1405"/>
                        </a:lnSpc>
                      </a:pPr>
                      <a:r>
                        <a:rPr dirty="0" sz="1250" spc="10" b="1">
                          <a:latin typeface="Arial"/>
                          <a:cs typeface="Arial"/>
                        </a:rPr>
                        <a:t>Feed</a:t>
                      </a:r>
                      <a:r>
                        <a:rPr dirty="0" sz="1250" spc="5" b="1">
                          <a:latin typeface="Arial"/>
                          <a:cs typeface="Arial"/>
                        </a:rPr>
                        <a:t> f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84530">
                        <a:lnSpc>
                          <a:spcPts val="1405"/>
                        </a:lnSpc>
                      </a:pPr>
                      <a:r>
                        <a:rPr dirty="0" sz="1250" spc="10" b="1">
                          <a:latin typeface="Arial"/>
                          <a:cs typeface="Arial"/>
                        </a:rPr>
                        <a:t>Chip </a:t>
                      </a:r>
                      <a:r>
                        <a:rPr dirty="0" sz="1250" spc="5" b="1">
                          <a:latin typeface="Arial"/>
                          <a:cs typeface="Arial"/>
                        </a:rPr>
                        <a:t>thickness before cut</a:t>
                      </a:r>
                      <a:r>
                        <a:rPr dirty="0" sz="1250" spc="-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5" b="1">
                          <a:latin typeface="Arial"/>
                          <a:cs typeface="Arial"/>
                        </a:rPr>
                        <a:t>to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</a:tcPr>
                </a:tc>
              </a:tr>
              <a:tr h="293007">
                <a:tc>
                  <a:txBody>
                    <a:bodyPr/>
                    <a:lstStyle/>
                    <a:p>
                      <a:pPr marL="73025">
                        <a:lnSpc>
                          <a:spcPts val="1495"/>
                        </a:lnSpc>
                        <a:spcBef>
                          <a:spcPts val="710"/>
                        </a:spcBef>
                      </a:pPr>
                      <a:r>
                        <a:rPr dirty="0" sz="1250" spc="5" b="1">
                          <a:latin typeface="Arial"/>
                          <a:cs typeface="Arial"/>
                        </a:rPr>
                        <a:t>Depth </a:t>
                      </a:r>
                      <a:r>
                        <a:rPr dirty="0" sz="1250" spc="15" b="1">
                          <a:latin typeface="Arial"/>
                          <a:cs typeface="Arial"/>
                        </a:rPr>
                        <a:t>d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90170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84530">
                        <a:lnSpc>
                          <a:spcPts val="1495"/>
                        </a:lnSpc>
                        <a:spcBef>
                          <a:spcPts val="710"/>
                        </a:spcBef>
                      </a:pPr>
                      <a:r>
                        <a:rPr dirty="0" sz="1250" spc="5" b="1">
                          <a:latin typeface="Arial"/>
                          <a:cs typeface="Arial"/>
                        </a:rPr>
                        <a:t>Width </a:t>
                      </a:r>
                      <a:r>
                        <a:rPr dirty="0" sz="1250" spc="10" b="1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1250" spc="5" b="1">
                          <a:latin typeface="Arial"/>
                          <a:cs typeface="Arial"/>
                        </a:rPr>
                        <a:t>cut </a:t>
                      </a:r>
                      <a:r>
                        <a:rPr dirty="0" sz="1250" spc="20" b="1">
                          <a:latin typeface="Arial"/>
                          <a:cs typeface="Arial"/>
                        </a:rPr>
                        <a:t>w </a:t>
                      </a:r>
                      <a:r>
                        <a:rPr dirty="0" sz="1250" spc="10" b="1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2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15" b="1">
                          <a:latin typeface="Arial"/>
                          <a:cs typeface="Arial"/>
                        </a:rPr>
                        <a:t>b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90170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</a:tr>
              <a:tr h="200964">
                <a:tc>
                  <a:txBody>
                    <a:bodyPr/>
                    <a:lstStyle/>
                    <a:p>
                      <a:pPr marL="73025">
                        <a:lnSpc>
                          <a:spcPts val="1480"/>
                        </a:lnSpc>
                      </a:pPr>
                      <a:r>
                        <a:rPr dirty="0" sz="1250" b="1">
                          <a:latin typeface="Arial"/>
                          <a:cs typeface="Arial"/>
                        </a:rPr>
                        <a:t>Cutting </a:t>
                      </a:r>
                      <a:r>
                        <a:rPr dirty="0" sz="1250" spc="10" b="1">
                          <a:latin typeface="Arial"/>
                          <a:cs typeface="Arial"/>
                        </a:rPr>
                        <a:t>speed</a:t>
                      </a:r>
                      <a:r>
                        <a:rPr dirty="0" sz="1250" spc="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15" b="1">
                          <a:latin typeface="Arial"/>
                          <a:cs typeface="Arial"/>
                        </a:rPr>
                        <a:t>v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84530">
                        <a:lnSpc>
                          <a:spcPts val="1480"/>
                        </a:lnSpc>
                      </a:pPr>
                      <a:r>
                        <a:rPr dirty="0" sz="1250" spc="5" b="1">
                          <a:latin typeface="Arial"/>
                          <a:cs typeface="Arial"/>
                        </a:rPr>
                        <a:t>Cutting </a:t>
                      </a:r>
                      <a:r>
                        <a:rPr dirty="0" sz="1250" spc="10" b="1">
                          <a:latin typeface="Arial"/>
                          <a:cs typeface="Arial"/>
                        </a:rPr>
                        <a:t>speed</a:t>
                      </a:r>
                      <a:r>
                        <a:rPr dirty="0" sz="12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15" b="1">
                          <a:latin typeface="Arial"/>
                          <a:cs typeface="Arial"/>
                        </a:rPr>
                        <a:t>v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</a:tr>
              <a:tr h="192717">
                <a:tc>
                  <a:txBody>
                    <a:bodyPr/>
                    <a:lstStyle/>
                    <a:p>
                      <a:pPr marL="73025">
                        <a:lnSpc>
                          <a:spcPts val="1415"/>
                        </a:lnSpc>
                      </a:pPr>
                      <a:r>
                        <a:rPr dirty="0" sz="1250" b="1">
                          <a:latin typeface="Arial"/>
                          <a:cs typeface="Arial"/>
                        </a:rPr>
                        <a:t>Cutting </a:t>
                      </a:r>
                      <a:r>
                        <a:rPr dirty="0" sz="1250" spc="5" b="1">
                          <a:latin typeface="Arial"/>
                          <a:cs typeface="Arial"/>
                        </a:rPr>
                        <a:t>force</a:t>
                      </a:r>
                      <a:r>
                        <a:rPr dirty="0" sz="12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50" spc="10" b="1">
                          <a:latin typeface="Arial"/>
                          <a:cs typeface="Arial"/>
                        </a:rPr>
                        <a:t>Fc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84530">
                        <a:lnSpc>
                          <a:spcPts val="1415"/>
                        </a:lnSpc>
                      </a:pPr>
                      <a:r>
                        <a:rPr dirty="0" sz="1250" spc="5" b="1">
                          <a:latin typeface="Arial"/>
                          <a:cs typeface="Arial"/>
                        </a:rPr>
                        <a:t>Cutting force Fc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</a:tcPr>
                </a:tc>
              </a:tr>
              <a:tr h="221158">
                <a:tc>
                  <a:txBody>
                    <a:bodyPr/>
                    <a:lstStyle/>
                    <a:p>
                      <a:pPr marL="73025">
                        <a:lnSpc>
                          <a:spcPts val="1420"/>
                        </a:lnSpc>
                      </a:pPr>
                      <a:r>
                        <a:rPr dirty="0" sz="1250" spc="10" b="1">
                          <a:latin typeface="Arial"/>
                          <a:cs typeface="Arial"/>
                        </a:rPr>
                        <a:t>Feed </a:t>
                      </a:r>
                      <a:r>
                        <a:rPr dirty="0" sz="1250" spc="5" b="1">
                          <a:latin typeface="Arial"/>
                          <a:cs typeface="Arial"/>
                        </a:rPr>
                        <a:t>Force </a:t>
                      </a:r>
                      <a:r>
                        <a:rPr dirty="0" sz="1250" spc="15" b="1">
                          <a:latin typeface="Arial"/>
                          <a:cs typeface="Arial"/>
                        </a:rPr>
                        <a:t>F</a:t>
                      </a:r>
                      <a:r>
                        <a:rPr dirty="0" baseline="-19841" sz="1050" spc="22" b="1">
                          <a:latin typeface="Arial"/>
                          <a:cs typeface="Arial"/>
                        </a:rPr>
                        <a:t>f</a:t>
                      </a:r>
                      <a:endParaRPr baseline="-19841" sz="1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4530">
                        <a:lnSpc>
                          <a:spcPts val="1420"/>
                        </a:lnSpc>
                      </a:pPr>
                      <a:r>
                        <a:rPr dirty="0" sz="1250" b="1">
                          <a:latin typeface="Arial"/>
                          <a:cs typeface="Arial"/>
                        </a:rPr>
                        <a:t>Thrust </a:t>
                      </a:r>
                      <a:r>
                        <a:rPr dirty="0" sz="1250" spc="10" b="1">
                          <a:latin typeface="Arial"/>
                          <a:cs typeface="Arial"/>
                        </a:rPr>
                        <a:t>Force F</a:t>
                      </a:r>
                      <a:r>
                        <a:rPr dirty="0" baseline="-19841" sz="1050" spc="15" b="1">
                          <a:latin typeface="Arial"/>
                          <a:cs typeface="Arial"/>
                        </a:rPr>
                        <a:t>t</a:t>
                      </a:r>
                      <a:endParaRPr baseline="-19841" sz="10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202467"/>
            <a:ext cx="5179695" cy="4152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25" b="1">
                <a:latin typeface="Arial"/>
                <a:cs typeface="Arial"/>
              </a:rPr>
              <a:t>Various </a:t>
            </a:r>
            <a:r>
              <a:rPr dirty="0" sz="2550" spc="-5" b="1">
                <a:latin typeface="Arial"/>
                <a:cs typeface="Arial"/>
              </a:rPr>
              <a:t>Theories of </a:t>
            </a:r>
            <a:r>
              <a:rPr dirty="0" sz="2550" b="1">
                <a:latin typeface="Arial"/>
                <a:cs typeface="Arial"/>
              </a:rPr>
              <a:t>Metal</a:t>
            </a:r>
            <a:r>
              <a:rPr dirty="0" sz="2550" spc="15" b="1">
                <a:latin typeface="Arial"/>
                <a:cs typeface="Arial"/>
              </a:rPr>
              <a:t> </a:t>
            </a:r>
            <a:r>
              <a:rPr dirty="0" sz="2550" b="1">
                <a:latin typeface="Arial"/>
                <a:cs typeface="Arial"/>
              </a:rPr>
              <a:t>Cutting</a:t>
            </a:r>
            <a:endParaRPr sz="2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05123" y="7114106"/>
            <a:ext cx="98425" cy="19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25"/>
              </a:lnSpc>
            </a:pPr>
            <a:r>
              <a:rPr dirty="0" sz="1350" spc="20">
                <a:latin typeface="Arial"/>
                <a:cs typeface="Arial"/>
              </a:rPr>
              <a:t>5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6414" y="707159"/>
            <a:ext cx="599376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 b="1">
                <a:latin typeface="Arial"/>
                <a:cs typeface="Arial"/>
              </a:rPr>
              <a:t>E</a:t>
            </a:r>
            <a:r>
              <a:rPr dirty="0" sz="1350" spc="5" b="1">
                <a:latin typeface="Arial"/>
                <a:cs typeface="Arial"/>
              </a:rPr>
              <a:t>RNST</a:t>
            </a:r>
            <a:r>
              <a:rPr dirty="0" sz="1800" spc="5" b="1">
                <a:latin typeface="Arial"/>
                <a:cs typeface="Arial"/>
              </a:rPr>
              <a:t>-M</a:t>
            </a:r>
            <a:r>
              <a:rPr dirty="0" sz="1350" spc="5" b="1">
                <a:latin typeface="Arial"/>
                <a:cs typeface="Arial"/>
              </a:rPr>
              <a:t>ERCHANT</a:t>
            </a:r>
            <a:r>
              <a:rPr dirty="0" sz="1800" spc="5" b="1">
                <a:latin typeface="Arial"/>
                <a:cs typeface="Arial"/>
              </a:rPr>
              <a:t>’</a:t>
            </a:r>
            <a:r>
              <a:rPr dirty="0" sz="1350" spc="5" b="1">
                <a:latin typeface="Arial"/>
                <a:cs typeface="Arial"/>
              </a:rPr>
              <a:t>S </a:t>
            </a:r>
            <a:r>
              <a:rPr dirty="0" sz="1800" b="1">
                <a:latin typeface="Arial"/>
                <a:cs typeface="Arial"/>
              </a:rPr>
              <a:t>T</a:t>
            </a:r>
            <a:r>
              <a:rPr dirty="0" sz="1350" b="1">
                <a:latin typeface="Arial"/>
                <a:cs typeface="Arial"/>
              </a:rPr>
              <a:t>HEORY </a:t>
            </a:r>
            <a:r>
              <a:rPr dirty="0" sz="1800" spc="5" b="1">
                <a:latin typeface="Arial"/>
                <a:cs typeface="Arial"/>
              </a:rPr>
              <a:t>&amp; M</a:t>
            </a:r>
            <a:r>
              <a:rPr dirty="0" sz="1350" spc="5" b="1">
                <a:latin typeface="Arial"/>
                <a:cs typeface="Arial"/>
              </a:rPr>
              <a:t>ODIFIED </a:t>
            </a:r>
            <a:r>
              <a:rPr dirty="0" sz="1800" spc="10" b="1">
                <a:latin typeface="Arial"/>
                <a:cs typeface="Arial"/>
              </a:rPr>
              <a:t>M</a:t>
            </a:r>
            <a:r>
              <a:rPr dirty="0" sz="1350" spc="10" b="1">
                <a:latin typeface="Arial"/>
                <a:cs typeface="Arial"/>
              </a:rPr>
              <a:t>ERCHANT</a:t>
            </a:r>
            <a:r>
              <a:rPr dirty="0" sz="1800" spc="10" b="1">
                <a:latin typeface="Arial"/>
                <a:cs typeface="Arial"/>
              </a:rPr>
              <a:t>’</a:t>
            </a:r>
            <a:r>
              <a:rPr dirty="0" sz="1350" spc="10" b="1">
                <a:latin typeface="Arial"/>
                <a:cs typeface="Arial"/>
              </a:rPr>
              <a:t>S</a:t>
            </a:r>
            <a:r>
              <a:rPr dirty="0" sz="1350" spc="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</a:t>
            </a:r>
            <a:r>
              <a:rPr dirty="0" sz="1350" b="1">
                <a:latin typeface="Arial"/>
                <a:cs typeface="Arial"/>
              </a:rPr>
              <a:t>HEORY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7175" y="1078081"/>
            <a:ext cx="9217898" cy="6306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898278" y="7101406"/>
            <a:ext cx="123825" cy="22225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50" spc="20">
                <a:latin typeface="Arial"/>
                <a:cs typeface="Arial"/>
              </a:rPr>
              <a:t>6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202467"/>
            <a:ext cx="5179695" cy="4152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25" b="1">
                <a:latin typeface="Arial"/>
                <a:cs typeface="Arial"/>
              </a:rPr>
              <a:t>Various </a:t>
            </a:r>
            <a:r>
              <a:rPr dirty="0" sz="2550" spc="-5" b="1">
                <a:latin typeface="Arial"/>
                <a:cs typeface="Arial"/>
              </a:rPr>
              <a:t>Theories of </a:t>
            </a:r>
            <a:r>
              <a:rPr dirty="0" sz="2550" b="1">
                <a:latin typeface="Arial"/>
                <a:cs typeface="Arial"/>
              </a:rPr>
              <a:t>Metal</a:t>
            </a:r>
            <a:r>
              <a:rPr dirty="0" sz="2550" spc="15" b="1">
                <a:latin typeface="Arial"/>
                <a:cs typeface="Arial"/>
              </a:rPr>
              <a:t> </a:t>
            </a:r>
            <a:r>
              <a:rPr dirty="0" sz="2550" b="1">
                <a:latin typeface="Arial"/>
                <a:cs typeface="Arial"/>
              </a:rPr>
              <a:t>Cutting</a:t>
            </a:r>
            <a:endParaRPr sz="2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91268" y="7083588"/>
            <a:ext cx="220979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>
                <a:latin typeface="Arial"/>
                <a:cs typeface="Arial"/>
              </a:rPr>
              <a:t>5</a:t>
            </a:r>
            <a:r>
              <a:rPr dirty="0" sz="1350" spc="20">
                <a:latin typeface="Arial"/>
                <a:cs typeface="Arial"/>
              </a:rPr>
              <a:t>7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06613" y="763597"/>
            <a:ext cx="8310880" cy="1050925"/>
          </a:xfrm>
          <a:custGeom>
            <a:avLst/>
            <a:gdLst/>
            <a:ahLst/>
            <a:cxnLst/>
            <a:rect l="l" t="t" r="r" b="b"/>
            <a:pathLst>
              <a:path w="8310880" h="1050925">
                <a:moveTo>
                  <a:pt x="0" y="1050838"/>
                </a:moveTo>
                <a:lnTo>
                  <a:pt x="8310880" y="1050838"/>
                </a:lnTo>
                <a:lnTo>
                  <a:pt x="8310880" y="0"/>
                </a:lnTo>
                <a:lnTo>
                  <a:pt x="0" y="0"/>
                </a:lnTo>
                <a:lnTo>
                  <a:pt x="0" y="10508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93532" y="754344"/>
            <a:ext cx="4606925" cy="5613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b="1">
                <a:latin typeface="Arial"/>
                <a:cs typeface="Arial"/>
              </a:rPr>
              <a:t>Stabler</a:t>
            </a:r>
            <a:r>
              <a:rPr dirty="0" sz="1800" spc="-1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Theory: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 spc="-10" b="1">
                <a:latin typeface="Arial"/>
                <a:cs typeface="Arial"/>
              </a:rPr>
              <a:t>He modified </a:t>
            </a:r>
            <a:r>
              <a:rPr dirty="0" sz="1700" spc="-5" b="1">
                <a:latin typeface="Arial"/>
                <a:cs typeface="Arial"/>
              </a:rPr>
              <a:t>the </a:t>
            </a:r>
            <a:r>
              <a:rPr dirty="0" sz="1700" spc="-15" b="1">
                <a:latin typeface="Arial"/>
                <a:cs typeface="Arial"/>
              </a:rPr>
              <a:t>Ernst-Merchant </a:t>
            </a:r>
            <a:r>
              <a:rPr dirty="0" sz="1700" spc="-10" b="1">
                <a:latin typeface="Arial"/>
                <a:cs typeface="Arial"/>
              </a:rPr>
              <a:t>equation</a:t>
            </a:r>
            <a:r>
              <a:rPr dirty="0" sz="1700" spc="185" b="1">
                <a:latin typeface="Arial"/>
                <a:cs typeface="Arial"/>
              </a:rPr>
              <a:t> </a:t>
            </a:r>
            <a:r>
              <a:rPr dirty="0" sz="1700" spc="-10" b="1">
                <a:latin typeface="Arial"/>
                <a:cs typeface="Arial"/>
              </a:rPr>
              <a:t>as: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56741" y="1012517"/>
            <a:ext cx="1309306" cy="554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61775" y="2072116"/>
            <a:ext cx="7680325" cy="11296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15" b="1">
                <a:latin typeface="Arial"/>
                <a:cs typeface="Arial"/>
              </a:rPr>
              <a:t>L</a:t>
            </a:r>
            <a:r>
              <a:rPr dirty="0" sz="1350" spc="15" b="1">
                <a:latin typeface="Arial"/>
                <a:cs typeface="Arial"/>
              </a:rPr>
              <a:t>EE </a:t>
            </a:r>
            <a:r>
              <a:rPr dirty="0" sz="1350" spc="10" b="1">
                <a:latin typeface="Arial"/>
                <a:cs typeface="Arial"/>
              </a:rPr>
              <a:t>AND </a:t>
            </a:r>
            <a:r>
              <a:rPr dirty="0" sz="1800" spc="10" b="1">
                <a:latin typeface="Arial"/>
                <a:cs typeface="Arial"/>
              </a:rPr>
              <a:t>S</a:t>
            </a:r>
            <a:r>
              <a:rPr dirty="0" sz="1350" spc="10" b="1">
                <a:latin typeface="Arial"/>
                <a:cs typeface="Arial"/>
              </a:rPr>
              <a:t>HAFFER</a:t>
            </a:r>
            <a:r>
              <a:rPr dirty="0" sz="1800" spc="10" b="1">
                <a:latin typeface="Arial"/>
                <a:cs typeface="Arial"/>
              </a:rPr>
              <a:t>’</a:t>
            </a:r>
            <a:r>
              <a:rPr dirty="0" sz="1350" spc="10" b="1">
                <a:latin typeface="Arial"/>
                <a:cs typeface="Arial"/>
              </a:rPr>
              <a:t>S</a:t>
            </a:r>
            <a:r>
              <a:rPr dirty="0" sz="1350" spc="285" b="1">
                <a:latin typeface="Arial"/>
                <a:cs typeface="Arial"/>
              </a:rPr>
              <a:t> </a:t>
            </a:r>
            <a:r>
              <a:rPr dirty="0" sz="1350" b="1">
                <a:latin typeface="Arial"/>
                <a:cs typeface="Arial"/>
              </a:rPr>
              <a:t>THEORY</a:t>
            </a:r>
            <a:endParaRPr sz="1350">
              <a:latin typeface="Arial"/>
              <a:cs typeface="Arial"/>
            </a:endParaRPr>
          </a:p>
          <a:p>
            <a:pPr marL="12700" marR="5080">
              <a:lnSpc>
                <a:spcPct val="100499"/>
              </a:lnSpc>
              <a:spcBef>
                <a:spcPts val="5"/>
              </a:spcBef>
            </a:pPr>
            <a:r>
              <a:rPr dirty="0" sz="1800" spc="5">
                <a:latin typeface="Arial"/>
                <a:cs typeface="Arial"/>
              </a:rPr>
              <a:t>This </a:t>
            </a:r>
            <a:r>
              <a:rPr dirty="0" sz="1800" spc="-5">
                <a:latin typeface="Arial"/>
                <a:cs typeface="Arial"/>
              </a:rPr>
              <a:t>theory </a:t>
            </a:r>
            <a:r>
              <a:rPr dirty="0" sz="1800">
                <a:latin typeface="Arial"/>
                <a:cs typeface="Arial"/>
              </a:rPr>
              <a:t>analysis the process </a:t>
            </a:r>
            <a:r>
              <a:rPr dirty="0" sz="1800" spc="5">
                <a:latin typeface="Arial"/>
                <a:cs typeface="Arial"/>
              </a:rPr>
              <a:t>of </a:t>
            </a:r>
            <a:r>
              <a:rPr dirty="0" sz="1800">
                <a:latin typeface="Arial"/>
                <a:cs typeface="Arial"/>
              </a:rPr>
              <a:t>orthogonal metal </a:t>
            </a:r>
            <a:r>
              <a:rPr dirty="0" sz="1800" spc="-10">
                <a:latin typeface="Arial"/>
                <a:cs typeface="Arial"/>
              </a:rPr>
              <a:t>cutting </a:t>
            </a:r>
            <a:r>
              <a:rPr dirty="0" sz="1800" spc="5">
                <a:latin typeface="Arial"/>
                <a:cs typeface="Arial"/>
              </a:rPr>
              <a:t>by applying </a:t>
            </a:r>
            <a:r>
              <a:rPr dirty="0" sz="1800">
                <a:latin typeface="Arial"/>
                <a:cs typeface="Arial"/>
              </a:rPr>
              <a:t>the  plasticity </a:t>
            </a:r>
            <a:r>
              <a:rPr dirty="0" sz="1800" spc="-5">
                <a:latin typeface="Arial"/>
                <a:cs typeface="Arial"/>
              </a:rPr>
              <a:t>for </a:t>
            </a:r>
            <a:r>
              <a:rPr dirty="0" sz="1800">
                <a:latin typeface="Arial"/>
                <a:cs typeface="Arial"/>
              </a:rPr>
              <a:t>an </a:t>
            </a:r>
            <a:r>
              <a:rPr dirty="0" sz="1800" spc="5">
                <a:latin typeface="Arial"/>
                <a:cs typeface="Arial"/>
              </a:rPr>
              <a:t>ideal </a:t>
            </a:r>
            <a:r>
              <a:rPr dirty="0" sz="1800">
                <a:latin typeface="Arial"/>
                <a:cs typeface="Arial"/>
              </a:rPr>
              <a:t>rigid plastic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material.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u="heavy" sz="1800" b="1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Assumptions: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12853" y="2348261"/>
            <a:ext cx="91757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latin typeface="Arial"/>
                <a:cs typeface="Arial"/>
              </a:rPr>
              <a:t>theory</a:t>
            </a:r>
            <a:r>
              <a:rPr dirty="0" sz="1800" spc="-8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1775" y="3139450"/>
            <a:ext cx="13208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490">
                <a:latin typeface="OpenSymbol"/>
                <a:cs typeface="OpenSymbol"/>
              </a:rPr>
              <a:t>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5170" y="3176280"/>
            <a:ext cx="8689340" cy="3199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88670">
              <a:lnSpc>
                <a:spcPct val="100499"/>
              </a:lnSpc>
              <a:spcBef>
                <a:spcPts val="100"/>
              </a:spcBef>
            </a:pPr>
            <a:r>
              <a:rPr dirty="0" sz="1800" spc="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work </a:t>
            </a:r>
            <a:r>
              <a:rPr dirty="0" sz="1800" spc="5">
                <a:latin typeface="Arial"/>
                <a:cs typeface="Arial"/>
              </a:rPr>
              <a:t>piece </a:t>
            </a:r>
            <a:r>
              <a:rPr dirty="0" sz="1800">
                <a:latin typeface="Arial"/>
                <a:cs typeface="Arial"/>
              </a:rPr>
              <a:t>material ahead of the </a:t>
            </a:r>
            <a:r>
              <a:rPr dirty="0" sz="1800" spc="-10">
                <a:latin typeface="Arial"/>
                <a:cs typeface="Arial"/>
              </a:rPr>
              <a:t>cutting </a:t>
            </a:r>
            <a:r>
              <a:rPr dirty="0" sz="1800">
                <a:latin typeface="Arial"/>
                <a:cs typeface="Arial"/>
              </a:rPr>
              <a:t>tool behaves like an </a:t>
            </a:r>
            <a:r>
              <a:rPr dirty="0" sz="1800" spc="5">
                <a:latin typeface="Arial"/>
                <a:cs typeface="Arial"/>
              </a:rPr>
              <a:t>ideal plastic  </a:t>
            </a:r>
            <a:r>
              <a:rPr dirty="0" sz="1800">
                <a:latin typeface="Arial"/>
                <a:cs typeface="Arial"/>
              </a:rPr>
              <a:t>material.</a:t>
            </a:r>
            <a:endParaRPr sz="1800">
              <a:latin typeface="Arial"/>
              <a:cs typeface="Arial"/>
            </a:endParaRPr>
          </a:p>
          <a:p>
            <a:pPr marL="12700" marR="1652905">
              <a:lnSpc>
                <a:spcPct val="100499"/>
              </a:lnSpc>
              <a:spcBef>
                <a:spcPts val="15"/>
              </a:spcBef>
            </a:pPr>
            <a:r>
              <a:rPr dirty="0" sz="1800" spc="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behavior of the material is </a:t>
            </a:r>
            <a:r>
              <a:rPr dirty="0" sz="1800" spc="5">
                <a:latin typeface="Arial"/>
                <a:cs typeface="Arial"/>
              </a:rPr>
              <a:t>independent </a:t>
            </a:r>
            <a:r>
              <a:rPr dirty="0" sz="1800">
                <a:latin typeface="Arial"/>
                <a:cs typeface="Arial"/>
              </a:rPr>
              <a:t>of </a:t>
            </a:r>
            <a:r>
              <a:rPr dirty="0" sz="1800" spc="-10">
                <a:latin typeface="Arial"/>
                <a:cs typeface="Arial"/>
              </a:rPr>
              <a:t>rate </a:t>
            </a:r>
            <a:r>
              <a:rPr dirty="0" sz="1800">
                <a:latin typeface="Arial"/>
                <a:cs typeface="Arial"/>
              </a:rPr>
              <a:t>of deformation  </a:t>
            </a:r>
            <a:r>
              <a:rPr dirty="0" sz="1800" spc="5">
                <a:latin typeface="Arial"/>
                <a:cs typeface="Arial"/>
              </a:rPr>
              <a:t>The </a:t>
            </a:r>
            <a:r>
              <a:rPr dirty="0" sz="1800" spc="-15">
                <a:latin typeface="Arial"/>
                <a:cs typeface="Arial"/>
              </a:rPr>
              <a:t>effects </a:t>
            </a:r>
            <a:r>
              <a:rPr dirty="0" sz="1800" spc="5">
                <a:latin typeface="Arial"/>
                <a:cs typeface="Arial"/>
              </a:rPr>
              <a:t>of </a:t>
            </a:r>
            <a:r>
              <a:rPr dirty="0" sz="1800" spc="-10">
                <a:latin typeface="Arial"/>
                <a:cs typeface="Arial"/>
              </a:rPr>
              <a:t>temperature </a:t>
            </a:r>
            <a:r>
              <a:rPr dirty="0" sz="1800">
                <a:latin typeface="Arial"/>
                <a:cs typeface="Arial"/>
              </a:rPr>
              <a:t>increase during deformation are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negligible</a:t>
            </a:r>
            <a:endParaRPr sz="1800">
              <a:latin typeface="Arial"/>
              <a:cs typeface="Arial"/>
            </a:endParaRPr>
          </a:p>
          <a:p>
            <a:pPr marL="12700" marR="796290">
              <a:lnSpc>
                <a:spcPct val="100699"/>
              </a:lnSpc>
            </a:pPr>
            <a:r>
              <a:rPr dirty="0" sz="1800" spc="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inertia </a:t>
            </a:r>
            <a:r>
              <a:rPr dirty="0" sz="1800" spc="-15">
                <a:latin typeface="Arial"/>
                <a:cs typeface="Arial"/>
              </a:rPr>
              <a:t>effects </a:t>
            </a:r>
            <a:r>
              <a:rPr dirty="0" sz="1800">
                <a:latin typeface="Arial"/>
                <a:cs typeface="Arial"/>
              </a:rPr>
              <a:t>resulting </a:t>
            </a:r>
            <a:r>
              <a:rPr dirty="0" sz="1800" spc="-10">
                <a:latin typeface="Arial"/>
                <a:cs typeface="Arial"/>
              </a:rPr>
              <a:t>from </a:t>
            </a:r>
            <a:r>
              <a:rPr dirty="0" sz="1800">
                <a:latin typeface="Arial"/>
                <a:cs typeface="Arial"/>
              </a:rPr>
              <a:t>acceleration </a:t>
            </a:r>
            <a:r>
              <a:rPr dirty="0" sz="1800" spc="5">
                <a:latin typeface="Arial"/>
                <a:cs typeface="Arial"/>
              </a:rPr>
              <a:t>of </a:t>
            </a:r>
            <a:r>
              <a:rPr dirty="0" sz="1800">
                <a:latin typeface="Arial"/>
                <a:cs typeface="Arial"/>
              </a:rPr>
              <a:t>material during deformation  </a:t>
            </a:r>
            <a:r>
              <a:rPr dirty="0" sz="1800" spc="-5">
                <a:latin typeface="Arial"/>
                <a:cs typeface="Arial"/>
              </a:rPr>
              <a:t>are </a:t>
            </a:r>
            <a:r>
              <a:rPr dirty="0" sz="1800">
                <a:latin typeface="Arial"/>
                <a:cs typeface="Arial"/>
              </a:rPr>
              <a:t>negligible.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800" spc="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deformation of the metal occurs </a:t>
            </a:r>
            <a:r>
              <a:rPr dirty="0" sz="1800" spc="5">
                <a:latin typeface="Arial"/>
                <a:cs typeface="Arial"/>
              </a:rPr>
              <a:t>on a </a:t>
            </a:r>
            <a:r>
              <a:rPr dirty="0" sz="1800">
                <a:latin typeface="Arial"/>
                <a:cs typeface="Arial"/>
              </a:rPr>
              <a:t>single shear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plane.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  <a:tabLst>
                <a:tab pos="7651115" algn="l"/>
              </a:tabLst>
            </a:pPr>
            <a:r>
              <a:rPr dirty="0" sz="1800">
                <a:latin typeface="Arial"/>
                <a:cs typeface="Arial"/>
              </a:rPr>
              <a:t>There is </a:t>
            </a:r>
            <a:r>
              <a:rPr dirty="0" sz="1800" spc="5">
                <a:latin typeface="Arial"/>
                <a:cs typeface="Arial"/>
              </a:rPr>
              <a:t>a </a:t>
            </a:r>
            <a:r>
              <a:rPr dirty="0" sz="1800" spc="-10">
                <a:latin typeface="Arial"/>
                <a:cs typeface="Arial"/>
              </a:rPr>
              <a:t>stress </a:t>
            </a:r>
            <a:r>
              <a:rPr dirty="0" sz="1800">
                <a:latin typeface="Arial"/>
                <a:cs typeface="Arial"/>
              </a:rPr>
              <a:t>field </a:t>
            </a:r>
            <a:r>
              <a:rPr dirty="0" sz="1800" spc="5">
                <a:latin typeface="Arial"/>
                <a:cs typeface="Arial"/>
              </a:rPr>
              <a:t>within </a:t>
            </a:r>
            <a:r>
              <a:rPr dirty="0" sz="1800">
                <a:latin typeface="Arial"/>
                <a:cs typeface="Arial"/>
              </a:rPr>
              <a:t>the produced chip </a:t>
            </a:r>
            <a:r>
              <a:rPr dirty="0" sz="1800" spc="5">
                <a:latin typeface="Arial"/>
                <a:cs typeface="Arial"/>
              </a:rPr>
              <a:t>which </a:t>
            </a:r>
            <a:r>
              <a:rPr dirty="0" sz="1800" spc="-10">
                <a:latin typeface="Arial"/>
                <a:cs typeface="Arial"/>
              </a:rPr>
              <a:t>transmits</a:t>
            </a:r>
            <a:r>
              <a:rPr dirty="0" sz="1800" spc="3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cutting</a:t>
            </a:r>
            <a:r>
              <a:rPr dirty="0" sz="1800" spc="-10">
                <a:latin typeface="Times New Roman"/>
                <a:cs typeface="Times New Roman"/>
              </a:rPr>
              <a:t>	</a:t>
            </a:r>
            <a:r>
              <a:rPr dirty="0" sz="1800" spc="-10">
                <a:latin typeface="Arial"/>
                <a:cs typeface="Arial"/>
              </a:rPr>
              <a:t>force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from  </a:t>
            </a:r>
            <a:r>
              <a:rPr dirty="0" sz="1800">
                <a:latin typeface="Arial"/>
                <a:cs typeface="Arial"/>
              </a:rPr>
              <a:t>the shear </a:t>
            </a:r>
            <a:r>
              <a:rPr dirty="0" sz="1800" spc="5">
                <a:latin typeface="Arial"/>
                <a:cs typeface="Arial"/>
              </a:rPr>
              <a:t>plane </a:t>
            </a:r>
            <a:r>
              <a:rPr dirty="0" sz="1800" spc="-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tool face </a:t>
            </a:r>
            <a:r>
              <a:rPr dirty="0" sz="1800" spc="5">
                <a:latin typeface="Arial"/>
                <a:cs typeface="Arial"/>
              </a:rPr>
              <a:t>and </a:t>
            </a:r>
            <a:r>
              <a:rPr dirty="0" sz="1800" spc="-10">
                <a:latin typeface="Arial"/>
                <a:cs typeface="Arial"/>
              </a:rPr>
              <a:t>therefore,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5">
                <a:latin typeface="Arial"/>
                <a:cs typeface="Arial"/>
              </a:rPr>
              <a:t>chip </a:t>
            </a:r>
            <a:r>
              <a:rPr dirty="0" sz="1800">
                <a:latin typeface="Arial"/>
                <a:cs typeface="Arial"/>
              </a:rPr>
              <a:t>does not </a:t>
            </a:r>
            <a:r>
              <a:rPr dirty="0" sz="1800" spc="5">
                <a:latin typeface="Arial"/>
                <a:cs typeface="Arial"/>
              </a:rPr>
              <a:t>get</a:t>
            </a:r>
            <a:r>
              <a:rPr dirty="0" sz="1800" spc="-1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hardened.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800" spc="5">
                <a:latin typeface="Arial"/>
                <a:cs typeface="Arial"/>
              </a:rPr>
              <a:t>The chip </a:t>
            </a:r>
            <a:r>
              <a:rPr dirty="0" sz="1800" spc="-10">
                <a:latin typeface="Arial"/>
                <a:cs typeface="Arial"/>
              </a:rPr>
              <a:t>separates from </a:t>
            </a:r>
            <a:r>
              <a:rPr dirty="0" sz="1800">
                <a:latin typeface="Arial"/>
                <a:cs typeface="Arial"/>
              </a:rPr>
              <a:t>the parent material at the shear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plane.</a:t>
            </a:r>
            <a:endParaRPr sz="1800">
              <a:latin typeface="Arial"/>
              <a:cs typeface="Arial"/>
            </a:endParaRPr>
          </a:p>
          <a:p>
            <a:pPr marL="31115">
              <a:lnSpc>
                <a:spcPct val="100000"/>
              </a:lnSpc>
              <a:spcBef>
                <a:spcPts val="1075"/>
              </a:spcBef>
            </a:pPr>
            <a:r>
              <a:rPr dirty="0" sz="1800">
                <a:latin typeface="Arial"/>
                <a:cs typeface="Arial"/>
              </a:rPr>
              <a:t>Based </a:t>
            </a:r>
            <a:r>
              <a:rPr dirty="0" sz="1800" spc="5">
                <a:latin typeface="Arial"/>
                <a:cs typeface="Arial"/>
              </a:rPr>
              <a:t>on </a:t>
            </a:r>
            <a:r>
              <a:rPr dirty="0" sz="1800">
                <a:latin typeface="Arial"/>
                <a:cs typeface="Arial"/>
              </a:rPr>
              <a:t>this, </a:t>
            </a:r>
            <a:r>
              <a:rPr dirty="0" sz="1800" spc="-5">
                <a:latin typeface="Arial"/>
                <a:cs typeface="Arial"/>
              </a:rPr>
              <a:t>they </a:t>
            </a:r>
            <a:r>
              <a:rPr dirty="0" sz="1800">
                <a:latin typeface="Arial"/>
                <a:cs typeface="Arial"/>
              </a:rPr>
              <a:t>developed </a:t>
            </a:r>
            <a:r>
              <a:rPr dirty="0" sz="1800" spc="5">
                <a:latin typeface="Arial"/>
                <a:cs typeface="Arial"/>
              </a:rPr>
              <a:t>a </a:t>
            </a:r>
            <a:r>
              <a:rPr dirty="0" sz="1800">
                <a:latin typeface="Arial"/>
                <a:cs typeface="Arial"/>
              </a:rPr>
              <a:t>slip line field </a:t>
            </a:r>
            <a:r>
              <a:rPr dirty="0" sz="1800" spc="-5">
                <a:latin typeface="Arial"/>
                <a:cs typeface="Arial"/>
              </a:rPr>
              <a:t>for </a:t>
            </a:r>
            <a:r>
              <a:rPr dirty="0" sz="1800" spc="-10">
                <a:latin typeface="Arial"/>
                <a:cs typeface="Arial"/>
              </a:rPr>
              <a:t>stress </a:t>
            </a:r>
            <a:r>
              <a:rPr dirty="0" sz="1800">
                <a:latin typeface="Arial"/>
                <a:cs typeface="Arial"/>
              </a:rPr>
              <a:t>zone, </a:t>
            </a:r>
            <a:r>
              <a:rPr dirty="0" sz="1800" spc="5">
                <a:latin typeface="Arial"/>
                <a:cs typeface="Arial"/>
              </a:rPr>
              <a:t>in which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1775" y="3691721"/>
            <a:ext cx="132080" cy="8534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490">
                <a:latin typeface="OpenSymbol"/>
                <a:cs typeface="OpenSymbol"/>
              </a:rPr>
              <a:t>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800" spc="490">
                <a:latin typeface="OpenSymbol"/>
                <a:cs typeface="OpenSymbol"/>
              </a:rPr>
              <a:t>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490">
                <a:latin typeface="OpenSymbol"/>
                <a:cs typeface="OpenSymbol"/>
              </a:rPr>
              <a:t>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1775" y="4797033"/>
            <a:ext cx="132080" cy="57785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490">
                <a:latin typeface="OpenSymbol"/>
                <a:cs typeface="OpenSymbol"/>
              </a:rPr>
              <a:t></a:t>
            </a:r>
            <a:endParaRPr sz="18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 spc="490">
                <a:latin typeface="OpenSymbol"/>
                <a:cs typeface="OpenSymbol"/>
              </a:rPr>
              <a:t>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1775" y="5625054"/>
            <a:ext cx="13208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490">
                <a:latin typeface="OpenSymbol"/>
                <a:cs typeface="OpenSymbol"/>
              </a:rPr>
              <a:t>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94286" y="7055203"/>
            <a:ext cx="630999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latin typeface="Arial"/>
                <a:cs typeface="Arial"/>
              </a:rPr>
              <a:t>deformation would occur even </a:t>
            </a:r>
            <a:r>
              <a:rPr dirty="0" sz="1800" spc="5">
                <a:latin typeface="Arial"/>
                <a:cs typeface="Arial"/>
              </a:rPr>
              <a:t>if </a:t>
            </a:r>
            <a:r>
              <a:rPr dirty="0" sz="1800">
                <a:latin typeface="Arial"/>
                <a:cs typeface="Arial"/>
              </a:rPr>
              <a:t>it is </a:t>
            </a:r>
            <a:r>
              <a:rPr dirty="0" sz="1800" spc="-10">
                <a:latin typeface="Arial"/>
                <a:cs typeface="Arial"/>
              </a:rPr>
              <a:t>stressed </a:t>
            </a:r>
            <a:r>
              <a:rPr dirty="0" sz="1800" spc="-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its yield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point.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202467"/>
            <a:ext cx="5179695" cy="4152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-25" b="1">
                <a:latin typeface="Arial"/>
                <a:cs typeface="Arial"/>
              </a:rPr>
              <a:t>Various </a:t>
            </a:r>
            <a:r>
              <a:rPr dirty="0" sz="2550" spc="-5" b="1">
                <a:latin typeface="Arial"/>
                <a:cs typeface="Arial"/>
              </a:rPr>
              <a:t>Theories of </a:t>
            </a:r>
            <a:r>
              <a:rPr dirty="0" sz="2550" b="1">
                <a:latin typeface="Arial"/>
                <a:cs typeface="Arial"/>
              </a:rPr>
              <a:t>Metal</a:t>
            </a:r>
            <a:r>
              <a:rPr dirty="0" sz="2550" spc="15" b="1">
                <a:latin typeface="Arial"/>
                <a:cs typeface="Arial"/>
              </a:rPr>
              <a:t> </a:t>
            </a:r>
            <a:r>
              <a:rPr dirty="0" sz="2550" b="1">
                <a:latin typeface="Arial"/>
                <a:cs typeface="Arial"/>
              </a:rPr>
              <a:t>Cutting</a:t>
            </a:r>
            <a:endParaRPr sz="2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91268" y="7083588"/>
            <a:ext cx="220979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>
                <a:latin typeface="Arial"/>
                <a:cs typeface="Arial"/>
              </a:rPr>
              <a:t>5</a:t>
            </a:r>
            <a:r>
              <a:rPr dirty="0" sz="1350" spc="20">
                <a:latin typeface="Arial"/>
                <a:cs typeface="Arial"/>
              </a:rPr>
              <a:t>8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0169" y="1007521"/>
            <a:ext cx="3240735" cy="2177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6415" y="3371099"/>
            <a:ext cx="374332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5" b="1">
                <a:latin typeface="Arial"/>
                <a:cs typeface="Arial"/>
              </a:rPr>
              <a:t>Stress-strain </a:t>
            </a:r>
            <a:r>
              <a:rPr dirty="0" sz="1350" spc="15" b="1">
                <a:latin typeface="Arial"/>
                <a:cs typeface="Arial"/>
              </a:rPr>
              <a:t>curve </a:t>
            </a:r>
            <a:r>
              <a:rPr dirty="0" sz="1350" spc="10" b="1">
                <a:latin typeface="Arial"/>
                <a:cs typeface="Arial"/>
              </a:rPr>
              <a:t>for </a:t>
            </a:r>
            <a:r>
              <a:rPr dirty="0" sz="1350" spc="20" b="1">
                <a:latin typeface="Arial"/>
                <a:cs typeface="Arial"/>
              </a:rPr>
              <a:t>a </a:t>
            </a:r>
            <a:r>
              <a:rPr dirty="0" sz="1350" spc="5" b="1">
                <a:latin typeface="Arial"/>
                <a:cs typeface="Arial"/>
              </a:rPr>
              <a:t>rigid plastic</a:t>
            </a:r>
            <a:r>
              <a:rPr dirty="0" sz="1350" spc="30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materia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34331" y="3400474"/>
            <a:ext cx="49530" cy="19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25"/>
              </a:lnSpc>
            </a:pPr>
            <a:r>
              <a:rPr dirty="0" sz="1350" spc="10" b="1">
                <a:latin typeface="Arial"/>
                <a:cs typeface="Arial"/>
              </a:rPr>
              <a:t>l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4619" y="4063415"/>
            <a:ext cx="4186868" cy="27360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66948" y="7004950"/>
            <a:ext cx="298005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0" b="1">
                <a:latin typeface="Arial"/>
                <a:cs typeface="Arial"/>
              </a:rPr>
              <a:t>Slip line </a:t>
            </a:r>
            <a:r>
              <a:rPr dirty="0" sz="1350" spc="5" b="1">
                <a:latin typeface="Arial"/>
                <a:cs typeface="Arial"/>
              </a:rPr>
              <a:t>field </a:t>
            </a:r>
            <a:r>
              <a:rPr dirty="0" sz="1350" spc="10" b="1">
                <a:latin typeface="Arial"/>
                <a:cs typeface="Arial"/>
              </a:rPr>
              <a:t>for orthogonal</a:t>
            </a:r>
            <a:r>
              <a:rPr dirty="0" sz="1350" spc="-50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cutting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47742" y="1669084"/>
            <a:ext cx="5280672" cy="461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386173"/>
            <a:ext cx="3684904" cy="772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10"/>
              <a:t>Classification</a:t>
            </a:r>
            <a:endParaRPr sz="4900"/>
          </a:p>
        </p:txBody>
      </p:sp>
      <p:sp>
        <p:nvSpPr>
          <p:cNvPr id="6" name="object 6"/>
          <p:cNvSpPr txBox="1"/>
          <p:nvPr/>
        </p:nvSpPr>
        <p:spPr>
          <a:xfrm>
            <a:off x="9898278" y="7083588"/>
            <a:ext cx="12382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20">
                <a:latin typeface="Arial"/>
                <a:cs typeface="Arial"/>
              </a:rPr>
              <a:t>5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12371" y="1539468"/>
            <a:ext cx="4574997" cy="50049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012292" y="6836212"/>
            <a:ext cx="1986280" cy="3829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dirty="0" sz="1150" spc="5" b="1">
                <a:latin typeface="Arial"/>
                <a:cs typeface="Arial"/>
              </a:rPr>
              <a:t>Figure 1.1: Classification of  material removal processes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0221" y="1755709"/>
            <a:ext cx="4577080" cy="47840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  <a:tabLst>
                <a:tab pos="1443355" algn="l"/>
                <a:tab pos="2614295" algn="l"/>
                <a:tab pos="3943985" algn="l"/>
                <a:tab pos="4161790" algn="l"/>
              </a:tabLst>
            </a:pPr>
            <a:r>
              <a:rPr dirty="0" sz="1800" spc="-10" b="1">
                <a:solidFill>
                  <a:srgbClr val="FF0000"/>
                </a:solidFill>
                <a:latin typeface="Arial"/>
                <a:cs typeface="Arial"/>
              </a:rPr>
              <a:t>Traditional</a:t>
            </a:r>
            <a:r>
              <a:rPr dirty="0" sz="1800" spc="-1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Process</a:t>
            </a:r>
            <a:r>
              <a:rPr dirty="0" sz="1800" spc="5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(Machining)</a:t>
            </a:r>
            <a:r>
              <a:rPr dirty="0" sz="1800" spc="-5">
                <a:solidFill>
                  <a:srgbClr val="FF0000"/>
                </a:solidFill>
                <a:latin typeface="Times New Roman"/>
                <a:cs typeface="Times New Roman"/>
              </a:rPr>
              <a:t>		</a:t>
            </a:r>
            <a:r>
              <a:rPr dirty="0" sz="1800" spc="5">
                <a:latin typeface="Arial"/>
                <a:cs typeface="Arial"/>
              </a:rPr>
              <a:t>–  </a:t>
            </a:r>
            <a:r>
              <a:rPr dirty="0" sz="1800">
                <a:latin typeface="Arial"/>
                <a:cs typeface="Arial"/>
              </a:rPr>
              <a:t>Material </a:t>
            </a:r>
            <a:r>
              <a:rPr dirty="0" sz="1800" spc="-10">
                <a:latin typeface="Arial"/>
                <a:cs typeface="Arial"/>
              </a:rPr>
              <a:t>removal </a:t>
            </a:r>
            <a:r>
              <a:rPr dirty="0" sz="1800">
                <a:latin typeface="Arial"/>
                <a:cs typeface="Arial"/>
              </a:rPr>
              <a:t>by </a:t>
            </a:r>
            <a:r>
              <a:rPr dirty="0" sz="1800" spc="5">
                <a:latin typeface="Arial"/>
                <a:cs typeface="Arial"/>
              </a:rPr>
              <a:t>a </a:t>
            </a:r>
            <a:r>
              <a:rPr dirty="0" sz="1800">
                <a:latin typeface="Arial"/>
                <a:cs typeface="Arial"/>
              </a:rPr>
              <a:t>sharp </a:t>
            </a:r>
            <a:r>
              <a:rPr dirty="0" sz="1800" spc="-10">
                <a:latin typeface="Arial"/>
                <a:cs typeface="Arial"/>
              </a:rPr>
              <a:t>cutting </a:t>
            </a:r>
            <a:r>
              <a:rPr dirty="0" sz="1800">
                <a:latin typeface="Arial"/>
                <a:cs typeface="Arial"/>
              </a:rPr>
              <a:t>tool.  </a:t>
            </a:r>
            <a:r>
              <a:rPr dirty="0" sz="1800" spc="-25">
                <a:latin typeface="Arial"/>
                <a:cs typeface="Arial"/>
              </a:rPr>
              <a:t>e</a:t>
            </a:r>
            <a:r>
              <a:rPr dirty="0" sz="1800" spc="-25">
                <a:latin typeface="Arial"/>
                <a:cs typeface="Arial"/>
              </a:rPr>
              <a:t>.</a:t>
            </a:r>
            <a:r>
              <a:rPr dirty="0" sz="1800" spc="-25">
                <a:latin typeface="Arial"/>
                <a:cs typeface="Arial"/>
              </a:rPr>
              <a:t>g</a:t>
            </a:r>
            <a:r>
              <a:rPr dirty="0" sz="1800" spc="-25">
                <a:latin typeface="Arial"/>
                <a:cs typeface="Arial"/>
              </a:rPr>
              <a:t>.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160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u</a:t>
            </a:r>
            <a:r>
              <a:rPr dirty="0" sz="1800" spc="-5">
                <a:latin typeface="Arial"/>
                <a:cs typeface="Arial"/>
              </a:rPr>
              <a:t>rn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5">
                <a:latin typeface="Arial"/>
                <a:cs typeface="Arial"/>
              </a:rPr>
              <a:t>g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 spc="18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mi</a:t>
            </a:r>
            <a:r>
              <a:rPr dirty="0" sz="1800" spc="10">
                <a:latin typeface="Arial"/>
                <a:cs typeface="Arial"/>
              </a:rPr>
              <a:t>l</a:t>
            </a:r>
            <a:r>
              <a:rPr dirty="0" sz="1800">
                <a:latin typeface="Arial"/>
                <a:cs typeface="Arial"/>
              </a:rPr>
              <a:t>ling</a:t>
            </a:r>
            <a:r>
              <a:rPr dirty="0" sz="1800" spc="19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and</a:t>
            </a:r>
            <a:r>
              <a:rPr dirty="0" sz="1800" spc="19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d</a:t>
            </a:r>
            <a:r>
              <a:rPr dirty="0" sz="1800">
                <a:latin typeface="Arial"/>
                <a:cs typeface="Arial"/>
              </a:rPr>
              <a:t>ri</a:t>
            </a:r>
            <a:r>
              <a:rPr dirty="0" sz="1800" spc="10">
                <a:latin typeface="Arial"/>
                <a:cs typeface="Arial"/>
              </a:rPr>
              <a:t>l</a:t>
            </a:r>
            <a:r>
              <a:rPr dirty="0" sz="1800">
                <a:latin typeface="Arial"/>
                <a:cs typeface="Arial"/>
              </a:rPr>
              <a:t>l</a:t>
            </a:r>
            <a:r>
              <a:rPr dirty="0" sz="1800" spc="10">
                <a:latin typeface="Arial"/>
                <a:cs typeface="Arial"/>
              </a:rPr>
              <a:t>i</a:t>
            </a:r>
            <a:r>
              <a:rPr dirty="0" sz="1800" spc="-5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g.</a:t>
            </a:r>
            <a:r>
              <a:rPr dirty="0" sz="1800" spc="16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he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30">
                <a:latin typeface="Arial"/>
                <a:cs typeface="Arial"/>
              </a:rPr>
              <a:t>‘</a:t>
            </a:r>
            <a:r>
              <a:rPr dirty="0" sz="1800" spc="-20">
                <a:latin typeface="Arial"/>
                <a:cs typeface="Arial"/>
              </a:rPr>
              <a:t>‘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h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r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machining </a:t>
            </a:r>
            <a:r>
              <a:rPr dirty="0" sz="1800" spc="-5">
                <a:latin typeface="Arial"/>
                <a:cs typeface="Arial"/>
              </a:rPr>
              <a:t>operations’’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3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Figure</a:t>
            </a:r>
            <a:endParaRPr sz="1800">
              <a:latin typeface="Arial"/>
              <a:cs typeface="Arial"/>
            </a:endParaRPr>
          </a:p>
          <a:p>
            <a:pPr marL="12700" marR="156210">
              <a:lnSpc>
                <a:spcPts val="2170"/>
              </a:lnSpc>
              <a:spcBef>
                <a:spcPts val="80"/>
              </a:spcBef>
              <a:tabLst>
                <a:tab pos="480059" algn="l"/>
                <a:tab pos="1359535" algn="l"/>
                <a:tab pos="2379980" algn="l"/>
                <a:tab pos="3338195" algn="l"/>
              </a:tabLst>
            </a:pPr>
            <a:r>
              <a:rPr dirty="0" sz="1800" spc="-5">
                <a:latin typeface="Arial"/>
                <a:cs typeface="Arial"/>
              </a:rPr>
              <a:t>1</a:t>
            </a:r>
            <a:r>
              <a:rPr dirty="0" sz="1800" spc="-5">
                <a:latin typeface="Arial"/>
                <a:cs typeface="Arial"/>
              </a:rPr>
              <a:t>.</a:t>
            </a:r>
            <a:r>
              <a:rPr dirty="0" sz="1800" spc="5">
                <a:latin typeface="Arial"/>
                <a:cs typeface="Arial"/>
              </a:rPr>
              <a:t>1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incl</a:t>
            </a:r>
            <a:r>
              <a:rPr dirty="0" sz="1800" spc="-5">
                <a:latin typeface="Arial"/>
                <a:cs typeface="Arial"/>
              </a:rPr>
              <a:t>u</a:t>
            </a:r>
            <a:r>
              <a:rPr dirty="0" sz="1800" spc="5">
                <a:latin typeface="Arial"/>
                <a:cs typeface="Arial"/>
              </a:rPr>
              <a:t>de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sh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pi</a:t>
            </a:r>
            <a:r>
              <a:rPr dirty="0" sz="1800" spc="-5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g,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p</a:t>
            </a:r>
            <a:r>
              <a:rPr dirty="0" sz="1800" spc="10">
                <a:latin typeface="Arial"/>
                <a:cs typeface="Arial"/>
              </a:rPr>
              <a:t>l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 spc="10">
                <a:latin typeface="Arial"/>
                <a:cs typeface="Arial"/>
              </a:rPr>
              <a:t>i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g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b</a:t>
            </a:r>
            <a:r>
              <a:rPr dirty="0" sz="1800" spc="-5">
                <a:latin typeface="Arial"/>
                <a:cs typeface="Arial"/>
              </a:rPr>
              <a:t>ro</a:t>
            </a:r>
            <a:r>
              <a:rPr dirty="0" sz="1800" spc="5">
                <a:latin typeface="Arial"/>
                <a:cs typeface="Arial"/>
              </a:rPr>
              <a:t>ac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>
                <a:latin typeface="Arial"/>
                <a:cs typeface="Arial"/>
              </a:rPr>
              <a:t>ing,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and sawing.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05"/>
              </a:lnSpc>
              <a:tabLst>
                <a:tab pos="4319905" algn="l"/>
              </a:tabLst>
            </a:pP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Ab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1800" spc="-15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ve</a:t>
            </a:r>
            <a:r>
              <a:rPr dirty="0" sz="1800" spc="12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oc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es</a:t>
            </a:r>
            <a:r>
              <a:rPr dirty="0" sz="1800" spc="13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–</a:t>
            </a:r>
            <a:r>
              <a:rPr dirty="0" sz="1800" spc="14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M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-10">
                <a:latin typeface="Arial"/>
                <a:cs typeface="Arial"/>
              </a:rPr>
              <a:t>r</a:t>
            </a:r>
            <a:r>
              <a:rPr dirty="0" sz="1800">
                <a:latin typeface="Arial"/>
                <a:cs typeface="Arial"/>
              </a:rPr>
              <a:t>ial</a:t>
            </a:r>
            <a:r>
              <a:rPr dirty="0" sz="1800" spc="135">
                <a:latin typeface="Times New Roman"/>
                <a:cs typeface="Times New Roman"/>
              </a:rPr>
              <a:t> </a:t>
            </a:r>
            <a:r>
              <a:rPr dirty="0" sz="1800" spc="-20">
                <a:latin typeface="Arial"/>
                <a:cs typeface="Arial"/>
              </a:rPr>
              <a:t>r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-15">
                <a:latin typeface="Arial"/>
                <a:cs typeface="Arial"/>
              </a:rPr>
              <a:t>m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 spc="-10">
                <a:latin typeface="Arial"/>
                <a:cs typeface="Arial"/>
              </a:rPr>
              <a:t>v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l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b</a:t>
            </a:r>
            <a:r>
              <a:rPr dirty="0" sz="1800" spc="5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  <a:p>
            <a:pPr marL="12700" marR="5715">
              <a:lnSpc>
                <a:spcPct val="100600"/>
              </a:lnSpc>
              <a:spcBef>
                <a:spcPts val="10"/>
              </a:spcBef>
              <a:tabLst>
                <a:tab pos="762000" algn="l"/>
                <a:tab pos="1752600" algn="l"/>
                <a:tab pos="3150870" algn="l"/>
                <a:tab pos="3195955" algn="l"/>
                <a:tab pos="3460750" algn="l"/>
                <a:tab pos="3858895" algn="l"/>
                <a:tab pos="4243705" algn="l"/>
              </a:tabLst>
            </a:pPr>
            <a:r>
              <a:rPr dirty="0" sz="1800" spc="-5">
                <a:latin typeface="Arial"/>
                <a:cs typeface="Arial"/>
              </a:rPr>
              <a:t>hard,  </a:t>
            </a:r>
            <a:r>
              <a:rPr dirty="0" sz="1800">
                <a:latin typeface="Arial"/>
                <a:cs typeface="Arial"/>
              </a:rPr>
              <a:t>abrasive</a:t>
            </a:r>
            <a:r>
              <a:rPr dirty="0" sz="1800" spc="-7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particles,</a:t>
            </a:r>
            <a:r>
              <a:rPr dirty="0" sz="1800" spc="229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e.g.,</a:t>
            </a:r>
            <a:r>
              <a:rPr dirty="0" sz="1800" spc="-20">
                <a:latin typeface="Times New Roman"/>
                <a:cs typeface="Times New Roman"/>
              </a:rPr>
              <a:t>		</a:t>
            </a:r>
            <a:r>
              <a:rPr dirty="0" sz="1800">
                <a:latin typeface="Arial"/>
                <a:cs typeface="Arial"/>
              </a:rPr>
              <a:t>grinding. The  </a:t>
            </a:r>
            <a:r>
              <a:rPr dirty="0" sz="1800" spc="-45">
                <a:latin typeface="Arial"/>
                <a:cs typeface="Arial"/>
              </a:rPr>
              <a:t>‘</a:t>
            </a:r>
            <a:r>
              <a:rPr dirty="0" sz="1800" spc="-10">
                <a:latin typeface="Arial"/>
                <a:cs typeface="Arial"/>
              </a:rPr>
              <a:t>‘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h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ab</a:t>
            </a:r>
            <a:r>
              <a:rPr dirty="0" sz="1800" spc="-15">
                <a:latin typeface="Arial"/>
                <a:cs typeface="Arial"/>
              </a:rPr>
              <a:t>ra</a:t>
            </a:r>
            <a:r>
              <a:rPr dirty="0" sz="1800" spc="5">
                <a:latin typeface="Arial"/>
                <a:cs typeface="Arial"/>
              </a:rPr>
              <a:t>s</a:t>
            </a:r>
            <a:r>
              <a:rPr dirty="0" sz="1800" spc="-10">
                <a:latin typeface="Arial"/>
                <a:cs typeface="Arial"/>
              </a:rPr>
              <a:t>i</a:t>
            </a:r>
            <a:r>
              <a:rPr dirty="0" sz="1800" spc="-10">
                <a:latin typeface="Arial"/>
                <a:cs typeface="Arial"/>
              </a:rPr>
              <a:t>v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p</a:t>
            </a:r>
            <a:r>
              <a:rPr dirty="0" sz="1800" spc="-1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-10">
                <a:latin typeface="Arial"/>
                <a:cs typeface="Arial"/>
              </a:rPr>
              <a:t>c</a:t>
            </a:r>
            <a:r>
              <a:rPr dirty="0" sz="1800" spc="5">
                <a:latin typeface="Arial"/>
                <a:cs typeface="Arial"/>
              </a:rPr>
              <a:t>ess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s</a:t>
            </a:r>
            <a:r>
              <a:rPr dirty="0" sz="1800" spc="-30">
                <a:latin typeface="Arial"/>
                <a:cs typeface="Arial"/>
              </a:rPr>
              <a:t>’</a:t>
            </a:r>
            <a:r>
              <a:rPr dirty="0" sz="1800">
                <a:latin typeface="Arial"/>
                <a:cs typeface="Arial"/>
              </a:rPr>
              <a:t>’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15">
                <a:latin typeface="Arial"/>
                <a:cs typeface="Arial"/>
              </a:rPr>
              <a:t>F</a:t>
            </a:r>
            <a:r>
              <a:rPr dirty="0" sz="1800">
                <a:latin typeface="Arial"/>
                <a:cs typeface="Arial"/>
              </a:rPr>
              <a:t>i</a:t>
            </a:r>
            <a:r>
              <a:rPr dirty="0" sz="1800" spc="-5">
                <a:latin typeface="Arial"/>
                <a:cs typeface="Arial"/>
              </a:rPr>
              <a:t>g</a:t>
            </a:r>
            <a:r>
              <a:rPr dirty="0" sz="1800" spc="5">
                <a:latin typeface="Arial"/>
                <a:cs typeface="Arial"/>
              </a:rPr>
              <a:t>u</a:t>
            </a:r>
            <a:r>
              <a:rPr dirty="0" sz="1800" spc="-1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1</a:t>
            </a:r>
            <a:r>
              <a:rPr dirty="0" sz="1800" spc="-5">
                <a:latin typeface="Arial"/>
                <a:cs typeface="Arial"/>
              </a:rPr>
              <a:t>.</a:t>
            </a:r>
            <a:r>
              <a:rPr dirty="0" sz="1800" spc="5">
                <a:latin typeface="Arial"/>
                <a:cs typeface="Arial"/>
              </a:rPr>
              <a:t>1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include honing, </a:t>
            </a:r>
            <a:r>
              <a:rPr dirty="0" sz="1800" spc="5">
                <a:latin typeface="Arial"/>
                <a:cs typeface="Arial"/>
              </a:rPr>
              <a:t>lapping, and </a:t>
            </a:r>
            <a:r>
              <a:rPr dirty="0" sz="1800">
                <a:latin typeface="Arial"/>
                <a:cs typeface="Arial"/>
              </a:rPr>
              <a:t>superfinishing.  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Non</a:t>
            </a:r>
            <a:r>
              <a:rPr dirty="0" sz="1800" spc="-10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ad</a:t>
            </a:r>
            <a:r>
              <a:rPr dirty="0" sz="1800" spc="-15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1800" spc="-10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onal</a:t>
            </a:r>
            <a:r>
              <a:rPr dirty="0" sz="1800" spc="4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 spc="15" b="1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dirty="0" sz="1800" spc="-15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oc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es</a:t>
            </a:r>
            <a:r>
              <a:rPr dirty="0" sz="1800" spc="7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-</a:t>
            </a:r>
            <a:r>
              <a:rPr dirty="0" sz="1800" spc="60">
                <a:latin typeface="Times New Roman"/>
                <a:cs typeface="Times New Roman"/>
              </a:rPr>
              <a:t> </a:t>
            </a:r>
            <a:r>
              <a:rPr dirty="0" sz="1800" spc="-150">
                <a:latin typeface="Arial"/>
                <a:cs typeface="Arial"/>
              </a:rPr>
              <a:t>V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ri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 spc="-15">
                <a:latin typeface="Arial"/>
                <a:cs typeface="Arial"/>
              </a:rPr>
              <a:t>u</a:t>
            </a:r>
            <a:r>
              <a:rPr dirty="0" sz="1800" spc="5">
                <a:latin typeface="Arial"/>
                <a:cs typeface="Arial"/>
              </a:rPr>
              <a:t>s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-1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gy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forms </a:t>
            </a:r>
            <a:r>
              <a:rPr dirty="0" sz="1800">
                <a:latin typeface="Arial"/>
                <a:cs typeface="Arial"/>
              </a:rPr>
              <a:t>other than sharp</a:t>
            </a:r>
            <a:r>
              <a:rPr dirty="0" sz="1800" spc="19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cutting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Arial"/>
              <a:cs typeface="Arial"/>
            </a:endParaRPr>
          </a:p>
          <a:p>
            <a:pPr marL="12700" marR="5080">
              <a:lnSpc>
                <a:spcPct val="100600"/>
              </a:lnSpc>
              <a:tabLst>
                <a:tab pos="587375" algn="l"/>
                <a:tab pos="995680" algn="l"/>
                <a:tab pos="2068195" algn="l"/>
                <a:tab pos="3204210" algn="l"/>
                <a:tab pos="3600450" algn="l"/>
                <a:tab pos="3860165" algn="l"/>
              </a:tabLst>
            </a:pPr>
            <a:r>
              <a:rPr dirty="0" sz="1800" spc="-5">
                <a:latin typeface="Arial"/>
                <a:cs typeface="Arial"/>
              </a:rPr>
              <a:t>tool</a:t>
            </a:r>
            <a:r>
              <a:rPr dirty="0" sz="1800" spc="-5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abrasive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materials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to</a:t>
            </a:r>
            <a:r>
              <a:rPr dirty="0" sz="1800" spc="-5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remove  </a:t>
            </a:r>
            <a:r>
              <a:rPr dirty="0" sz="1800">
                <a:latin typeface="Arial"/>
                <a:cs typeface="Arial"/>
              </a:rPr>
              <a:t>material generally </a:t>
            </a:r>
            <a:r>
              <a:rPr dirty="0" sz="1800" spc="5">
                <a:latin typeface="Arial"/>
                <a:cs typeface="Arial"/>
              </a:rPr>
              <a:t>by </a:t>
            </a:r>
            <a:r>
              <a:rPr dirty="0" sz="1800">
                <a:latin typeface="Arial"/>
                <a:cs typeface="Arial"/>
              </a:rPr>
              <a:t>erosion. </a:t>
            </a:r>
            <a:r>
              <a:rPr dirty="0" sz="1800" spc="-20">
                <a:latin typeface="Arial"/>
                <a:cs typeface="Arial"/>
              </a:rPr>
              <a:t>e.g., </a:t>
            </a:r>
            <a:r>
              <a:rPr dirty="0" sz="1800">
                <a:latin typeface="Arial"/>
                <a:cs typeface="Arial"/>
              </a:rPr>
              <a:t>Laser  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nd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215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l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15">
                <a:latin typeface="Arial"/>
                <a:cs typeface="Arial"/>
              </a:rPr>
              <a:t>ct</a:t>
            </a:r>
            <a:r>
              <a:rPr dirty="0" sz="1800" spc="-20">
                <a:latin typeface="Arial"/>
                <a:cs typeface="Arial"/>
              </a:rPr>
              <a:t>r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 spc="220">
                <a:latin typeface="Times New Roman"/>
                <a:cs typeface="Times New Roman"/>
              </a:rPr>
              <a:t> </a:t>
            </a:r>
            <a:r>
              <a:rPr dirty="0" sz="1800" spc="10">
                <a:latin typeface="Arial"/>
                <a:cs typeface="Arial"/>
              </a:rPr>
              <a:t>B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am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22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machining.</a:t>
            </a:r>
            <a:r>
              <a:rPr dirty="0" sz="1800" spc="19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-1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gy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0234" y="6514048"/>
            <a:ext cx="4577080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00"/>
              </a:spcBef>
              <a:tabLst>
                <a:tab pos="2903855" algn="l"/>
              </a:tabLst>
            </a:pPr>
            <a:r>
              <a:rPr dirty="0" sz="1800" spc="-15">
                <a:latin typeface="Arial"/>
                <a:cs typeface="Arial"/>
              </a:rPr>
              <a:t>f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-5">
                <a:latin typeface="Arial"/>
                <a:cs typeface="Arial"/>
              </a:rPr>
              <a:t>rm</a:t>
            </a:r>
            <a:r>
              <a:rPr dirty="0" sz="1800" spc="5">
                <a:latin typeface="Arial"/>
                <a:cs typeface="Arial"/>
              </a:rPr>
              <a:t>s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200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incl</a:t>
            </a:r>
            <a:r>
              <a:rPr dirty="0" sz="1800" spc="-5">
                <a:latin typeface="Arial"/>
                <a:cs typeface="Arial"/>
              </a:rPr>
              <a:t>u</a:t>
            </a:r>
            <a:r>
              <a:rPr dirty="0" sz="1800" spc="5">
                <a:latin typeface="Arial"/>
                <a:cs typeface="Arial"/>
              </a:rPr>
              <a:t>de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19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m</a:t>
            </a:r>
            <a:r>
              <a:rPr dirty="0" sz="1800" spc="5">
                <a:latin typeface="Arial"/>
                <a:cs typeface="Arial"/>
              </a:rPr>
              <a:t>echanica</a:t>
            </a:r>
            <a:r>
              <a:rPr dirty="0" sz="1800" spc="10">
                <a:latin typeface="Arial"/>
                <a:cs typeface="Arial"/>
              </a:rPr>
              <a:t>l</a:t>
            </a:r>
            <a:r>
              <a:rPr dirty="0" sz="1800">
                <a:latin typeface="Arial"/>
                <a:cs typeface="Arial"/>
              </a:rPr>
              <a:t>,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lec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-1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oc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m</a:t>
            </a:r>
            <a:r>
              <a:rPr dirty="0" sz="1800">
                <a:latin typeface="Arial"/>
                <a:cs typeface="Arial"/>
              </a:rPr>
              <a:t>ical,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thermal,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chemical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08480" y="347423"/>
            <a:ext cx="498983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78529" algn="l"/>
              </a:tabLst>
            </a:pPr>
            <a:r>
              <a:rPr dirty="0" sz="3200" spc="-10" b="1">
                <a:solidFill>
                  <a:srgbClr val="006565"/>
                </a:solidFill>
                <a:latin typeface="Arial"/>
                <a:cs typeface="Arial"/>
              </a:rPr>
              <a:t>F</a:t>
            </a:r>
            <a:r>
              <a:rPr dirty="0" sz="2650" spc="-5" b="1">
                <a:solidFill>
                  <a:srgbClr val="006565"/>
                </a:solidFill>
                <a:latin typeface="Arial"/>
                <a:cs typeface="Arial"/>
              </a:rPr>
              <a:t>R</a:t>
            </a:r>
            <a:r>
              <a:rPr dirty="0" sz="2650" b="1">
                <a:solidFill>
                  <a:srgbClr val="006565"/>
                </a:solidFill>
                <a:latin typeface="Arial"/>
                <a:cs typeface="Arial"/>
              </a:rPr>
              <a:t>I</a:t>
            </a:r>
            <a:r>
              <a:rPr dirty="0" sz="2650" spc="-15" b="1">
                <a:solidFill>
                  <a:srgbClr val="006565"/>
                </a:solidFill>
                <a:latin typeface="Arial"/>
                <a:cs typeface="Arial"/>
              </a:rPr>
              <a:t>C</a:t>
            </a:r>
            <a:r>
              <a:rPr dirty="0" sz="2650" spc="-5" b="1">
                <a:solidFill>
                  <a:srgbClr val="006565"/>
                </a:solidFill>
                <a:latin typeface="Arial"/>
                <a:cs typeface="Arial"/>
              </a:rPr>
              <a:t>T</a:t>
            </a:r>
            <a:r>
              <a:rPr dirty="0" sz="2650" b="1">
                <a:solidFill>
                  <a:srgbClr val="006565"/>
                </a:solidFill>
                <a:latin typeface="Arial"/>
                <a:cs typeface="Arial"/>
              </a:rPr>
              <a:t>I</a:t>
            </a:r>
            <a:r>
              <a:rPr dirty="0" sz="2650" spc="5" b="1">
                <a:solidFill>
                  <a:srgbClr val="006565"/>
                </a:solidFill>
                <a:latin typeface="Arial"/>
                <a:cs typeface="Arial"/>
              </a:rPr>
              <a:t>O</a:t>
            </a:r>
            <a:r>
              <a:rPr dirty="0" sz="2650" spc="5" b="1">
                <a:solidFill>
                  <a:srgbClr val="006565"/>
                </a:solidFill>
                <a:latin typeface="Arial"/>
                <a:cs typeface="Arial"/>
              </a:rPr>
              <a:t>N</a:t>
            </a:r>
            <a:r>
              <a:rPr dirty="0" sz="2650" spc="70">
                <a:solidFill>
                  <a:srgbClr val="006565"/>
                </a:solidFill>
                <a:latin typeface="Times New Roman"/>
                <a:cs typeface="Times New Roman"/>
              </a:rPr>
              <a:t> </a:t>
            </a:r>
            <a:r>
              <a:rPr dirty="0" sz="2650" spc="5" b="1">
                <a:solidFill>
                  <a:srgbClr val="006565"/>
                </a:solidFill>
                <a:latin typeface="Arial"/>
                <a:cs typeface="Arial"/>
              </a:rPr>
              <a:t>IN</a:t>
            </a:r>
            <a:r>
              <a:rPr dirty="0" sz="2650" spc="65">
                <a:solidFill>
                  <a:srgbClr val="006565"/>
                </a:solidFill>
                <a:latin typeface="Times New Roman"/>
                <a:cs typeface="Times New Roman"/>
              </a:rPr>
              <a:t> </a:t>
            </a:r>
            <a:r>
              <a:rPr dirty="0" sz="2650" spc="5" b="1">
                <a:solidFill>
                  <a:srgbClr val="006565"/>
                </a:solidFill>
                <a:latin typeface="Arial"/>
                <a:cs typeface="Arial"/>
              </a:rPr>
              <a:t>M</a:t>
            </a:r>
            <a:r>
              <a:rPr dirty="0" sz="2650" spc="5" b="1">
                <a:solidFill>
                  <a:srgbClr val="006565"/>
                </a:solidFill>
                <a:latin typeface="Arial"/>
                <a:cs typeface="Arial"/>
              </a:rPr>
              <a:t>E</a:t>
            </a:r>
            <a:r>
              <a:rPr dirty="0" sz="2650" spc="-195" b="1">
                <a:solidFill>
                  <a:srgbClr val="006565"/>
                </a:solidFill>
                <a:latin typeface="Arial"/>
                <a:cs typeface="Arial"/>
              </a:rPr>
              <a:t>T</a:t>
            </a:r>
            <a:r>
              <a:rPr dirty="0" sz="2650" spc="-15" b="1">
                <a:solidFill>
                  <a:srgbClr val="006565"/>
                </a:solidFill>
                <a:latin typeface="Arial"/>
                <a:cs typeface="Arial"/>
              </a:rPr>
              <a:t>A</a:t>
            </a:r>
            <a:r>
              <a:rPr dirty="0" sz="2650" spc="5" b="1">
                <a:solidFill>
                  <a:srgbClr val="006565"/>
                </a:solidFill>
                <a:latin typeface="Arial"/>
                <a:cs typeface="Arial"/>
              </a:rPr>
              <a:t>L</a:t>
            </a:r>
            <a:r>
              <a:rPr dirty="0" sz="2650">
                <a:solidFill>
                  <a:srgbClr val="006565"/>
                </a:solidFill>
                <a:latin typeface="Times New Roman"/>
                <a:cs typeface="Times New Roman"/>
              </a:rPr>
              <a:t>	</a:t>
            </a:r>
            <a:r>
              <a:rPr dirty="0" sz="2650" spc="-5" b="1">
                <a:solidFill>
                  <a:srgbClr val="006565"/>
                </a:solidFill>
                <a:latin typeface="Arial"/>
                <a:cs typeface="Arial"/>
              </a:rPr>
              <a:t>C</a:t>
            </a:r>
            <a:r>
              <a:rPr dirty="0" sz="2650" spc="-15" b="1">
                <a:solidFill>
                  <a:srgbClr val="006565"/>
                </a:solidFill>
                <a:latin typeface="Arial"/>
                <a:cs typeface="Arial"/>
              </a:rPr>
              <a:t>U</a:t>
            </a:r>
            <a:r>
              <a:rPr dirty="0" sz="2650" spc="5" b="1">
                <a:solidFill>
                  <a:srgbClr val="006565"/>
                </a:solidFill>
                <a:latin typeface="Arial"/>
                <a:cs typeface="Arial"/>
              </a:rPr>
              <a:t>T</a:t>
            </a:r>
            <a:r>
              <a:rPr dirty="0" sz="2650" spc="-5" b="1">
                <a:solidFill>
                  <a:srgbClr val="006565"/>
                </a:solidFill>
                <a:latin typeface="Arial"/>
                <a:cs typeface="Arial"/>
              </a:rPr>
              <a:t>T</a:t>
            </a:r>
            <a:r>
              <a:rPr dirty="0" sz="2650" spc="-5" b="1">
                <a:solidFill>
                  <a:srgbClr val="006565"/>
                </a:solidFill>
                <a:latin typeface="Arial"/>
                <a:cs typeface="Arial"/>
              </a:rPr>
              <a:t>I</a:t>
            </a:r>
            <a:r>
              <a:rPr dirty="0" sz="2650" spc="-5" b="1">
                <a:solidFill>
                  <a:srgbClr val="006565"/>
                </a:solidFill>
                <a:latin typeface="Arial"/>
                <a:cs typeface="Arial"/>
              </a:rPr>
              <a:t>N</a:t>
            </a:r>
            <a:r>
              <a:rPr dirty="0" sz="2650" spc="10" b="1">
                <a:solidFill>
                  <a:srgbClr val="006565"/>
                </a:solidFill>
                <a:latin typeface="Arial"/>
                <a:cs typeface="Arial"/>
              </a:rPr>
              <a:t>G</a:t>
            </a:r>
            <a:endParaRPr sz="26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19358" y="2829229"/>
            <a:ext cx="776997" cy="266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27212" y="1892246"/>
            <a:ext cx="9275445" cy="3625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 marR="17780">
              <a:lnSpc>
                <a:spcPct val="100699"/>
              </a:lnSpc>
              <a:spcBef>
                <a:spcPts val="95"/>
              </a:spcBef>
              <a:tabLst>
                <a:tab pos="8649335" algn="l"/>
              </a:tabLst>
            </a:pPr>
            <a:r>
              <a:rPr dirty="0" sz="1800" spc="5" b="1">
                <a:latin typeface="Arial"/>
                <a:cs typeface="Arial"/>
              </a:rPr>
              <a:t>Amontons' </a:t>
            </a:r>
            <a:r>
              <a:rPr dirty="0" sz="1800" spc="-5" b="1">
                <a:latin typeface="Arial"/>
                <a:cs typeface="Arial"/>
              </a:rPr>
              <a:t>laws  </a:t>
            </a:r>
            <a:r>
              <a:rPr dirty="0" sz="1800" spc="5" b="1">
                <a:latin typeface="Arial"/>
                <a:cs typeface="Arial"/>
              </a:rPr>
              <a:t>of </a:t>
            </a:r>
            <a:r>
              <a:rPr dirty="0" sz="1800" spc="-5" b="1">
                <a:latin typeface="Arial"/>
                <a:cs typeface="Arial"/>
              </a:rPr>
              <a:t>friction</a:t>
            </a:r>
            <a:r>
              <a:rPr dirty="0" sz="1800" spc="490" b="1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formulated </a:t>
            </a:r>
            <a:r>
              <a:rPr dirty="0" sz="1800">
                <a:latin typeface="Arial"/>
                <a:cs typeface="Arial"/>
              </a:rPr>
              <a:t>in  1699  </a:t>
            </a:r>
            <a:r>
              <a:rPr dirty="0" sz="1800" spc="-5">
                <a:latin typeface="Arial"/>
                <a:cs typeface="Arial"/>
              </a:rPr>
              <a:t>state that </a:t>
            </a:r>
            <a:r>
              <a:rPr dirty="0" sz="1800" spc="-10">
                <a:latin typeface="Arial"/>
                <a:cs typeface="Arial"/>
              </a:rPr>
              <a:t>friction</a:t>
            </a:r>
            <a:r>
              <a:rPr dirty="0" sz="1800" spc="409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2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independent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of the  apparent area of contact and </a:t>
            </a:r>
            <a:r>
              <a:rPr dirty="0" sz="1800" spc="-5">
                <a:latin typeface="Arial"/>
                <a:cs typeface="Arial"/>
              </a:rPr>
              <a:t>proportional to </a:t>
            </a:r>
            <a:r>
              <a:rPr dirty="0" sz="1800">
                <a:latin typeface="Arial"/>
                <a:cs typeface="Arial"/>
              </a:rPr>
              <a:t>the normal </a:t>
            </a:r>
            <a:r>
              <a:rPr dirty="0" sz="1800" spc="5">
                <a:latin typeface="Arial"/>
                <a:cs typeface="Arial"/>
              </a:rPr>
              <a:t>load between </a:t>
            </a:r>
            <a:r>
              <a:rPr dirty="0" sz="1800">
                <a:latin typeface="Arial"/>
                <a:cs typeface="Arial"/>
              </a:rPr>
              <a:t>the two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surfaces.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Arial"/>
              <a:cs typeface="Arial"/>
            </a:endParaRPr>
          </a:p>
          <a:p>
            <a:pPr marL="145415" marR="614045">
              <a:lnSpc>
                <a:spcPct val="100000"/>
              </a:lnSpc>
            </a:pPr>
            <a:r>
              <a:rPr dirty="0" sz="1700" spc="-20" b="1">
                <a:latin typeface="Arial"/>
                <a:cs typeface="Arial"/>
              </a:rPr>
              <a:t>Coulomb’s </a:t>
            </a:r>
            <a:r>
              <a:rPr dirty="0" sz="1700" spc="-5" b="1">
                <a:latin typeface="Arial"/>
                <a:cs typeface="Arial"/>
              </a:rPr>
              <a:t>laws of friction </a:t>
            </a:r>
            <a:r>
              <a:rPr dirty="0" sz="1700" spc="-15">
                <a:latin typeface="Arial"/>
                <a:cs typeface="Arial"/>
              </a:rPr>
              <a:t>verified these laws </a:t>
            </a:r>
            <a:r>
              <a:rPr dirty="0" sz="1700" spc="-5">
                <a:latin typeface="Arial"/>
                <a:cs typeface="Arial"/>
              </a:rPr>
              <a:t>and made </a:t>
            </a:r>
            <a:r>
              <a:rPr dirty="0" sz="1700">
                <a:latin typeface="Arial"/>
                <a:cs typeface="Arial"/>
              </a:rPr>
              <a:t>a </a:t>
            </a:r>
            <a:r>
              <a:rPr dirty="0" sz="1700" spc="-15">
                <a:latin typeface="Arial"/>
                <a:cs typeface="Arial"/>
              </a:rPr>
              <a:t>further observation: </a:t>
            </a:r>
            <a:r>
              <a:rPr dirty="0" sz="1700" spc="-5">
                <a:latin typeface="Arial"/>
                <a:cs typeface="Arial"/>
              </a:rPr>
              <a:t>that </a:t>
            </a:r>
            <a:r>
              <a:rPr dirty="0" sz="1700" spc="-10">
                <a:latin typeface="Arial"/>
                <a:cs typeface="Arial"/>
              </a:rPr>
              <a:t>the  </a:t>
            </a:r>
            <a:r>
              <a:rPr dirty="0" sz="1700" spc="-15">
                <a:latin typeface="Arial"/>
                <a:cs typeface="Arial"/>
              </a:rPr>
              <a:t>coefficient </a:t>
            </a:r>
            <a:r>
              <a:rPr dirty="0" sz="1700" spc="-5">
                <a:latin typeface="Arial"/>
                <a:cs typeface="Arial"/>
              </a:rPr>
              <a:t>of </a:t>
            </a:r>
            <a:r>
              <a:rPr dirty="0" sz="1700" spc="-15">
                <a:latin typeface="Arial"/>
                <a:cs typeface="Arial"/>
              </a:rPr>
              <a:t>friction </a:t>
            </a:r>
            <a:r>
              <a:rPr dirty="0" sz="1700" spc="-5">
                <a:latin typeface="Arial"/>
                <a:cs typeface="Arial"/>
              </a:rPr>
              <a:t>is </a:t>
            </a:r>
            <a:r>
              <a:rPr dirty="0" sz="1700" spc="-15">
                <a:latin typeface="Arial"/>
                <a:cs typeface="Arial"/>
              </a:rPr>
              <a:t>substantially </a:t>
            </a:r>
            <a:r>
              <a:rPr dirty="0" sz="1700" spc="-10">
                <a:latin typeface="Arial"/>
                <a:cs typeface="Arial"/>
              </a:rPr>
              <a:t>independent </a:t>
            </a:r>
            <a:r>
              <a:rPr dirty="0" sz="1700" spc="-5">
                <a:latin typeface="Arial"/>
                <a:cs typeface="Arial"/>
              </a:rPr>
              <a:t>of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speed of</a:t>
            </a:r>
            <a:r>
              <a:rPr dirty="0" sz="1700" spc="215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sliding.</a:t>
            </a:r>
            <a:endParaRPr sz="1700">
              <a:latin typeface="Arial"/>
              <a:cs typeface="Arial"/>
            </a:endParaRPr>
          </a:p>
          <a:p>
            <a:pPr marL="145415" marR="316230">
              <a:lnSpc>
                <a:spcPct val="100000"/>
              </a:lnSpc>
              <a:tabLst>
                <a:tab pos="1479550" algn="l"/>
                <a:tab pos="3940810" algn="l"/>
                <a:tab pos="4949825" algn="l"/>
                <a:tab pos="7997825" algn="l"/>
              </a:tabLst>
            </a:pPr>
            <a:r>
              <a:rPr dirty="0" sz="1700" spc="-20" b="1">
                <a:latin typeface="Arial"/>
                <a:cs typeface="Arial"/>
              </a:rPr>
              <a:t>Bowden </a:t>
            </a:r>
            <a:r>
              <a:rPr dirty="0" sz="1700" spc="-5" b="1">
                <a:latin typeface="Arial"/>
                <a:cs typeface="Arial"/>
              </a:rPr>
              <a:t>and </a:t>
            </a:r>
            <a:r>
              <a:rPr dirty="0" sz="1700" spc="-40" b="1">
                <a:latin typeface="Arial"/>
                <a:cs typeface="Arial"/>
              </a:rPr>
              <a:t>Tabor </a:t>
            </a:r>
            <a:r>
              <a:rPr dirty="0" sz="1700" spc="-5">
                <a:latin typeface="Arial"/>
                <a:cs typeface="Arial"/>
              </a:rPr>
              <a:t>has </a:t>
            </a:r>
            <a:r>
              <a:rPr dirty="0" sz="1700" spc="-15">
                <a:latin typeface="Arial"/>
                <a:cs typeface="Arial"/>
              </a:rPr>
              <a:t>contributed </a:t>
            </a:r>
            <a:r>
              <a:rPr dirty="0" sz="1700" spc="-5">
                <a:latin typeface="Arial"/>
                <a:cs typeface="Arial"/>
              </a:rPr>
              <a:t>much </a:t>
            </a:r>
            <a:r>
              <a:rPr dirty="0" sz="1700" spc="-10">
                <a:latin typeface="Arial"/>
                <a:cs typeface="Arial"/>
              </a:rPr>
              <a:t>to the </a:t>
            </a:r>
            <a:r>
              <a:rPr dirty="0" sz="1700" spc="-5">
                <a:latin typeface="Arial"/>
                <a:cs typeface="Arial"/>
              </a:rPr>
              <a:t>explanation of </a:t>
            </a:r>
            <a:r>
              <a:rPr dirty="0" sz="1700" spc="-15">
                <a:latin typeface="Arial"/>
                <a:cs typeface="Arial"/>
              </a:rPr>
              <a:t>these empirical laws.  </a:t>
            </a:r>
            <a:r>
              <a:rPr dirty="0" sz="1700" spc="-5">
                <a:latin typeface="Arial"/>
                <a:cs typeface="Arial"/>
              </a:rPr>
              <a:t>Microscopic</a:t>
            </a:r>
            <a:r>
              <a:rPr dirty="0" sz="1700" spc="-5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examination</a:t>
            </a:r>
            <a:r>
              <a:rPr dirty="0" sz="1700" spc="24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shows</a:t>
            </a:r>
            <a:r>
              <a:rPr dirty="0" sz="1700" spc="30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that</a:t>
            </a:r>
            <a:r>
              <a:rPr dirty="0" sz="1700" spc="-10">
                <a:latin typeface="Times New Roman"/>
                <a:cs typeface="Times New Roman"/>
              </a:rPr>
              <a:t>	</a:t>
            </a:r>
            <a:r>
              <a:rPr dirty="0" sz="1700">
                <a:latin typeface="Arial"/>
                <a:cs typeface="Arial"/>
              </a:rPr>
              <a:t>even</a:t>
            </a:r>
            <a:r>
              <a:rPr dirty="0" sz="1700" spc="36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the</a:t>
            </a:r>
            <a:r>
              <a:rPr dirty="0" sz="1700" spc="-5">
                <a:latin typeface="Times New Roman"/>
                <a:cs typeface="Times New Roman"/>
              </a:rPr>
              <a:t>	</a:t>
            </a:r>
            <a:r>
              <a:rPr dirty="0" sz="1700">
                <a:latin typeface="Arial"/>
                <a:cs typeface="Arial"/>
              </a:rPr>
              <a:t>most  </a:t>
            </a:r>
            <a:r>
              <a:rPr dirty="0" sz="1700" spc="-5">
                <a:latin typeface="Arial"/>
                <a:cs typeface="Arial"/>
              </a:rPr>
              <a:t>carefully</a:t>
            </a:r>
            <a:r>
              <a:rPr dirty="0" sz="1700" spc="345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prepared</a:t>
            </a:r>
            <a:r>
              <a:rPr dirty="0" sz="1700" spc="295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"flat"</a:t>
            </a:r>
            <a:r>
              <a:rPr dirty="0" sz="1700" spc="-5">
                <a:latin typeface="Times New Roman"/>
                <a:cs typeface="Times New Roman"/>
              </a:rPr>
              <a:t>	</a:t>
            </a:r>
            <a:r>
              <a:rPr dirty="0" sz="1700">
                <a:latin typeface="Arial"/>
                <a:cs typeface="Arial"/>
              </a:rPr>
              <a:t>metallic  </a:t>
            </a:r>
            <a:r>
              <a:rPr dirty="0" sz="1700" spc="-15">
                <a:latin typeface="Arial"/>
                <a:cs typeface="Arial"/>
              </a:rPr>
              <a:t>surfaces </a:t>
            </a:r>
            <a:r>
              <a:rPr dirty="0" sz="1700" spc="-5">
                <a:latin typeface="Arial"/>
                <a:cs typeface="Arial"/>
              </a:rPr>
              <a:t>consist of </a:t>
            </a:r>
            <a:r>
              <a:rPr dirty="0" sz="1700" spc="-10">
                <a:latin typeface="Arial"/>
                <a:cs typeface="Arial"/>
              </a:rPr>
              <a:t>numerous </a:t>
            </a:r>
            <a:r>
              <a:rPr dirty="0" sz="1700" spc="-5">
                <a:latin typeface="Arial"/>
                <a:cs typeface="Arial"/>
              </a:rPr>
              <a:t>hills and </a:t>
            </a:r>
            <a:r>
              <a:rPr dirty="0" sz="1700" spc="-10">
                <a:latin typeface="Arial"/>
                <a:cs typeface="Arial"/>
              </a:rPr>
              <a:t>valleys. </a:t>
            </a:r>
            <a:r>
              <a:rPr dirty="0" sz="1700" spc="-5">
                <a:latin typeface="Arial"/>
                <a:cs typeface="Arial"/>
              </a:rPr>
              <a:t>When </a:t>
            </a:r>
            <a:r>
              <a:rPr dirty="0" sz="1700" spc="-10">
                <a:latin typeface="Arial"/>
                <a:cs typeface="Arial"/>
              </a:rPr>
              <a:t>two </a:t>
            </a:r>
            <a:r>
              <a:rPr dirty="0" sz="1700" spc="-15">
                <a:latin typeface="Arial"/>
                <a:cs typeface="Arial"/>
              </a:rPr>
              <a:t>surfaces </a:t>
            </a:r>
            <a:r>
              <a:rPr dirty="0" sz="1700" spc="-10">
                <a:latin typeface="Arial"/>
                <a:cs typeface="Arial"/>
              </a:rPr>
              <a:t>are placed </a:t>
            </a:r>
            <a:r>
              <a:rPr dirty="0" sz="1700" spc="-40">
                <a:latin typeface="Arial"/>
                <a:cs typeface="Arial"/>
              </a:rPr>
              <a:t>together,  </a:t>
            </a:r>
            <a:r>
              <a:rPr dirty="0" sz="1700" spc="-5">
                <a:latin typeface="Arial"/>
                <a:cs typeface="Arial"/>
              </a:rPr>
              <a:t>contact </a:t>
            </a:r>
            <a:r>
              <a:rPr dirty="0" sz="1700">
                <a:latin typeface="Arial"/>
                <a:cs typeface="Arial"/>
              </a:rPr>
              <a:t>is </a:t>
            </a:r>
            <a:r>
              <a:rPr dirty="0" sz="1700" spc="-5">
                <a:latin typeface="Arial"/>
                <a:cs typeface="Arial"/>
              </a:rPr>
              <a:t>established </a:t>
            </a:r>
            <a:r>
              <a:rPr dirty="0" sz="1700" spc="-10">
                <a:latin typeface="Arial"/>
                <a:cs typeface="Arial"/>
              </a:rPr>
              <a:t>at the </a:t>
            </a:r>
            <a:r>
              <a:rPr dirty="0" sz="1700" spc="-5">
                <a:latin typeface="Arial"/>
                <a:cs typeface="Arial"/>
              </a:rPr>
              <a:t>summits </a:t>
            </a:r>
            <a:r>
              <a:rPr dirty="0" sz="1700" spc="-10">
                <a:latin typeface="Arial"/>
                <a:cs typeface="Arial"/>
              </a:rPr>
              <a:t>of </a:t>
            </a:r>
            <a:r>
              <a:rPr dirty="0" sz="1700" spc="-5">
                <a:latin typeface="Arial"/>
                <a:cs typeface="Arial"/>
              </a:rPr>
              <a:t>only </a:t>
            </a:r>
            <a:r>
              <a:rPr dirty="0" sz="1700">
                <a:latin typeface="Arial"/>
                <a:cs typeface="Arial"/>
              </a:rPr>
              <a:t>a </a:t>
            </a:r>
            <a:r>
              <a:rPr dirty="0" sz="1700" spc="-10">
                <a:latin typeface="Arial"/>
                <a:cs typeface="Arial"/>
              </a:rPr>
              <a:t>few </a:t>
            </a:r>
            <a:r>
              <a:rPr dirty="0" sz="1700" spc="-15">
                <a:latin typeface="Arial"/>
                <a:cs typeface="Arial"/>
              </a:rPr>
              <a:t>irregularities </a:t>
            </a:r>
            <a:r>
              <a:rPr dirty="0" sz="1700" spc="-5">
                <a:latin typeface="Arial"/>
                <a:cs typeface="Arial"/>
              </a:rPr>
              <a:t>in </a:t>
            </a:r>
            <a:r>
              <a:rPr dirty="0" sz="1700" spc="-10">
                <a:latin typeface="Arial"/>
                <a:cs typeface="Arial"/>
              </a:rPr>
              <a:t>each </a:t>
            </a:r>
            <a:r>
              <a:rPr dirty="0" sz="1700" spc="-15">
                <a:latin typeface="Arial"/>
                <a:cs typeface="Arial"/>
              </a:rPr>
              <a:t>surface </a:t>
            </a:r>
            <a:r>
              <a:rPr dirty="0" sz="1700" spc="-5">
                <a:latin typeface="Arial"/>
                <a:cs typeface="Arial"/>
              </a:rPr>
              <a:t>.If </a:t>
            </a:r>
            <a:r>
              <a:rPr dirty="0" sz="1700">
                <a:latin typeface="Arial"/>
                <a:cs typeface="Arial"/>
              </a:rPr>
              <a:t>a </a:t>
            </a:r>
            <a:r>
              <a:rPr dirty="0" sz="1700" spc="-10">
                <a:latin typeface="Arial"/>
                <a:cs typeface="Arial"/>
              </a:rPr>
              <a:t>normal  </a:t>
            </a:r>
            <a:r>
              <a:rPr dirty="0" sz="1700" spc="-5">
                <a:latin typeface="Arial"/>
                <a:cs typeface="Arial"/>
              </a:rPr>
              <a:t>load </a:t>
            </a:r>
            <a:r>
              <a:rPr dirty="0" sz="1700">
                <a:latin typeface="Arial"/>
                <a:cs typeface="Arial"/>
              </a:rPr>
              <a:t>is </a:t>
            </a:r>
            <a:r>
              <a:rPr dirty="0" sz="1700" spc="-10">
                <a:latin typeface="Arial"/>
                <a:cs typeface="Arial"/>
              </a:rPr>
              <a:t>applied, </a:t>
            </a:r>
            <a:r>
              <a:rPr dirty="0" sz="1700" spc="-5">
                <a:latin typeface="Arial"/>
                <a:cs typeface="Arial"/>
              </a:rPr>
              <a:t>yielding occurs </a:t>
            </a:r>
            <a:r>
              <a:rPr dirty="0" sz="1700" spc="-10">
                <a:latin typeface="Arial"/>
                <a:cs typeface="Arial"/>
              </a:rPr>
              <a:t>at the </a:t>
            </a:r>
            <a:r>
              <a:rPr dirty="0" sz="1700" spc="-5">
                <a:latin typeface="Arial"/>
                <a:cs typeface="Arial"/>
              </a:rPr>
              <a:t>tips of </a:t>
            </a:r>
            <a:r>
              <a:rPr dirty="0" sz="1700" spc="-15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contacting asperities, and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15">
                <a:latin typeface="Arial"/>
                <a:cs typeface="Arial"/>
              </a:rPr>
              <a:t>real area </a:t>
            </a:r>
            <a:r>
              <a:rPr dirty="0" sz="1700" spc="-10">
                <a:latin typeface="Arial"/>
                <a:cs typeface="Arial"/>
              </a:rPr>
              <a:t>of  </a:t>
            </a:r>
            <a:r>
              <a:rPr dirty="0" sz="1700" spc="-5">
                <a:latin typeface="Arial"/>
                <a:cs typeface="Arial"/>
              </a:rPr>
              <a:t>contact </a:t>
            </a:r>
            <a:r>
              <a:rPr dirty="0" sz="1700" b="1">
                <a:latin typeface="Arial"/>
                <a:cs typeface="Arial"/>
              </a:rPr>
              <a:t>A</a:t>
            </a:r>
            <a:r>
              <a:rPr dirty="0" baseline="-21604" sz="1350" b="1">
                <a:latin typeface="Arial"/>
                <a:cs typeface="Arial"/>
              </a:rPr>
              <a:t>r </a:t>
            </a:r>
            <a:r>
              <a:rPr dirty="0" sz="1700" spc="-15">
                <a:latin typeface="Arial"/>
                <a:cs typeface="Arial"/>
              </a:rPr>
              <a:t>increases </a:t>
            </a:r>
            <a:r>
              <a:rPr dirty="0" sz="1700" spc="-5">
                <a:latin typeface="Arial"/>
                <a:cs typeface="Arial"/>
              </a:rPr>
              <a:t>until </a:t>
            </a:r>
            <a:r>
              <a:rPr dirty="0" sz="1700">
                <a:latin typeface="Arial"/>
                <a:cs typeface="Arial"/>
              </a:rPr>
              <a:t>it is </a:t>
            </a:r>
            <a:r>
              <a:rPr dirty="0" sz="1700" spc="-5">
                <a:latin typeface="Arial"/>
                <a:cs typeface="Arial"/>
              </a:rPr>
              <a:t>capable of supporting </a:t>
            </a:r>
            <a:r>
              <a:rPr dirty="0" sz="1700" spc="-10">
                <a:latin typeface="Arial"/>
                <a:cs typeface="Arial"/>
              </a:rPr>
              <a:t>the applied </a:t>
            </a:r>
            <a:r>
              <a:rPr dirty="0" sz="1700" spc="-5">
                <a:latin typeface="Arial"/>
                <a:cs typeface="Arial"/>
              </a:rPr>
              <a:t>load. </a:t>
            </a:r>
            <a:r>
              <a:rPr dirty="0" sz="1700" spc="-15">
                <a:latin typeface="Arial"/>
                <a:cs typeface="Arial"/>
              </a:rPr>
              <a:t>For </a:t>
            </a:r>
            <a:r>
              <a:rPr dirty="0" sz="1700" spc="-5">
                <a:latin typeface="Arial"/>
                <a:cs typeface="Arial"/>
              </a:rPr>
              <a:t>the </a:t>
            </a:r>
            <a:r>
              <a:rPr dirty="0" sz="1700" spc="-10">
                <a:latin typeface="Arial"/>
                <a:cs typeface="Arial"/>
              </a:rPr>
              <a:t>vast </a:t>
            </a:r>
            <a:r>
              <a:rPr dirty="0" sz="1700" spc="-5">
                <a:latin typeface="Arial"/>
                <a:cs typeface="Arial"/>
              </a:rPr>
              <a:t>majority</a:t>
            </a:r>
            <a:r>
              <a:rPr dirty="0" sz="1700" spc="65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of</a:t>
            </a:r>
            <a:endParaRPr sz="1700">
              <a:latin typeface="Arial"/>
              <a:cs typeface="Arial"/>
            </a:endParaRPr>
          </a:p>
          <a:p>
            <a:pPr marL="145415" marR="526415" indent="-635">
              <a:lnSpc>
                <a:spcPct val="108700"/>
              </a:lnSpc>
              <a:spcBef>
                <a:spcPts val="15"/>
              </a:spcBef>
            </a:pPr>
            <a:r>
              <a:rPr dirty="0" sz="1700" spc="-10">
                <a:latin typeface="Arial"/>
                <a:cs typeface="Arial"/>
              </a:rPr>
              <a:t>engineering </a:t>
            </a:r>
            <a:r>
              <a:rPr dirty="0" sz="1700" spc="-5">
                <a:latin typeface="Arial"/>
                <a:cs typeface="Arial"/>
              </a:rPr>
              <a:t>applications this </a:t>
            </a:r>
            <a:r>
              <a:rPr dirty="0" sz="1700" spc="-15">
                <a:latin typeface="Arial"/>
                <a:cs typeface="Arial"/>
              </a:rPr>
              <a:t>real </a:t>
            </a:r>
            <a:r>
              <a:rPr dirty="0" sz="1700" spc="-10">
                <a:latin typeface="Arial"/>
                <a:cs typeface="Arial"/>
              </a:rPr>
              <a:t>area </a:t>
            </a:r>
            <a:r>
              <a:rPr dirty="0" sz="1700" spc="-5">
                <a:latin typeface="Arial"/>
                <a:cs typeface="Arial"/>
              </a:rPr>
              <a:t>of contact </a:t>
            </a:r>
            <a:r>
              <a:rPr dirty="0" sz="1700" b="1">
                <a:latin typeface="Arial"/>
                <a:cs typeface="Arial"/>
              </a:rPr>
              <a:t>A</a:t>
            </a:r>
            <a:r>
              <a:rPr dirty="0" baseline="-21604" sz="1350" b="1">
                <a:latin typeface="Arial"/>
                <a:cs typeface="Arial"/>
              </a:rPr>
              <a:t>r </a:t>
            </a:r>
            <a:r>
              <a:rPr dirty="0" sz="1700">
                <a:latin typeface="Arial"/>
                <a:cs typeface="Arial"/>
              </a:rPr>
              <a:t>is </a:t>
            </a:r>
            <a:r>
              <a:rPr dirty="0" sz="1700" spc="-10">
                <a:latin typeface="Arial"/>
                <a:cs typeface="Arial"/>
              </a:rPr>
              <a:t>only </a:t>
            </a:r>
            <a:r>
              <a:rPr dirty="0" sz="1700">
                <a:latin typeface="Arial"/>
                <a:cs typeface="Arial"/>
              </a:rPr>
              <a:t>a </a:t>
            </a:r>
            <a:r>
              <a:rPr dirty="0" sz="1700" spc="-5">
                <a:latin typeface="Arial"/>
                <a:cs typeface="Arial"/>
              </a:rPr>
              <a:t>small </a:t>
            </a:r>
            <a:r>
              <a:rPr dirty="0" sz="1700" spc="-15">
                <a:latin typeface="Arial"/>
                <a:cs typeface="Arial"/>
              </a:rPr>
              <a:t>fraction </a:t>
            </a:r>
            <a:r>
              <a:rPr dirty="0" sz="1700" spc="-5">
                <a:latin typeface="Arial"/>
                <a:cs typeface="Arial"/>
              </a:rPr>
              <a:t>of </a:t>
            </a:r>
            <a:r>
              <a:rPr dirty="0" sz="1700" spc="-10">
                <a:latin typeface="Arial"/>
                <a:cs typeface="Arial"/>
              </a:rPr>
              <a:t>the apparent  </a:t>
            </a:r>
            <a:r>
              <a:rPr dirty="0" sz="1700" spc="-15">
                <a:latin typeface="Arial"/>
                <a:cs typeface="Arial"/>
              </a:rPr>
              <a:t>contact area </a:t>
            </a:r>
            <a:r>
              <a:rPr dirty="0" sz="1700" spc="5" b="1">
                <a:latin typeface="Arial"/>
                <a:cs typeface="Arial"/>
              </a:rPr>
              <a:t>A</a:t>
            </a:r>
            <a:r>
              <a:rPr dirty="0" baseline="-21604" sz="1350" spc="7" b="1">
                <a:latin typeface="Arial"/>
                <a:cs typeface="Arial"/>
              </a:rPr>
              <a:t>a </a:t>
            </a:r>
            <a:r>
              <a:rPr dirty="0" sz="1700" spc="-5">
                <a:latin typeface="Arial"/>
                <a:cs typeface="Arial"/>
              </a:rPr>
              <a:t>and </a:t>
            </a:r>
            <a:r>
              <a:rPr dirty="0" sz="1700">
                <a:latin typeface="Arial"/>
                <a:cs typeface="Arial"/>
              </a:rPr>
              <a:t>is </a:t>
            </a:r>
            <a:r>
              <a:rPr dirty="0" sz="1700" spc="-10">
                <a:latin typeface="Arial"/>
                <a:cs typeface="Arial"/>
              </a:rPr>
              <a:t>given</a:t>
            </a:r>
            <a:r>
              <a:rPr dirty="0" sz="1700" spc="-3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by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23503" y="6344589"/>
            <a:ext cx="882845" cy="6067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68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08480" y="347423"/>
            <a:ext cx="498983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78529" algn="l"/>
              </a:tabLst>
            </a:pPr>
            <a:r>
              <a:rPr dirty="0" sz="3200" spc="-10" b="1">
                <a:solidFill>
                  <a:srgbClr val="006565"/>
                </a:solidFill>
                <a:latin typeface="Arial"/>
                <a:cs typeface="Arial"/>
              </a:rPr>
              <a:t>F</a:t>
            </a:r>
            <a:r>
              <a:rPr dirty="0" sz="2650" spc="-5" b="1">
                <a:solidFill>
                  <a:srgbClr val="006565"/>
                </a:solidFill>
                <a:latin typeface="Arial"/>
                <a:cs typeface="Arial"/>
              </a:rPr>
              <a:t>R</a:t>
            </a:r>
            <a:r>
              <a:rPr dirty="0" sz="2650" b="1">
                <a:solidFill>
                  <a:srgbClr val="006565"/>
                </a:solidFill>
                <a:latin typeface="Arial"/>
                <a:cs typeface="Arial"/>
              </a:rPr>
              <a:t>I</a:t>
            </a:r>
            <a:r>
              <a:rPr dirty="0" sz="2650" spc="-15" b="1">
                <a:solidFill>
                  <a:srgbClr val="006565"/>
                </a:solidFill>
                <a:latin typeface="Arial"/>
                <a:cs typeface="Arial"/>
              </a:rPr>
              <a:t>C</a:t>
            </a:r>
            <a:r>
              <a:rPr dirty="0" sz="2650" spc="-5" b="1">
                <a:solidFill>
                  <a:srgbClr val="006565"/>
                </a:solidFill>
                <a:latin typeface="Arial"/>
                <a:cs typeface="Arial"/>
              </a:rPr>
              <a:t>T</a:t>
            </a:r>
            <a:r>
              <a:rPr dirty="0" sz="2650" b="1">
                <a:solidFill>
                  <a:srgbClr val="006565"/>
                </a:solidFill>
                <a:latin typeface="Arial"/>
                <a:cs typeface="Arial"/>
              </a:rPr>
              <a:t>I</a:t>
            </a:r>
            <a:r>
              <a:rPr dirty="0" sz="2650" spc="5" b="1">
                <a:solidFill>
                  <a:srgbClr val="006565"/>
                </a:solidFill>
                <a:latin typeface="Arial"/>
                <a:cs typeface="Arial"/>
              </a:rPr>
              <a:t>O</a:t>
            </a:r>
            <a:r>
              <a:rPr dirty="0" sz="2650" spc="5" b="1">
                <a:solidFill>
                  <a:srgbClr val="006565"/>
                </a:solidFill>
                <a:latin typeface="Arial"/>
                <a:cs typeface="Arial"/>
              </a:rPr>
              <a:t>N</a:t>
            </a:r>
            <a:r>
              <a:rPr dirty="0" sz="2650" spc="70">
                <a:solidFill>
                  <a:srgbClr val="006565"/>
                </a:solidFill>
                <a:latin typeface="Times New Roman"/>
                <a:cs typeface="Times New Roman"/>
              </a:rPr>
              <a:t> </a:t>
            </a:r>
            <a:r>
              <a:rPr dirty="0" sz="2650" spc="5" b="1">
                <a:solidFill>
                  <a:srgbClr val="006565"/>
                </a:solidFill>
                <a:latin typeface="Arial"/>
                <a:cs typeface="Arial"/>
              </a:rPr>
              <a:t>IN</a:t>
            </a:r>
            <a:r>
              <a:rPr dirty="0" sz="2650" spc="65">
                <a:solidFill>
                  <a:srgbClr val="006565"/>
                </a:solidFill>
                <a:latin typeface="Times New Roman"/>
                <a:cs typeface="Times New Roman"/>
              </a:rPr>
              <a:t> </a:t>
            </a:r>
            <a:r>
              <a:rPr dirty="0" sz="2650" spc="5" b="1">
                <a:solidFill>
                  <a:srgbClr val="006565"/>
                </a:solidFill>
                <a:latin typeface="Arial"/>
                <a:cs typeface="Arial"/>
              </a:rPr>
              <a:t>M</a:t>
            </a:r>
            <a:r>
              <a:rPr dirty="0" sz="2650" spc="5" b="1">
                <a:solidFill>
                  <a:srgbClr val="006565"/>
                </a:solidFill>
                <a:latin typeface="Arial"/>
                <a:cs typeface="Arial"/>
              </a:rPr>
              <a:t>E</a:t>
            </a:r>
            <a:r>
              <a:rPr dirty="0" sz="2650" spc="-195" b="1">
                <a:solidFill>
                  <a:srgbClr val="006565"/>
                </a:solidFill>
                <a:latin typeface="Arial"/>
                <a:cs typeface="Arial"/>
              </a:rPr>
              <a:t>T</a:t>
            </a:r>
            <a:r>
              <a:rPr dirty="0" sz="2650" spc="-15" b="1">
                <a:solidFill>
                  <a:srgbClr val="006565"/>
                </a:solidFill>
                <a:latin typeface="Arial"/>
                <a:cs typeface="Arial"/>
              </a:rPr>
              <a:t>A</a:t>
            </a:r>
            <a:r>
              <a:rPr dirty="0" sz="2650" spc="5" b="1">
                <a:solidFill>
                  <a:srgbClr val="006565"/>
                </a:solidFill>
                <a:latin typeface="Arial"/>
                <a:cs typeface="Arial"/>
              </a:rPr>
              <a:t>L</a:t>
            </a:r>
            <a:r>
              <a:rPr dirty="0" sz="2650">
                <a:solidFill>
                  <a:srgbClr val="006565"/>
                </a:solidFill>
                <a:latin typeface="Times New Roman"/>
                <a:cs typeface="Times New Roman"/>
              </a:rPr>
              <a:t>	</a:t>
            </a:r>
            <a:r>
              <a:rPr dirty="0" sz="2650" spc="-5" b="1">
                <a:solidFill>
                  <a:srgbClr val="006565"/>
                </a:solidFill>
                <a:latin typeface="Arial"/>
                <a:cs typeface="Arial"/>
              </a:rPr>
              <a:t>C</a:t>
            </a:r>
            <a:r>
              <a:rPr dirty="0" sz="2650" spc="-15" b="1">
                <a:solidFill>
                  <a:srgbClr val="006565"/>
                </a:solidFill>
                <a:latin typeface="Arial"/>
                <a:cs typeface="Arial"/>
              </a:rPr>
              <a:t>U</a:t>
            </a:r>
            <a:r>
              <a:rPr dirty="0" sz="2650" spc="5" b="1">
                <a:solidFill>
                  <a:srgbClr val="006565"/>
                </a:solidFill>
                <a:latin typeface="Arial"/>
                <a:cs typeface="Arial"/>
              </a:rPr>
              <a:t>T</a:t>
            </a:r>
            <a:r>
              <a:rPr dirty="0" sz="2650" spc="-5" b="1">
                <a:solidFill>
                  <a:srgbClr val="006565"/>
                </a:solidFill>
                <a:latin typeface="Arial"/>
                <a:cs typeface="Arial"/>
              </a:rPr>
              <a:t>T</a:t>
            </a:r>
            <a:r>
              <a:rPr dirty="0" sz="2650" spc="-5" b="1">
                <a:solidFill>
                  <a:srgbClr val="006565"/>
                </a:solidFill>
                <a:latin typeface="Arial"/>
                <a:cs typeface="Arial"/>
              </a:rPr>
              <a:t>I</a:t>
            </a:r>
            <a:r>
              <a:rPr dirty="0" sz="2650" spc="-5" b="1">
                <a:solidFill>
                  <a:srgbClr val="006565"/>
                </a:solidFill>
                <a:latin typeface="Arial"/>
                <a:cs typeface="Arial"/>
              </a:rPr>
              <a:t>N</a:t>
            </a:r>
            <a:r>
              <a:rPr dirty="0" sz="2650" spc="10" b="1">
                <a:solidFill>
                  <a:srgbClr val="006565"/>
                </a:solidFill>
                <a:latin typeface="Arial"/>
                <a:cs typeface="Arial"/>
              </a:rPr>
              <a:t>G</a:t>
            </a:r>
            <a:endParaRPr sz="26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08325" y="1679067"/>
            <a:ext cx="4156710" cy="2585085"/>
            <a:chOff x="1008325" y="1679067"/>
            <a:chExt cx="4156710" cy="2585085"/>
          </a:xfrm>
        </p:grpSpPr>
        <p:sp>
          <p:nvSpPr>
            <p:cNvPr id="7" name="object 7"/>
            <p:cNvSpPr/>
            <p:nvPr/>
          </p:nvSpPr>
          <p:spPr>
            <a:xfrm>
              <a:off x="1008325" y="1679067"/>
              <a:ext cx="4156567" cy="19555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83967" y="3575558"/>
              <a:ext cx="1356995" cy="661670"/>
            </a:xfrm>
            <a:custGeom>
              <a:avLst/>
              <a:gdLst/>
              <a:ahLst/>
              <a:cxnLst/>
              <a:rect l="l" t="t" r="r" b="b"/>
              <a:pathLst>
                <a:path w="1356995" h="661670">
                  <a:moveTo>
                    <a:pt x="7674" y="661581"/>
                  </a:moveTo>
                  <a:lnTo>
                    <a:pt x="7674" y="0"/>
                  </a:lnTo>
                </a:path>
                <a:path w="1356995" h="661670">
                  <a:moveTo>
                    <a:pt x="0" y="581037"/>
                  </a:moveTo>
                  <a:lnTo>
                    <a:pt x="1356895" y="581037"/>
                  </a:lnTo>
                </a:path>
                <a:path w="1356995" h="661670">
                  <a:moveTo>
                    <a:pt x="1344246" y="658126"/>
                  </a:moveTo>
                  <a:lnTo>
                    <a:pt x="1344246" y="33756"/>
                  </a:lnTo>
                </a:path>
              </a:pathLst>
            </a:custGeom>
            <a:ln w="14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600920" y="3608552"/>
              <a:ext cx="0" cy="648335"/>
            </a:xfrm>
            <a:custGeom>
              <a:avLst/>
              <a:gdLst/>
              <a:ahLst/>
              <a:cxnLst/>
              <a:rect l="l" t="t" r="r" b="b"/>
              <a:pathLst>
                <a:path w="0" h="648335">
                  <a:moveTo>
                    <a:pt x="0" y="647763"/>
                  </a:moveTo>
                  <a:lnTo>
                    <a:pt x="0" y="0"/>
                  </a:lnTo>
                </a:path>
              </a:pathLst>
            </a:custGeom>
            <a:ln w="130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23294" y="3608933"/>
              <a:ext cx="0" cy="655320"/>
            </a:xfrm>
            <a:custGeom>
              <a:avLst/>
              <a:gdLst/>
              <a:ahLst/>
              <a:cxnLst/>
              <a:rect l="l" t="t" r="r" b="b"/>
              <a:pathLst>
                <a:path w="0" h="655320">
                  <a:moveTo>
                    <a:pt x="0" y="655053"/>
                  </a:moveTo>
                  <a:lnTo>
                    <a:pt x="0" y="0"/>
                  </a:lnTo>
                </a:path>
              </a:pathLst>
            </a:custGeom>
            <a:ln w="14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037368" y="3966387"/>
              <a:ext cx="487438" cy="1522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93630" y="4173093"/>
              <a:ext cx="1342390" cy="0"/>
            </a:xfrm>
            <a:custGeom>
              <a:avLst/>
              <a:gdLst/>
              <a:ahLst/>
              <a:cxnLst/>
              <a:rect l="l" t="t" r="r" b="b"/>
              <a:pathLst>
                <a:path w="1342389" h="0">
                  <a:moveTo>
                    <a:pt x="0" y="0"/>
                  </a:moveTo>
                  <a:lnTo>
                    <a:pt x="1342326" y="0"/>
                  </a:lnTo>
                </a:path>
              </a:pathLst>
            </a:custGeom>
            <a:ln w="145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700052" y="1575847"/>
            <a:ext cx="4238625" cy="290068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76200" marR="78740">
              <a:lnSpc>
                <a:spcPct val="100899"/>
              </a:lnSpc>
              <a:spcBef>
                <a:spcPts val="85"/>
              </a:spcBef>
              <a:tabLst>
                <a:tab pos="416559" algn="l"/>
                <a:tab pos="1098550" algn="l"/>
                <a:tab pos="1266190" algn="l"/>
                <a:tab pos="1330325" algn="l"/>
                <a:tab pos="2124075" algn="l"/>
                <a:tab pos="2179320" algn="l"/>
                <a:tab pos="2750185" algn="l"/>
                <a:tab pos="2845435" algn="l"/>
                <a:tab pos="3119755" algn="l"/>
                <a:tab pos="3486150" algn="l"/>
                <a:tab pos="3604260" algn="l"/>
              </a:tabLst>
            </a:pPr>
            <a:r>
              <a:rPr dirty="0" sz="1700" spc="-5">
                <a:latin typeface="Arial"/>
                <a:cs typeface="Arial"/>
              </a:rPr>
              <a:t>In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15">
                <a:latin typeface="Arial"/>
                <a:cs typeface="Arial"/>
              </a:rPr>
              <a:t>areas </a:t>
            </a:r>
            <a:r>
              <a:rPr dirty="0" sz="1700" spc="-5">
                <a:latin typeface="Arial"/>
                <a:cs typeface="Arial"/>
              </a:rPr>
              <a:t>of </a:t>
            </a:r>
            <a:r>
              <a:rPr dirty="0" sz="1700" spc="-10">
                <a:latin typeface="Arial"/>
                <a:cs typeface="Arial"/>
              </a:rPr>
              <a:t>real </a:t>
            </a:r>
            <a:r>
              <a:rPr dirty="0" sz="1700" spc="-5">
                <a:latin typeface="Arial"/>
                <a:cs typeface="Arial"/>
              </a:rPr>
              <a:t>contact,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atoms </a:t>
            </a:r>
            <a:r>
              <a:rPr dirty="0" sz="1700" spc="-15">
                <a:latin typeface="Arial"/>
                <a:cs typeface="Arial"/>
              </a:rPr>
              <a:t>of  </a:t>
            </a:r>
            <a:r>
              <a:rPr dirty="0" sz="1700" spc="-5">
                <a:latin typeface="Arial"/>
                <a:cs typeface="Arial"/>
              </a:rPr>
              <a:t>t</a:t>
            </a:r>
            <a:r>
              <a:rPr dirty="0" sz="1700" spc="-25">
                <a:latin typeface="Arial"/>
                <a:cs typeface="Arial"/>
              </a:rPr>
              <a:t>h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15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t</a:t>
            </a:r>
            <a:r>
              <a:rPr dirty="0" sz="1700" spc="-10">
                <a:latin typeface="Arial"/>
                <a:cs typeface="Arial"/>
              </a:rPr>
              <a:t>w</a:t>
            </a:r>
            <a:r>
              <a:rPr dirty="0" sz="1700">
                <a:latin typeface="Arial"/>
                <a:cs typeface="Arial"/>
              </a:rPr>
              <a:t>o</a:t>
            </a:r>
            <a:r>
              <a:rPr dirty="0" sz="1700" spc="15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su</a:t>
            </a:r>
            <a:r>
              <a:rPr dirty="0" sz="1700" spc="-25">
                <a:latin typeface="Arial"/>
                <a:cs typeface="Arial"/>
              </a:rPr>
              <a:t>r</a:t>
            </a:r>
            <a:r>
              <a:rPr dirty="0" sz="1700" spc="-5">
                <a:latin typeface="Arial"/>
                <a:cs typeface="Arial"/>
              </a:rPr>
              <a:t>f</a:t>
            </a:r>
            <a:r>
              <a:rPr dirty="0" sz="1700" spc="-2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c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 spc="13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 spc="-25">
                <a:latin typeface="Arial"/>
                <a:cs typeface="Arial"/>
              </a:rPr>
              <a:t>r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15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b</a:t>
            </a:r>
            <a:r>
              <a:rPr dirty="0" sz="1700" spc="-5">
                <a:latin typeface="Arial"/>
                <a:cs typeface="Arial"/>
              </a:rPr>
              <a:t>r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 spc="-5">
                <a:latin typeface="Arial"/>
                <a:cs typeface="Arial"/>
              </a:rPr>
              <a:t>u</a:t>
            </a:r>
            <a:r>
              <a:rPr dirty="0" sz="1700" spc="-15">
                <a:latin typeface="Arial"/>
                <a:cs typeface="Arial"/>
              </a:rPr>
              <a:t>g</a:t>
            </a:r>
            <a:r>
              <a:rPr dirty="0" sz="1700" spc="-5">
                <a:latin typeface="Arial"/>
                <a:cs typeface="Arial"/>
              </a:rPr>
              <a:t>h</a:t>
            </a:r>
            <a:r>
              <a:rPr dirty="0" sz="1700">
                <a:latin typeface="Arial"/>
                <a:cs typeface="Arial"/>
              </a:rPr>
              <a:t>t</a:t>
            </a:r>
            <a:r>
              <a:rPr dirty="0" sz="1700" spc="150">
                <a:latin typeface="Times New Roman"/>
                <a:cs typeface="Times New Roman"/>
              </a:rPr>
              <a:t> </a:t>
            </a:r>
            <a:r>
              <a:rPr dirty="0" sz="1700" spc="-20">
                <a:latin typeface="Arial"/>
                <a:cs typeface="Arial"/>
              </a:rPr>
              <a:t>w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th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>
                <a:latin typeface="Arial"/>
                <a:cs typeface="Arial"/>
              </a:rPr>
              <a:t>n</a:t>
            </a:r>
            <a:r>
              <a:rPr dirty="0" sz="1700">
                <a:latin typeface="Times New Roman"/>
                <a:cs typeface="Times New Roman"/>
              </a:rPr>
              <a:t>		</a:t>
            </a:r>
            <a:r>
              <a:rPr dirty="0" sz="1700" spc="-15">
                <a:latin typeface="Arial"/>
                <a:cs typeface="Arial"/>
              </a:rPr>
              <a:t>r</a:t>
            </a:r>
            <a:r>
              <a:rPr dirty="0" sz="1700" spc="-25">
                <a:latin typeface="Arial"/>
                <a:cs typeface="Arial"/>
              </a:rPr>
              <a:t>a</a:t>
            </a:r>
            <a:r>
              <a:rPr dirty="0" sz="1700" spc="-15">
                <a:latin typeface="Arial"/>
                <a:cs typeface="Arial"/>
              </a:rPr>
              <a:t>ng</a:t>
            </a:r>
            <a:r>
              <a:rPr dirty="0" sz="1700">
                <a:latin typeface="Arial"/>
                <a:cs typeface="Arial"/>
              </a:rPr>
              <a:t>e 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of  </a:t>
            </a:r>
            <a:r>
              <a:rPr dirty="0" sz="1700" spc="-15">
                <a:latin typeface="Arial"/>
                <a:cs typeface="Arial"/>
              </a:rPr>
              <a:t>their  </a:t>
            </a:r>
            <a:r>
              <a:rPr dirty="0" sz="1700" spc="-10">
                <a:latin typeface="Arial"/>
                <a:cs typeface="Arial"/>
              </a:rPr>
              <a:t>very</a:t>
            </a:r>
            <a:r>
              <a:rPr dirty="0" sz="1700" spc="35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strong</a:t>
            </a:r>
            <a:r>
              <a:rPr dirty="0" sz="1700" spc="310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attractive</a:t>
            </a:r>
            <a:r>
              <a:rPr dirty="0" sz="1700" spc="-15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forces, </a:t>
            </a:r>
            <a:r>
              <a:rPr dirty="0" sz="1700" spc="-10">
                <a:latin typeface="Arial"/>
                <a:cs typeface="Arial"/>
              </a:rPr>
              <a:t>i.e.  they are </a:t>
            </a:r>
            <a:r>
              <a:rPr dirty="0" sz="1700" spc="-5">
                <a:latin typeface="Arial"/>
                <a:cs typeface="Arial"/>
              </a:rPr>
              <a:t>atomically </a:t>
            </a:r>
            <a:r>
              <a:rPr dirty="0" sz="1700" spc="-10">
                <a:latin typeface="Arial"/>
                <a:cs typeface="Arial"/>
              </a:rPr>
              <a:t>bonded. The </a:t>
            </a:r>
            <a:r>
              <a:rPr dirty="0" sz="1700" spc="-5">
                <a:latin typeface="Arial"/>
                <a:cs typeface="Arial"/>
              </a:rPr>
              <a:t>adhesion  </a:t>
            </a:r>
            <a:r>
              <a:rPr dirty="0" sz="1700" spc="-15">
                <a:latin typeface="Arial"/>
                <a:cs typeface="Arial"/>
              </a:rPr>
              <a:t>resulting </a:t>
            </a:r>
            <a:r>
              <a:rPr dirty="0" sz="1700" spc="-10">
                <a:latin typeface="Arial"/>
                <a:cs typeface="Arial"/>
              </a:rPr>
              <a:t>from the </a:t>
            </a:r>
            <a:r>
              <a:rPr dirty="0" sz="1700" spc="-5">
                <a:latin typeface="Arial"/>
                <a:cs typeface="Arial"/>
              </a:rPr>
              <a:t>intimate </a:t>
            </a:r>
            <a:r>
              <a:rPr dirty="0" sz="1700" spc="-15">
                <a:latin typeface="Arial"/>
                <a:cs typeface="Arial"/>
              </a:rPr>
              <a:t>metallic </a:t>
            </a:r>
            <a:r>
              <a:rPr dirty="0" sz="1700" spc="-5">
                <a:latin typeface="Arial"/>
                <a:cs typeface="Arial"/>
              </a:rPr>
              <a:t>contact  </a:t>
            </a:r>
            <a:r>
              <a:rPr dirty="0" sz="1700" spc="-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f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t</a:t>
            </a:r>
            <a:r>
              <a:rPr dirty="0" sz="1700" spc="-25">
                <a:latin typeface="Arial"/>
                <a:cs typeface="Arial"/>
              </a:rPr>
              <a:t>h</a:t>
            </a:r>
            <a:r>
              <a:rPr dirty="0" sz="1700" spc="-15">
                <a:latin typeface="Arial"/>
                <a:cs typeface="Arial"/>
              </a:rPr>
              <a:t>es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sp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 spc="-5">
                <a:latin typeface="Arial"/>
                <a:cs typeface="Arial"/>
              </a:rPr>
              <a:t>r</a:t>
            </a:r>
            <a:r>
              <a:rPr dirty="0" sz="170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t</a:t>
            </a:r>
            <a:r>
              <a:rPr dirty="0" sz="1700">
                <a:latin typeface="Arial"/>
                <a:cs typeface="Arial"/>
              </a:rPr>
              <a:t>i</a:t>
            </a:r>
            <a:r>
              <a:rPr dirty="0" sz="1700" spc="-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>
                <a:latin typeface="Times New Roman"/>
                <a:cs typeface="Times New Roman"/>
              </a:rPr>
              <a:t>		</a:t>
            </a:r>
            <a:r>
              <a:rPr dirty="0" sz="1700" spc="-15">
                <a:latin typeface="Arial"/>
                <a:cs typeface="Arial"/>
              </a:rPr>
              <a:t>h</a:t>
            </a:r>
            <a:r>
              <a:rPr dirty="0" sz="1700" spc="-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>
                <a:latin typeface="Times New Roman"/>
                <a:cs typeface="Times New Roman"/>
              </a:rPr>
              <a:t>		</a:t>
            </a:r>
            <a:r>
              <a:rPr dirty="0" sz="1700" spc="-5">
                <a:latin typeface="Arial"/>
                <a:cs typeface="Arial"/>
              </a:rPr>
              <a:t>b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 spc="-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n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t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 spc="-15">
                <a:latin typeface="Arial"/>
                <a:cs typeface="Arial"/>
              </a:rPr>
              <a:t>rm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d 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welding  </a:t>
            </a:r>
            <a:r>
              <a:rPr dirty="0" sz="1700" spc="-5">
                <a:latin typeface="Arial"/>
                <a:cs typeface="Arial"/>
              </a:rPr>
              <a:t>and</a:t>
            </a:r>
            <a:r>
              <a:rPr dirty="0" sz="1700" spc="140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when</a:t>
            </a:r>
            <a:r>
              <a:rPr dirty="0" sz="1700" spc="26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sliding</a:t>
            </a:r>
            <a:r>
              <a:rPr dirty="0" sz="1700" spc="-1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takes </a:t>
            </a:r>
            <a:r>
              <a:rPr dirty="0" sz="1700" spc="-5">
                <a:latin typeface="Arial"/>
                <a:cs typeface="Arial"/>
              </a:rPr>
              <a:t>place, </a:t>
            </a:r>
            <a:r>
              <a:rPr dirty="0" sz="1700">
                <a:latin typeface="Arial"/>
                <a:cs typeface="Arial"/>
              </a:rPr>
              <a:t>a  </a:t>
            </a:r>
            <a:r>
              <a:rPr dirty="0" sz="1700" spc="-15">
                <a:latin typeface="Arial"/>
                <a:cs typeface="Arial"/>
              </a:rPr>
              <a:t>force  </a:t>
            </a:r>
            <a:r>
              <a:rPr dirty="0" sz="1700">
                <a:latin typeface="Arial"/>
                <a:cs typeface="Arial"/>
              </a:rPr>
              <a:t>is</a:t>
            </a:r>
            <a:r>
              <a:rPr dirty="0" sz="1700" spc="-140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required</a:t>
            </a:r>
            <a:r>
              <a:rPr dirty="0" sz="1700" spc="12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for</a:t>
            </a:r>
            <a:r>
              <a:rPr dirty="0" sz="1700" spc="-10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continual shearing </a:t>
            </a:r>
            <a:r>
              <a:rPr dirty="0" sz="1700" spc="-10">
                <a:latin typeface="Arial"/>
                <a:cs typeface="Arial"/>
              </a:rPr>
              <a:t>of  </a:t>
            </a:r>
            <a:r>
              <a:rPr dirty="0" sz="1700" spc="-5">
                <a:latin typeface="Arial"/>
                <a:cs typeface="Arial"/>
              </a:rPr>
              <a:t>the</a:t>
            </a:r>
            <a:r>
              <a:rPr dirty="0" sz="1700" spc="254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welded</a:t>
            </a:r>
            <a:r>
              <a:rPr dirty="0" sz="1700" spc="-10">
                <a:latin typeface="Times New Roman"/>
                <a:cs typeface="Times New Roman"/>
              </a:rPr>
              <a:t>		</a:t>
            </a:r>
            <a:r>
              <a:rPr dirty="0" sz="1700" spc="-10">
                <a:latin typeface="Arial"/>
                <a:cs typeface="Arial"/>
              </a:rPr>
              <a:t>junctions </a:t>
            </a:r>
            <a:r>
              <a:rPr dirty="0" sz="1700" spc="-5">
                <a:latin typeface="Arial"/>
                <a:cs typeface="Arial"/>
              </a:rPr>
              <a:t>at </a:t>
            </a:r>
            <a:r>
              <a:rPr dirty="0" sz="1700" spc="-10">
                <a:latin typeface="Arial"/>
                <a:cs typeface="Arial"/>
              </a:rPr>
              <a:t>the tips </a:t>
            </a:r>
            <a:r>
              <a:rPr dirty="0" sz="1700" spc="-5">
                <a:latin typeface="Arial"/>
                <a:cs typeface="Arial"/>
              </a:rPr>
              <a:t>of </a:t>
            </a:r>
            <a:r>
              <a:rPr dirty="0" sz="1700" spc="-10">
                <a:latin typeface="Arial"/>
                <a:cs typeface="Arial"/>
              </a:rPr>
              <a:t>these  </a:t>
            </a:r>
            <a:r>
              <a:rPr dirty="0" sz="1700" spc="-5">
                <a:latin typeface="Arial"/>
                <a:cs typeface="Arial"/>
              </a:rPr>
              <a:t>asperities.</a:t>
            </a:r>
            <a:r>
              <a:rPr dirty="0" sz="1700" spc="-5">
                <a:latin typeface="Times New Roman"/>
                <a:cs typeface="Times New Roman"/>
              </a:rPr>
              <a:t>		</a:t>
            </a:r>
            <a:r>
              <a:rPr dirty="0" sz="1700" spc="-10">
                <a:latin typeface="Arial"/>
                <a:cs typeface="Arial"/>
              </a:rPr>
              <a:t>The total </a:t>
            </a:r>
            <a:r>
              <a:rPr dirty="0" sz="1700" spc="-5">
                <a:latin typeface="Arial"/>
                <a:cs typeface="Arial"/>
              </a:rPr>
              <a:t>frictional </a:t>
            </a:r>
            <a:r>
              <a:rPr dirty="0" sz="1700" spc="-15">
                <a:latin typeface="Arial"/>
                <a:cs typeface="Arial"/>
              </a:rPr>
              <a:t>force </a:t>
            </a:r>
            <a:r>
              <a:rPr dirty="0" sz="1700" b="1">
                <a:latin typeface="Arial"/>
                <a:cs typeface="Arial"/>
              </a:rPr>
              <a:t>F</a:t>
            </a:r>
            <a:r>
              <a:rPr dirty="0" baseline="-21604" sz="1350" b="1">
                <a:latin typeface="Arial"/>
                <a:cs typeface="Arial"/>
              </a:rPr>
              <a:t>f </a:t>
            </a:r>
            <a:r>
              <a:rPr dirty="0" sz="1700">
                <a:latin typeface="Arial"/>
                <a:cs typeface="Arial"/>
              </a:rPr>
              <a:t>is  </a:t>
            </a:r>
            <a:r>
              <a:rPr dirty="0" sz="1700" spc="-15">
                <a:latin typeface="Arial"/>
                <a:cs typeface="Arial"/>
              </a:rPr>
              <a:t>therefore </a:t>
            </a:r>
            <a:r>
              <a:rPr dirty="0" sz="1700" spc="-10">
                <a:latin typeface="Arial"/>
                <a:cs typeface="Arial"/>
              </a:rPr>
              <a:t>given</a:t>
            </a:r>
            <a:r>
              <a:rPr dirty="0" sz="1700" spc="-2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by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57771" y="5233923"/>
            <a:ext cx="967985" cy="2960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41876" y="5106593"/>
            <a:ext cx="1525993" cy="693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80368" y="5856310"/>
            <a:ext cx="9264015" cy="11296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600"/>
              </a:lnSpc>
              <a:spcBef>
                <a:spcPts val="95"/>
              </a:spcBef>
            </a:pPr>
            <a:r>
              <a:rPr dirty="0" sz="1800">
                <a:latin typeface="Arial"/>
                <a:cs typeface="Arial"/>
              </a:rPr>
              <a:t>Equation above </a:t>
            </a:r>
            <a:r>
              <a:rPr dirty="0" sz="1800" spc="5">
                <a:latin typeface="Arial"/>
                <a:cs typeface="Arial"/>
              </a:rPr>
              <a:t>shows </a:t>
            </a:r>
            <a:r>
              <a:rPr dirty="0" sz="1800">
                <a:latin typeface="Arial"/>
                <a:cs typeface="Arial"/>
              </a:rPr>
              <a:t>that the </a:t>
            </a:r>
            <a:r>
              <a:rPr dirty="0" sz="1800" spc="-10">
                <a:latin typeface="Arial"/>
                <a:cs typeface="Arial"/>
              </a:rPr>
              <a:t>coefficient </a:t>
            </a:r>
            <a:r>
              <a:rPr dirty="0" sz="1800">
                <a:latin typeface="Arial"/>
                <a:cs typeface="Arial"/>
              </a:rPr>
              <a:t>of </a:t>
            </a:r>
            <a:r>
              <a:rPr dirty="0" sz="1800" spc="-10">
                <a:latin typeface="Arial"/>
                <a:cs typeface="Arial"/>
              </a:rPr>
              <a:t>friction </a:t>
            </a:r>
            <a:r>
              <a:rPr dirty="0" sz="1800">
                <a:latin typeface="Arial"/>
                <a:cs typeface="Arial"/>
              </a:rPr>
              <a:t>is </a:t>
            </a:r>
            <a:r>
              <a:rPr dirty="0" sz="1800" spc="5">
                <a:latin typeface="Arial"/>
                <a:cs typeface="Arial"/>
              </a:rPr>
              <a:t>independent </a:t>
            </a:r>
            <a:r>
              <a:rPr dirty="0" sz="1800">
                <a:latin typeface="Arial"/>
                <a:cs typeface="Arial"/>
              </a:rPr>
              <a:t>of the apparent contact  area, </a:t>
            </a:r>
            <a:r>
              <a:rPr dirty="0" sz="1800" spc="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since the </a:t>
            </a:r>
            <a:r>
              <a:rPr dirty="0" sz="1800" spc="-10">
                <a:latin typeface="Arial"/>
                <a:cs typeface="Arial"/>
              </a:rPr>
              <a:t>ratio </a:t>
            </a:r>
            <a:r>
              <a:rPr dirty="0" sz="1800">
                <a:latin typeface="Arial"/>
                <a:cs typeface="Arial"/>
              </a:rPr>
              <a:t>would </a:t>
            </a:r>
            <a:r>
              <a:rPr dirty="0" sz="1800" spc="5">
                <a:latin typeface="Arial"/>
                <a:cs typeface="Arial"/>
              </a:rPr>
              <a:t>be </a:t>
            </a:r>
            <a:r>
              <a:rPr dirty="0" sz="1800">
                <a:latin typeface="Arial"/>
                <a:cs typeface="Arial"/>
              </a:rPr>
              <a:t>expected to </a:t>
            </a:r>
            <a:r>
              <a:rPr dirty="0" sz="1800" spc="5">
                <a:latin typeface="Arial"/>
                <a:cs typeface="Arial"/>
              </a:rPr>
              <a:t>be </a:t>
            </a:r>
            <a:r>
              <a:rPr dirty="0" sz="1800">
                <a:latin typeface="Arial"/>
                <a:cs typeface="Arial"/>
              </a:rPr>
              <a:t>constant </a:t>
            </a:r>
            <a:r>
              <a:rPr dirty="0" sz="1800" spc="-5">
                <a:latin typeface="Arial"/>
                <a:cs typeface="Arial"/>
              </a:rPr>
              <a:t>for </a:t>
            </a:r>
            <a:r>
              <a:rPr dirty="0" sz="1800" spc="5">
                <a:latin typeface="Arial"/>
                <a:cs typeface="Arial"/>
              </a:rPr>
              <a:t>a </a:t>
            </a:r>
            <a:r>
              <a:rPr dirty="0" sz="1800">
                <a:latin typeface="Arial"/>
                <a:cs typeface="Arial"/>
              </a:rPr>
              <a:t>given metal, the frictional  </a:t>
            </a:r>
            <a:r>
              <a:rPr dirty="0" sz="1800" spc="-10">
                <a:latin typeface="Arial"/>
                <a:cs typeface="Arial"/>
              </a:rPr>
              <a:t>force </a:t>
            </a:r>
            <a:r>
              <a:rPr dirty="0" sz="1800">
                <a:latin typeface="Arial"/>
                <a:cs typeface="Arial"/>
              </a:rPr>
              <a:t>is </a:t>
            </a:r>
            <a:r>
              <a:rPr dirty="0" sz="1800" spc="-5">
                <a:latin typeface="Arial"/>
                <a:cs typeface="Arial"/>
              </a:rPr>
              <a:t>proportional to </a:t>
            </a:r>
            <a:r>
              <a:rPr dirty="0" sz="1800">
                <a:latin typeface="Arial"/>
                <a:cs typeface="Arial"/>
              </a:rPr>
              <a:t>the normal load </a:t>
            </a:r>
            <a:r>
              <a:rPr dirty="0" sz="1800" spc="-20">
                <a:latin typeface="Arial"/>
                <a:cs typeface="Arial"/>
              </a:rPr>
              <a:t>(i.e., </a:t>
            </a:r>
            <a:r>
              <a:rPr dirty="0" sz="1800" spc="5">
                <a:latin typeface="Arial"/>
                <a:cs typeface="Arial"/>
              </a:rPr>
              <a:t>μ </a:t>
            </a:r>
            <a:r>
              <a:rPr dirty="0" sz="1800">
                <a:latin typeface="Arial"/>
                <a:cs typeface="Arial"/>
              </a:rPr>
              <a:t>is constant). These results </a:t>
            </a:r>
            <a:r>
              <a:rPr dirty="0" sz="1800" spc="-5">
                <a:latin typeface="Arial"/>
                <a:cs typeface="Arial"/>
              </a:rPr>
              <a:t>are </a:t>
            </a:r>
            <a:r>
              <a:rPr dirty="0" sz="1800">
                <a:latin typeface="Arial"/>
                <a:cs typeface="Arial"/>
              </a:rPr>
              <a:t>consistent  </a:t>
            </a:r>
            <a:r>
              <a:rPr dirty="0" sz="1800" spc="-5">
                <a:latin typeface="Arial"/>
                <a:cs typeface="Arial"/>
              </a:rPr>
              <a:t>with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5">
                <a:latin typeface="Arial"/>
                <a:cs typeface="Arial"/>
              </a:rPr>
              <a:t>laws </a:t>
            </a:r>
            <a:r>
              <a:rPr dirty="0" sz="1800">
                <a:latin typeface="Arial"/>
                <a:cs typeface="Arial"/>
              </a:rPr>
              <a:t>of dry sliding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friction.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68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08480" y="347423"/>
            <a:ext cx="498983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78529" algn="l"/>
              </a:tabLst>
            </a:pPr>
            <a:r>
              <a:rPr dirty="0" sz="3200" spc="-10" b="1">
                <a:solidFill>
                  <a:srgbClr val="006565"/>
                </a:solidFill>
                <a:latin typeface="Arial"/>
                <a:cs typeface="Arial"/>
              </a:rPr>
              <a:t>F</a:t>
            </a:r>
            <a:r>
              <a:rPr dirty="0" sz="2650" spc="-5" b="1">
                <a:solidFill>
                  <a:srgbClr val="006565"/>
                </a:solidFill>
                <a:latin typeface="Arial"/>
                <a:cs typeface="Arial"/>
              </a:rPr>
              <a:t>R</a:t>
            </a:r>
            <a:r>
              <a:rPr dirty="0" sz="2650" b="1">
                <a:solidFill>
                  <a:srgbClr val="006565"/>
                </a:solidFill>
                <a:latin typeface="Arial"/>
                <a:cs typeface="Arial"/>
              </a:rPr>
              <a:t>I</a:t>
            </a:r>
            <a:r>
              <a:rPr dirty="0" sz="2650" spc="-15" b="1">
                <a:solidFill>
                  <a:srgbClr val="006565"/>
                </a:solidFill>
                <a:latin typeface="Arial"/>
                <a:cs typeface="Arial"/>
              </a:rPr>
              <a:t>C</a:t>
            </a:r>
            <a:r>
              <a:rPr dirty="0" sz="2650" spc="-5" b="1">
                <a:solidFill>
                  <a:srgbClr val="006565"/>
                </a:solidFill>
                <a:latin typeface="Arial"/>
                <a:cs typeface="Arial"/>
              </a:rPr>
              <a:t>T</a:t>
            </a:r>
            <a:r>
              <a:rPr dirty="0" sz="2650" b="1">
                <a:solidFill>
                  <a:srgbClr val="006565"/>
                </a:solidFill>
                <a:latin typeface="Arial"/>
                <a:cs typeface="Arial"/>
              </a:rPr>
              <a:t>I</a:t>
            </a:r>
            <a:r>
              <a:rPr dirty="0" sz="2650" spc="5" b="1">
                <a:solidFill>
                  <a:srgbClr val="006565"/>
                </a:solidFill>
                <a:latin typeface="Arial"/>
                <a:cs typeface="Arial"/>
              </a:rPr>
              <a:t>O</a:t>
            </a:r>
            <a:r>
              <a:rPr dirty="0" sz="2650" spc="5" b="1">
                <a:solidFill>
                  <a:srgbClr val="006565"/>
                </a:solidFill>
                <a:latin typeface="Arial"/>
                <a:cs typeface="Arial"/>
              </a:rPr>
              <a:t>N</a:t>
            </a:r>
            <a:r>
              <a:rPr dirty="0" sz="2650" spc="70">
                <a:solidFill>
                  <a:srgbClr val="006565"/>
                </a:solidFill>
                <a:latin typeface="Times New Roman"/>
                <a:cs typeface="Times New Roman"/>
              </a:rPr>
              <a:t> </a:t>
            </a:r>
            <a:r>
              <a:rPr dirty="0" sz="2650" spc="5" b="1">
                <a:solidFill>
                  <a:srgbClr val="006565"/>
                </a:solidFill>
                <a:latin typeface="Arial"/>
                <a:cs typeface="Arial"/>
              </a:rPr>
              <a:t>IN</a:t>
            </a:r>
            <a:r>
              <a:rPr dirty="0" sz="2650" spc="65">
                <a:solidFill>
                  <a:srgbClr val="006565"/>
                </a:solidFill>
                <a:latin typeface="Times New Roman"/>
                <a:cs typeface="Times New Roman"/>
              </a:rPr>
              <a:t> </a:t>
            </a:r>
            <a:r>
              <a:rPr dirty="0" sz="2650" spc="5" b="1">
                <a:solidFill>
                  <a:srgbClr val="006565"/>
                </a:solidFill>
                <a:latin typeface="Arial"/>
                <a:cs typeface="Arial"/>
              </a:rPr>
              <a:t>M</a:t>
            </a:r>
            <a:r>
              <a:rPr dirty="0" sz="2650" spc="5" b="1">
                <a:solidFill>
                  <a:srgbClr val="006565"/>
                </a:solidFill>
                <a:latin typeface="Arial"/>
                <a:cs typeface="Arial"/>
              </a:rPr>
              <a:t>E</a:t>
            </a:r>
            <a:r>
              <a:rPr dirty="0" sz="2650" spc="-195" b="1">
                <a:solidFill>
                  <a:srgbClr val="006565"/>
                </a:solidFill>
                <a:latin typeface="Arial"/>
                <a:cs typeface="Arial"/>
              </a:rPr>
              <a:t>T</a:t>
            </a:r>
            <a:r>
              <a:rPr dirty="0" sz="2650" spc="-15" b="1">
                <a:solidFill>
                  <a:srgbClr val="006565"/>
                </a:solidFill>
                <a:latin typeface="Arial"/>
                <a:cs typeface="Arial"/>
              </a:rPr>
              <a:t>A</a:t>
            </a:r>
            <a:r>
              <a:rPr dirty="0" sz="2650" spc="5" b="1">
                <a:solidFill>
                  <a:srgbClr val="006565"/>
                </a:solidFill>
                <a:latin typeface="Arial"/>
                <a:cs typeface="Arial"/>
              </a:rPr>
              <a:t>L</a:t>
            </a:r>
            <a:r>
              <a:rPr dirty="0" sz="2650">
                <a:solidFill>
                  <a:srgbClr val="006565"/>
                </a:solidFill>
                <a:latin typeface="Times New Roman"/>
                <a:cs typeface="Times New Roman"/>
              </a:rPr>
              <a:t>	</a:t>
            </a:r>
            <a:r>
              <a:rPr dirty="0" sz="2650" spc="-5" b="1">
                <a:solidFill>
                  <a:srgbClr val="006565"/>
                </a:solidFill>
                <a:latin typeface="Arial"/>
                <a:cs typeface="Arial"/>
              </a:rPr>
              <a:t>C</a:t>
            </a:r>
            <a:r>
              <a:rPr dirty="0" sz="2650" spc="-15" b="1">
                <a:solidFill>
                  <a:srgbClr val="006565"/>
                </a:solidFill>
                <a:latin typeface="Arial"/>
                <a:cs typeface="Arial"/>
              </a:rPr>
              <a:t>U</a:t>
            </a:r>
            <a:r>
              <a:rPr dirty="0" sz="2650" spc="5" b="1">
                <a:solidFill>
                  <a:srgbClr val="006565"/>
                </a:solidFill>
                <a:latin typeface="Arial"/>
                <a:cs typeface="Arial"/>
              </a:rPr>
              <a:t>T</a:t>
            </a:r>
            <a:r>
              <a:rPr dirty="0" sz="2650" spc="-5" b="1">
                <a:solidFill>
                  <a:srgbClr val="006565"/>
                </a:solidFill>
                <a:latin typeface="Arial"/>
                <a:cs typeface="Arial"/>
              </a:rPr>
              <a:t>T</a:t>
            </a:r>
            <a:r>
              <a:rPr dirty="0" sz="2650" spc="-5" b="1">
                <a:solidFill>
                  <a:srgbClr val="006565"/>
                </a:solidFill>
                <a:latin typeface="Arial"/>
                <a:cs typeface="Arial"/>
              </a:rPr>
              <a:t>I</a:t>
            </a:r>
            <a:r>
              <a:rPr dirty="0" sz="2650" spc="-5" b="1">
                <a:solidFill>
                  <a:srgbClr val="006565"/>
                </a:solidFill>
                <a:latin typeface="Arial"/>
                <a:cs typeface="Arial"/>
              </a:rPr>
              <a:t>N</a:t>
            </a:r>
            <a:r>
              <a:rPr dirty="0" sz="2650" spc="10" b="1">
                <a:solidFill>
                  <a:srgbClr val="006565"/>
                </a:solidFill>
                <a:latin typeface="Arial"/>
                <a:cs typeface="Arial"/>
              </a:rPr>
              <a:t>G</a:t>
            </a:r>
            <a:endParaRPr sz="26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47373" y="4296587"/>
            <a:ext cx="995597" cy="3267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24105" y="1631461"/>
            <a:ext cx="9162415" cy="19424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8100" marR="130810">
              <a:lnSpc>
                <a:spcPct val="100000"/>
              </a:lnSpc>
              <a:spcBef>
                <a:spcPts val="100"/>
              </a:spcBef>
            </a:pPr>
            <a:r>
              <a:rPr dirty="0" sz="1700" spc="-10" b="1">
                <a:latin typeface="Arial"/>
                <a:cs typeface="Arial"/>
              </a:rPr>
              <a:t>Issue: </a:t>
            </a:r>
            <a:r>
              <a:rPr dirty="0" sz="1700" spc="-5" b="1">
                <a:latin typeface="Arial"/>
                <a:cs typeface="Arial"/>
              </a:rPr>
              <a:t>During </a:t>
            </a:r>
            <a:r>
              <a:rPr dirty="0" sz="1700" spc="-10" b="1">
                <a:latin typeface="Arial"/>
                <a:cs typeface="Arial"/>
              </a:rPr>
              <a:t>metal cutting, </a:t>
            </a:r>
            <a:r>
              <a:rPr dirty="0" sz="1700" b="1">
                <a:latin typeface="Arial"/>
                <a:cs typeface="Arial"/>
              </a:rPr>
              <a:t>it </a:t>
            </a:r>
            <a:r>
              <a:rPr dirty="0" sz="1700" spc="-5" b="1">
                <a:latin typeface="Arial"/>
                <a:cs typeface="Arial"/>
              </a:rPr>
              <a:t>has generally </a:t>
            </a:r>
            <a:r>
              <a:rPr dirty="0" sz="1700" spc="-15" b="1">
                <a:latin typeface="Arial"/>
                <a:cs typeface="Arial"/>
              </a:rPr>
              <a:t>been </a:t>
            </a:r>
            <a:r>
              <a:rPr dirty="0" sz="1700" spc="-10" b="1">
                <a:latin typeface="Arial"/>
                <a:cs typeface="Arial"/>
              </a:rPr>
              <a:t>observed that </a:t>
            </a:r>
            <a:r>
              <a:rPr dirty="0" sz="1700" spc="-5" b="1">
                <a:latin typeface="Arial"/>
                <a:cs typeface="Arial"/>
              </a:rPr>
              <a:t>the mean </a:t>
            </a:r>
            <a:r>
              <a:rPr dirty="0" sz="1700" spc="-10" b="1">
                <a:latin typeface="Arial"/>
                <a:cs typeface="Arial"/>
              </a:rPr>
              <a:t>coefficient of  </a:t>
            </a:r>
            <a:r>
              <a:rPr dirty="0" sz="1700" spc="-5" b="1">
                <a:latin typeface="Arial"/>
                <a:cs typeface="Arial"/>
              </a:rPr>
              <a:t>friction between </a:t>
            </a:r>
            <a:r>
              <a:rPr dirty="0" sz="1700" spc="-10" b="1">
                <a:latin typeface="Arial"/>
                <a:cs typeface="Arial"/>
              </a:rPr>
              <a:t>the </a:t>
            </a:r>
            <a:r>
              <a:rPr dirty="0" sz="1700" spc="-5" b="1">
                <a:latin typeface="Arial"/>
                <a:cs typeface="Arial"/>
              </a:rPr>
              <a:t>chip and </a:t>
            </a:r>
            <a:r>
              <a:rPr dirty="0" sz="1700" spc="-10" b="1">
                <a:latin typeface="Arial"/>
                <a:cs typeface="Arial"/>
              </a:rPr>
              <a:t>the tool </a:t>
            </a:r>
            <a:r>
              <a:rPr dirty="0" sz="1700" spc="-5" b="1">
                <a:latin typeface="Arial"/>
                <a:cs typeface="Arial"/>
              </a:rPr>
              <a:t>can </a:t>
            </a:r>
            <a:r>
              <a:rPr dirty="0" sz="1700" b="1">
                <a:latin typeface="Arial"/>
                <a:cs typeface="Arial"/>
              </a:rPr>
              <a:t>vary </a:t>
            </a:r>
            <a:r>
              <a:rPr dirty="0" sz="1700" spc="-10" b="1">
                <a:latin typeface="Arial"/>
                <a:cs typeface="Arial"/>
              </a:rPr>
              <a:t>considerably </a:t>
            </a:r>
            <a:r>
              <a:rPr dirty="0" sz="1700" spc="-5" b="1">
                <a:latin typeface="Arial"/>
                <a:cs typeface="Arial"/>
              </a:rPr>
              <a:t>and </a:t>
            </a:r>
            <a:r>
              <a:rPr dirty="0" sz="1700" b="1">
                <a:latin typeface="Arial"/>
                <a:cs typeface="Arial"/>
              </a:rPr>
              <a:t>is </a:t>
            </a:r>
            <a:r>
              <a:rPr dirty="0" sz="1700" spc="-10" b="1">
                <a:latin typeface="Arial"/>
                <a:cs typeface="Arial"/>
              </a:rPr>
              <a:t>affected </a:t>
            </a:r>
            <a:r>
              <a:rPr dirty="0" sz="1700" spc="-5" b="1">
                <a:latin typeface="Arial"/>
                <a:cs typeface="Arial"/>
              </a:rPr>
              <a:t>by  </a:t>
            </a:r>
            <a:r>
              <a:rPr dirty="0" sz="1700" spc="-10" b="1">
                <a:latin typeface="Arial"/>
                <a:cs typeface="Arial"/>
              </a:rPr>
              <a:t>changes </a:t>
            </a:r>
            <a:r>
              <a:rPr dirty="0" sz="1700" spc="-5" b="1">
                <a:latin typeface="Arial"/>
                <a:cs typeface="Arial"/>
              </a:rPr>
              <a:t>in </a:t>
            </a:r>
            <a:r>
              <a:rPr dirty="0" sz="1700" spc="-15" b="1">
                <a:latin typeface="Arial"/>
                <a:cs typeface="Arial"/>
              </a:rPr>
              <a:t>cutting speed, </a:t>
            </a:r>
            <a:r>
              <a:rPr dirty="0" sz="1700" spc="-5" b="1">
                <a:latin typeface="Arial"/>
                <a:cs typeface="Arial"/>
              </a:rPr>
              <a:t>rake </a:t>
            </a:r>
            <a:r>
              <a:rPr dirty="0" sz="1700" spc="-10" b="1">
                <a:latin typeface="Arial"/>
                <a:cs typeface="Arial"/>
              </a:rPr>
              <a:t>angle, and </a:t>
            </a:r>
            <a:r>
              <a:rPr dirty="0" sz="1700" spc="-15" b="1">
                <a:latin typeface="Arial"/>
                <a:cs typeface="Arial"/>
              </a:rPr>
              <a:t>so</a:t>
            </a:r>
            <a:r>
              <a:rPr dirty="0" sz="1700" spc="315" b="1">
                <a:latin typeface="Arial"/>
                <a:cs typeface="Arial"/>
              </a:rPr>
              <a:t> </a:t>
            </a:r>
            <a:r>
              <a:rPr dirty="0" sz="1700" spc="-10" b="1">
                <a:latin typeface="Arial"/>
                <a:cs typeface="Arial"/>
              </a:rPr>
              <a:t>on.</a:t>
            </a:r>
            <a:endParaRPr sz="1700">
              <a:latin typeface="Arial"/>
              <a:cs typeface="Arial"/>
            </a:endParaRPr>
          </a:p>
          <a:p>
            <a:pPr marL="113030" marR="55880">
              <a:lnSpc>
                <a:spcPct val="100000"/>
              </a:lnSpc>
              <a:spcBef>
                <a:spcPts val="805"/>
              </a:spcBef>
              <a:tabLst>
                <a:tab pos="8282940" algn="l"/>
                <a:tab pos="8402955" algn="l"/>
              </a:tabLst>
            </a:pPr>
            <a:r>
              <a:rPr dirty="0" sz="1700" spc="-10" b="1">
                <a:latin typeface="Arial"/>
                <a:cs typeface="Arial"/>
              </a:rPr>
              <a:t>Explanation: </a:t>
            </a:r>
            <a:r>
              <a:rPr dirty="0" sz="1700" spc="-5">
                <a:latin typeface="Arial"/>
                <a:cs typeface="Arial"/>
              </a:rPr>
              <a:t>This </a:t>
            </a:r>
            <a:r>
              <a:rPr dirty="0" sz="1700" spc="-15">
                <a:latin typeface="Arial"/>
                <a:cs typeface="Arial"/>
              </a:rPr>
              <a:t>variance </a:t>
            </a:r>
            <a:r>
              <a:rPr dirty="0" sz="1700" spc="-5">
                <a:latin typeface="Arial"/>
                <a:cs typeface="Arial"/>
              </a:rPr>
              <a:t>of the mean </a:t>
            </a:r>
            <a:r>
              <a:rPr dirty="0" sz="1700" spc="-15">
                <a:latin typeface="Arial"/>
                <a:cs typeface="Arial"/>
              </a:rPr>
              <a:t>coefficient </a:t>
            </a:r>
            <a:r>
              <a:rPr dirty="0" sz="1700" spc="-10">
                <a:latin typeface="Arial"/>
                <a:cs typeface="Arial"/>
              </a:rPr>
              <a:t>of </a:t>
            </a:r>
            <a:r>
              <a:rPr dirty="0" sz="1700" spc="-15">
                <a:latin typeface="Arial"/>
                <a:cs typeface="Arial"/>
              </a:rPr>
              <a:t>friction results </a:t>
            </a:r>
            <a:r>
              <a:rPr dirty="0" sz="1700" spc="-10">
                <a:latin typeface="Arial"/>
                <a:cs typeface="Arial"/>
              </a:rPr>
              <a:t>from the </a:t>
            </a:r>
            <a:r>
              <a:rPr dirty="0" sz="1700" spc="-15">
                <a:latin typeface="Arial"/>
                <a:cs typeface="Arial"/>
              </a:rPr>
              <a:t>very </a:t>
            </a:r>
            <a:r>
              <a:rPr dirty="0" sz="1700" spc="-10">
                <a:latin typeface="Arial"/>
                <a:cs typeface="Arial"/>
              </a:rPr>
              <a:t>high  normal </a:t>
            </a:r>
            <a:r>
              <a:rPr dirty="0" sz="1700" spc="-15">
                <a:latin typeface="Arial"/>
                <a:cs typeface="Arial"/>
              </a:rPr>
              <a:t>pressures </a:t>
            </a:r>
            <a:r>
              <a:rPr dirty="0" sz="1700" spc="-5">
                <a:latin typeface="Arial"/>
                <a:cs typeface="Arial"/>
              </a:rPr>
              <a:t>that </a:t>
            </a:r>
            <a:r>
              <a:rPr dirty="0" sz="1700" spc="-10">
                <a:latin typeface="Arial"/>
                <a:cs typeface="Arial"/>
              </a:rPr>
              <a:t>exist at the </a:t>
            </a:r>
            <a:r>
              <a:rPr dirty="0" sz="1700" spc="-5">
                <a:latin typeface="Arial"/>
                <a:cs typeface="Arial"/>
              </a:rPr>
              <a:t>chip-tool </a:t>
            </a:r>
            <a:r>
              <a:rPr dirty="0" sz="1700" spc="-10">
                <a:latin typeface="Arial"/>
                <a:cs typeface="Arial"/>
              </a:rPr>
              <a:t>interface. </a:t>
            </a:r>
            <a:r>
              <a:rPr dirty="0" sz="1700" spc="-15">
                <a:latin typeface="Arial"/>
                <a:cs typeface="Arial"/>
              </a:rPr>
              <a:t>For </a:t>
            </a:r>
            <a:r>
              <a:rPr dirty="0" sz="1700" spc="-5">
                <a:latin typeface="Arial"/>
                <a:cs typeface="Arial"/>
              </a:rPr>
              <a:t>example, </a:t>
            </a:r>
            <a:r>
              <a:rPr dirty="0" sz="1700" spc="-15">
                <a:latin typeface="Arial"/>
                <a:cs typeface="Arial"/>
              </a:rPr>
              <a:t>when steel </a:t>
            </a:r>
            <a:r>
              <a:rPr dirty="0" sz="1700">
                <a:latin typeface="Arial"/>
                <a:cs typeface="Arial"/>
              </a:rPr>
              <a:t>is </a:t>
            </a:r>
            <a:r>
              <a:rPr dirty="0" sz="1700" spc="-10">
                <a:latin typeface="Arial"/>
                <a:cs typeface="Arial"/>
              </a:rPr>
              <a:t>machined,  </a:t>
            </a:r>
            <a:r>
              <a:rPr dirty="0" sz="1700" spc="-5">
                <a:latin typeface="Arial"/>
                <a:cs typeface="Arial"/>
              </a:rPr>
              <a:t>t</a:t>
            </a:r>
            <a:r>
              <a:rPr dirty="0" sz="1700" spc="-25">
                <a:latin typeface="Arial"/>
                <a:cs typeface="Arial"/>
              </a:rPr>
              <a:t>h</a:t>
            </a:r>
            <a:r>
              <a:rPr dirty="0" sz="1700" spc="-15">
                <a:latin typeface="Arial"/>
                <a:cs typeface="Arial"/>
              </a:rPr>
              <a:t>es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14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 spc="-5">
                <a:latin typeface="Arial"/>
                <a:cs typeface="Arial"/>
              </a:rPr>
              <a:t>o</a:t>
            </a:r>
            <a:r>
              <a:rPr dirty="0" sz="1700" spc="-15">
                <a:latin typeface="Arial"/>
                <a:cs typeface="Arial"/>
              </a:rPr>
              <a:t>r</a:t>
            </a:r>
            <a:r>
              <a:rPr dirty="0" sz="1700" spc="-5">
                <a:latin typeface="Arial"/>
                <a:cs typeface="Arial"/>
              </a:rPr>
              <a:t>ma</a:t>
            </a:r>
            <a:r>
              <a:rPr dirty="0" sz="1700">
                <a:latin typeface="Arial"/>
                <a:cs typeface="Arial"/>
              </a:rPr>
              <a:t>l</a:t>
            </a:r>
            <a:r>
              <a:rPr dirty="0" sz="1700" spc="15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pr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 spc="-15">
                <a:latin typeface="Arial"/>
                <a:cs typeface="Arial"/>
              </a:rPr>
              <a:t>s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 spc="-25">
                <a:latin typeface="Arial"/>
                <a:cs typeface="Arial"/>
              </a:rPr>
              <a:t>u</a:t>
            </a:r>
            <a:r>
              <a:rPr dirty="0" sz="1700" spc="-15">
                <a:latin typeface="Arial"/>
                <a:cs typeface="Arial"/>
              </a:rPr>
              <a:t>re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 spc="114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c</a:t>
            </a:r>
            <a:r>
              <a:rPr dirty="0" sz="1700" spc="-2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n</a:t>
            </a:r>
            <a:r>
              <a:rPr dirty="0" sz="1700" spc="14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b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14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 spc="13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h</a:t>
            </a:r>
            <a:r>
              <a:rPr dirty="0" sz="170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g</a:t>
            </a:r>
            <a:r>
              <a:rPr dirty="0" sz="1700">
                <a:latin typeface="Arial"/>
                <a:cs typeface="Arial"/>
              </a:rPr>
              <a:t>h</a:t>
            </a:r>
            <a:r>
              <a:rPr dirty="0" sz="1700" spc="13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 spc="13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3</a:t>
            </a:r>
            <a:r>
              <a:rPr dirty="0" sz="1700" spc="-10">
                <a:latin typeface="Arial"/>
                <a:cs typeface="Arial"/>
              </a:rPr>
              <a:t>.</a:t>
            </a:r>
            <a:r>
              <a:rPr dirty="0" sz="1700">
                <a:latin typeface="Arial"/>
                <a:cs typeface="Arial"/>
              </a:rPr>
              <a:t>5</a:t>
            </a:r>
            <a:r>
              <a:rPr dirty="0" sz="1700" spc="13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G</a:t>
            </a:r>
            <a:r>
              <a:rPr dirty="0" sz="1700" spc="-10">
                <a:latin typeface="Arial"/>
                <a:cs typeface="Arial"/>
              </a:rPr>
              <a:t>N</a:t>
            </a:r>
            <a:r>
              <a:rPr dirty="0" sz="1700" spc="-5">
                <a:latin typeface="Arial"/>
                <a:cs typeface="Arial"/>
              </a:rPr>
              <a:t>/</a:t>
            </a:r>
            <a:r>
              <a:rPr dirty="0" sz="1700" spc="20">
                <a:latin typeface="Arial"/>
                <a:cs typeface="Arial"/>
              </a:rPr>
              <a:t>m</a:t>
            </a:r>
            <a:r>
              <a:rPr dirty="0" baseline="27777" sz="1350" spc="22">
                <a:latin typeface="Arial"/>
                <a:cs typeface="Arial"/>
              </a:rPr>
              <a:t>2</a:t>
            </a:r>
            <a:r>
              <a:rPr dirty="0" baseline="27777" sz="1350">
                <a:latin typeface="Times New Roman"/>
                <a:cs typeface="Times New Roman"/>
              </a:rPr>
              <a:t> </a:t>
            </a:r>
            <a:r>
              <a:rPr dirty="0" baseline="27777" sz="1350" spc="-157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 spc="-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d</a:t>
            </a:r>
            <a:r>
              <a:rPr dirty="0" sz="1700" spc="140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c</a:t>
            </a:r>
            <a:r>
              <a:rPr dirty="0" sz="1700" spc="-2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n</a:t>
            </a:r>
            <a:r>
              <a:rPr dirty="0" sz="1700" spc="114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caus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114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th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114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r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l</a:t>
            </a:r>
            <a:r>
              <a:rPr dirty="0" sz="1700" spc="12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 spc="-25">
                <a:latin typeface="Arial"/>
                <a:cs typeface="Arial"/>
              </a:rPr>
              <a:t>r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a</a:t>
            </a:r>
            <a:r>
              <a:rPr dirty="0" sz="1700" spc="14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f</a:t>
            </a:r>
            <a:r>
              <a:rPr dirty="0" sz="1700">
                <a:latin typeface="Times New Roman"/>
                <a:cs typeface="Times New Roman"/>
              </a:rPr>
              <a:t>		</a:t>
            </a:r>
            <a:r>
              <a:rPr dirty="0" sz="1700">
                <a:latin typeface="Arial"/>
                <a:cs typeface="Arial"/>
              </a:rPr>
              <a:t>co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t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ct 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to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3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a</a:t>
            </a:r>
            <a:r>
              <a:rPr dirty="0" sz="1700" spc="-15">
                <a:latin typeface="Arial"/>
                <a:cs typeface="Arial"/>
              </a:rPr>
              <a:t>p</a:t>
            </a:r>
            <a:r>
              <a:rPr dirty="0" sz="1700" spc="-5">
                <a:latin typeface="Arial"/>
                <a:cs typeface="Arial"/>
              </a:rPr>
              <a:t>proac</a:t>
            </a:r>
            <a:r>
              <a:rPr dirty="0" sz="1700">
                <a:latin typeface="Arial"/>
                <a:cs typeface="Arial"/>
              </a:rPr>
              <a:t>h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14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r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3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becom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e</a:t>
            </a:r>
            <a:r>
              <a:rPr dirty="0" sz="1700" spc="-15">
                <a:latin typeface="Arial"/>
                <a:cs typeface="Arial"/>
              </a:rPr>
              <a:t>q</a:t>
            </a:r>
            <a:r>
              <a:rPr dirty="0" sz="1700" spc="-5">
                <a:latin typeface="Arial"/>
                <a:cs typeface="Arial"/>
              </a:rPr>
              <a:t>u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l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0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t</a:t>
            </a:r>
            <a:r>
              <a:rPr dirty="0" sz="1700">
                <a:latin typeface="Arial"/>
                <a:cs typeface="Arial"/>
              </a:rPr>
              <a:t>o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4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t</a:t>
            </a:r>
            <a:r>
              <a:rPr dirty="0" sz="1700" spc="-15">
                <a:latin typeface="Arial"/>
                <a:cs typeface="Arial"/>
              </a:rPr>
              <a:t>h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3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 spc="-5">
                <a:latin typeface="Arial"/>
                <a:cs typeface="Arial"/>
              </a:rPr>
              <a:t>pp</a:t>
            </a:r>
            <a:r>
              <a:rPr dirty="0" sz="1700" spc="-15">
                <a:latin typeface="Arial"/>
                <a:cs typeface="Arial"/>
              </a:rPr>
              <a:t>ar</a:t>
            </a:r>
            <a:r>
              <a:rPr dirty="0" sz="1700" spc="-5">
                <a:latin typeface="Arial"/>
                <a:cs typeface="Arial"/>
              </a:rPr>
              <a:t>en</a:t>
            </a:r>
            <a:r>
              <a:rPr dirty="0" sz="1700">
                <a:latin typeface="Arial"/>
                <a:cs typeface="Arial"/>
              </a:rPr>
              <a:t>t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35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c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 spc="-5">
                <a:latin typeface="Arial"/>
                <a:cs typeface="Arial"/>
              </a:rPr>
              <a:t>n</a:t>
            </a:r>
            <a:r>
              <a:rPr dirty="0" sz="1700" spc="-10">
                <a:latin typeface="Arial"/>
                <a:cs typeface="Arial"/>
              </a:rPr>
              <a:t>t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 spc="5">
                <a:latin typeface="Arial"/>
                <a:cs typeface="Arial"/>
              </a:rPr>
              <a:t>c</a:t>
            </a:r>
            <a:r>
              <a:rPr dirty="0" sz="1700">
                <a:latin typeface="Arial"/>
                <a:cs typeface="Arial"/>
              </a:rPr>
              <a:t>t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3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ar</a:t>
            </a:r>
            <a:r>
              <a:rPr dirty="0" sz="1700" spc="-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a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05">
                <a:latin typeface="Times New Roman"/>
                <a:cs typeface="Times New Roman"/>
              </a:rPr>
              <a:t> </a:t>
            </a:r>
            <a:r>
              <a:rPr dirty="0" sz="1700" spc="-25">
                <a:latin typeface="Arial"/>
                <a:cs typeface="Arial"/>
              </a:rPr>
              <a:t>o</a:t>
            </a:r>
            <a:r>
              <a:rPr dirty="0" sz="1700" spc="-15">
                <a:latin typeface="Arial"/>
                <a:cs typeface="Arial"/>
              </a:rPr>
              <a:t>ve</a:t>
            </a:r>
            <a:r>
              <a:rPr dirty="0" sz="1700">
                <a:latin typeface="Arial"/>
                <a:cs typeface="Arial"/>
              </a:rPr>
              <a:t>r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50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a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2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po</a:t>
            </a:r>
            <a:r>
              <a:rPr dirty="0" sz="1700" spc="-15">
                <a:latin typeface="Arial"/>
                <a:cs typeface="Arial"/>
              </a:rPr>
              <a:t>r</a:t>
            </a:r>
            <a:r>
              <a:rPr dirty="0" sz="1700">
                <a:latin typeface="Arial"/>
                <a:cs typeface="Arial"/>
              </a:rPr>
              <a:t>ti</a:t>
            </a:r>
            <a:r>
              <a:rPr dirty="0" sz="1700" spc="-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n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3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f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th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>
                <a:latin typeface="Arial"/>
                <a:cs typeface="Arial"/>
              </a:rPr>
              <a:t>c</a:t>
            </a:r>
            <a:r>
              <a:rPr dirty="0" sz="1700" spc="-15">
                <a:latin typeface="Arial"/>
                <a:cs typeface="Arial"/>
              </a:rPr>
              <a:t>h</a:t>
            </a:r>
            <a:r>
              <a:rPr dirty="0" sz="1700">
                <a:latin typeface="Arial"/>
                <a:cs typeface="Arial"/>
              </a:rPr>
              <a:t>i</a:t>
            </a:r>
            <a:r>
              <a:rPr dirty="0" sz="1700" spc="-5">
                <a:latin typeface="Arial"/>
                <a:cs typeface="Arial"/>
              </a:rPr>
              <a:t>p</a:t>
            </a:r>
            <a:r>
              <a:rPr dirty="0" sz="1700" spc="-15">
                <a:latin typeface="Arial"/>
                <a:cs typeface="Arial"/>
              </a:rPr>
              <a:t>-</a:t>
            </a:r>
            <a:r>
              <a:rPr dirty="0" sz="1700">
                <a:latin typeface="Arial"/>
                <a:cs typeface="Arial"/>
              </a:rPr>
              <a:t>t</a:t>
            </a:r>
            <a:r>
              <a:rPr dirty="0" sz="1700" spc="-15">
                <a:latin typeface="Arial"/>
                <a:cs typeface="Arial"/>
              </a:rPr>
              <a:t>oo</a:t>
            </a:r>
            <a:r>
              <a:rPr dirty="0" sz="1700">
                <a:latin typeface="Arial"/>
                <a:cs typeface="Arial"/>
              </a:rPr>
              <a:t>l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68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8806368" y="3548681"/>
            <a:ext cx="112903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5">
                <a:latin typeface="Arial"/>
                <a:cs typeface="Arial"/>
              </a:rPr>
              <a:t>reached</a:t>
            </a:r>
            <a:r>
              <a:rPr dirty="0" sz="1700" spc="37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its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9633" y="3527120"/>
            <a:ext cx="7720965" cy="994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08500"/>
              </a:lnSpc>
              <a:spcBef>
                <a:spcPts val="100"/>
              </a:spcBef>
            </a:pPr>
            <a:r>
              <a:rPr dirty="0" sz="1700" spc="-15">
                <a:latin typeface="Arial"/>
                <a:cs typeface="Arial"/>
              </a:rPr>
              <a:t>interface </a:t>
            </a:r>
            <a:r>
              <a:rPr dirty="0" sz="1700" spc="-25">
                <a:latin typeface="Arial"/>
                <a:cs typeface="Arial"/>
              </a:rPr>
              <a:t>(i.e., </a:t>
            </a:r>
            <a:r>
              <a:rPr dirty="0" sz="1700">
                <a:latin typeface="Arial"/>
                <a:cs typeface="Arial"/>
              </a:rPr>
              <a:t>A,/Aa </a:t>
            </a:r>
            <a:r>
              <a:rPr dirty="0" sz="1700" spc="-10">
                <a:latin typeface="Arial"/>
                <a:cs typeface="Arial"/>
              </a:rPr>
              <a:t>equals </a:t>
            </a:r>
            <a:r>
              <a:rPr dirty="0" sz="1700" spc="-5">
                <a:latin typeface="Arial"/>
                <a:cs typeface="Arial"/>
              </a:rPr>
              <a:t>unity). </a:t>
            </a:r>
            <a:r>
              <a:rPr dirty="0" sz="1700" spc="-10">
                <a:latin typeface="Arial"/>
                <a:cs typeface="Arial"/>
              </a:rPr>
              <a:t>Thus, under </a:t>
            </a:r>
            <a:r>
              <a:rPr dirty="0" sz="1700" spc="-15">
                <a:latin typeface="Arial"/>
                <a:cs typeface="Arial"/>
              </a:rPr>
              <a:t>these circumstances </a:t>
            </a:r>
            <a:r>
              <a:rPr dirty="0" sz="1700" b="1">
                <a:latin typeface="Arial"/>
                <a:cs typeface="Arial"/>
              </a:rPr>
              <a:t>A</a:t>
            </a:r>
            <a:r>
              <a:rPr dirty="0" baseline="-21604" sz="1350" b="1">
                <a:latin typeface="Arial"/>
                <a:cs typeface="Arial"/>
              </a:rPr>
              <a:t>r </a:t>
            </a:r>
            <a:r>
              <a:rPr dirty="0" sz="1700" spc="-5">
                <a:latin typeface="Arial"/>
                <a:cs typeface="Arial"/>
              </a:rPr>
              <a:t>has  </a:t>
            </a:r>
            <a:r>
              <a:rPr dirty="0" sz="1700" spc="-15">
                <a:latin typeface="Arial"/>
                <a:cs typeface="Arial"/>
              </a:rPr>
              <a:t>maximum value </a:t>
            </a:r>
            <a:r>
              <a:rPr dirty="0" sz="1700" spc="-5">
                <a:latin typeface="Arial"/>
                <a:cs typeface="Arial"/>
              </a:rPr>
              <a:t>and </a:t>
            </a:r>
            <a:r>
              <a:rPr dirty="0" sz="1700">
                <a:latin typeface="Arial"/>
                <a:cs typeface="Arial"/>
              </a:rPr>
              <a:t>is</a:t>
            </a:r>
            <a:r>
              <a:rPr dirty="0" sz="1700" spc="65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constant.</a:t>
            </a:r>
            <a:endParaRPr sz="1700">
              <a:latin typeface="Arial"/>
              <a:cs typeface="Arial"/>
            </a:endParaRPr>
          </a:p>
          <a:p>
            <a:pPr marL="57150">
              <a:lnSpc>
                <a:spcPct val="100000"/>
              </a:lnSpc>
              <a:spcBef>
                <a:spcPts val="1035"/>
              </a:spcBef>
            </a:pPr>
            <a:r>
              <a:rPr dirty="0" sz="1800" spc="5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frictional </a:t>
            </a:r>
            <a:r>
              <a:rPr dirty="0" sz="1800" spc="-10">
                <a:latin typeface="Arial"/>
                <a:cs typeface="Arial"/>
              </a:rPr>
              <a:t>force </a:t>
            </a:r>
            <a:r>
              <a:rPr dirty="0" sz="1800" b="1">
                <a:latin typeface="Arial"/>
                <a:cs typeface="Arial"/>
              </a:rPr>
              <a:t>F</a:t>
            </a:r>
            <a:r>
              <a:rPr dirty="0" baseline="-18518" sz="1575" b="1">
                <a:latin typeface="Arial"/>
                <a:cs typeface="Arial"/>
              </a:rPr>
              <a:t>f </a:t>
            </a:r>
            <a:r>
              <a:rPr dirty="0" sz="1800" spc="5">
                <a:latin typeface="Arial"/>
                <a:cs typeface="Arial"/>
              </a:rPr>
              <a:t>is </a:t>
            </a:r>
            <a:r>
              <a:rPr dirty="0" sz="1800">
                <a:latin typeface="Arial"/>
                <a:cs typeface="Arial"/>
              </a:rPr>
              <a:t>still given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by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697" y="4803930"/>
            <a:ext cx="8943340" cy="143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76200" marR="55880">
              <a:lnSpc>
                <a:spcPct val="100499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but it is </a:t>
            </a:r>
            <a:r>
              <a:rPr dirty="0" sz="1800" spc="5">
                <a:latin typeface="Arial"/>
                <a:cs typeface="Arial"/>
              </a:rPr>
              <a:t>no </a:t>
            </a:r>
            <a:r>
              <a:rPr dirty="0" sz="1800">
                <a:latin typeface="Arial"/>
                <a:cs typeface="Arial"/>
              </a:rPr>
              <a:t>longer possible </a:t>
            </a:r>
            <a:r>
              <a:rPr dirty="0" sz="1800" spc="-5">
                <a:latin typeface="Arial"/>
                <a:cs typeface="Arial"/>
              </a:rPr>
              <a:t>for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real </a:t>
            </a:r>
            <a:r>
              <a:rPr dirty="0" sz="1800">
                <a:latin typeface="Arial"/>
                <a:cs typeface="Arial"/>
              </a:rPr>
              <a:t>contact area to increase proportionately to the  </a:t>
            </a:r>
            <a:r>
              <a:rPr dirty="0" sz="1800" spc="5">
                <a:latin typeface="Arial"/>
                <a:cs typeface="Arial"/>
              </a:rPr>
              <a:t>load.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Hence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friction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force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now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independent</a:t>
            </a:r>
            <a:r>
              <a:rPr dirty="0" sz="1800" spc="12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of</a:t>
            </a:r>
            <a:r>
              <a:rPr dirty="0" sz="1800" spc="100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the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normal</a:t>
            </a:r>
            <a:r>
              <a:rPr dirty="0" sz="1800" spc="114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force</a:t>
            </a:r>
            <a:r>
              <a:rPr dirty="0" sz="1800" spc="9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F</a:t>
            </a:r>
            <a:r>
              <a:rPr dirty="0" baseline="-18518" sz="1575" spc="7">
                <a:latin typeface="Arial"/>
                <a:cs typeface="Arial"/>
              </a:rPr>
              <a:t>n</a:t>
            </a:r>
            <a:r>
              <a:rPr dirty="0" baseline="-18518" sz="1575" spc="1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2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ordinary</a:t>
            </a:r>
            <a:endParaRPr sz="1800">
              <a:latin typeface="Arial"/>
              <a:cs typeface="Arial"/>
            </a:endParaRPr>
          </a:p>
          <a:p>
            <a:pPr algn="just" marL="76200" marR="54610">
              <a:lnSpc>
                <a:spcPct val="100600"/>
              </a:lnSpc>
              <a:spcBef>
                <a:spcPts val="215"/>
              </a:spcBef>
            </a:pPr>
            <a:r>
              <a:rPr dirty="0" sz="1800" spc="5">
                <a:latin typeface="Arial"/>
                <a:cs typeface="Arial"/>
              </a:rPr>
              <a:t>laws of </a:t>
            </a:r>
            <a:r>
              <a:rPr dirty="0" sz="1800">
                <a:latin typeface="Arial"/>
                <a:cs typeface="Arial"/>
              </a:rPr>
              <a:t>friction </a:t>
            </a:r>
            <a:r>
              <a:rPr dirty="0" sz="1800" spc="5">
                <a:latin typeface="Arial"/>
                <a:cs typeface="Arial"/>
              </a:rPr>
              <a:t>no </a:t>
            </a:r>
            <a:r>
              <a:rPr dirty="0" sz="1800">
                <a:latin typeface="Arial"/>
                <a:cs typeface="Arial"/>
              </a:rPr>
              <a:t>longer </a:t>
            </a:r>
            <a:r>
              <a:rPr dirty="0" sz="1800" spc="-40">
                <a:latin typeface="Arial"/>
                <a:cs typeface="Arial"/>
              </a:rPr>
              <a:t>apply. </a:t>
            </a:r>
            <a:r>
              <a:rPr dirty="0" sz="1800">
                <a:latin typeface="Arial"/>
                <a:cs typeface="Arial"/>
              </a:rPr>
              <a:t>Under these conditions </a:t>
            </a:r>
            <a:r>
              <a:rPr dirty="0" sz="1800" spc="-10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shearing action is </a:t>
            </a:r>
            <a:r>
              <a:rPr dirty="0" sz="1800" spc="5">
                <a:latin typeface="Arial"/>
                <a:cs typeface="Arial"/>
              </a:rPr>
              <a:t>no  </a:t>
            </a:r>
            <a:r>
              <a:rPr dirty="0" sz="1800">
                <a:latin typeface="Arial"/>
                <a:cs typeface="Arial"/>
              </a:rPr>
              <a:t>longer confined </a:t>
            </a:r>
            <a:r>
              <a:rPr dirty="0" sz="1800" spc="-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surface asperities but takes </a:t>
            </a:r>
            <a:r>
              <a:rPr dirty="0" sz="1800" spc="5">
                <a:latin typeface="Arial"/>
                <a:cs typeface="Arial"/>
              </a:rPr>
              <a:t>place </a:t>
            </a:r>
            <a:r>
              <a:rPr dirty="0" sz="1800">
                <a:latin typeface="Arial"/>
                <a:cs typeface="Arial"/>
              </a:rPr>
              <a:t>within the body </a:t>
            </a:r>
            <a:r>
              <a:rPr dirty="0" sz="1800" spc="5">
                <a:latin typeface="Arial"/>
                <a:cs typeface="Arial"/>
              </a:rPr>
              <a:t>of </a:t>
            </a:r>
            <a:r>
              <a:rPr dirty="0" sz="1800">
                <a:latin typeface="Arial"/>
                <a:cs typeface="Arial"/>
              </a:rPr>
              <a:t>the softer  metal.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08480" y="347423"/>
            <a:ext cx="508762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b="1">
                <a:solidFill>
                  <a:srgbClr val="006565"/>
                </a:solidFill>
                <a:latin typeface="Arial"/>
                <a:cs typeface="Arial"/>
              </a:rPr>
              <a:t>C</a:t>
            </a:r>
            <a:r>
              <a:rPr dirty="0" sz="2650" b="1">
                <a:solidFill>
                  <a:srgbClr val="006565"/>
                </a:solidFill>
                <a:latin typeface="Arial"/>
                <a:cs typeface="Arial"/>
              </a:rPr>
              <a:t>HIP</a:t>
            </a:r>
            <a:r>
              <a:rPr dirty="0" sz="3200" b="1">
                <a:solidFill>
                  <a:srgbClr val="006565"/>
                </a:solidFill>
                <a:latin typeface="Arial"/>
                <a:cs typeface="Arial"/>
              </a:rPr>
              <a:t>-T</a:t>
            </a:r>
            <a:r>
              <a:rPr dirty="0" sz="2650" b="1">
                <a:solidFill>
                  <a:srgbClr val="006565"/>
                </a:solidFill>
                <a:latin typeface="Arial"/>
                <a:cs typeface="Arial"/>
              </a:rPr>
              <a:t>OOL </a:t>
            </a:r>
            <a:r>
              <a:rPr dirty="0" sz="3200" b="1">
                <a:solidFill>
                  <a:srgbClr val="006565"/>
                </a:solidFill>
                <a:latin typeface="Arial"/>
                <a:cs typeface="Arial"/>
              </a:rPr>
              <a:t>F</a:t>
            </a:r>
            <a:r>
              <a:rPr dirty="0" sz="2650" b="1">
                <a:solidFill>
                  <a:srgbClr val="006565"/>
                </a:solidFill>
                <a:latin typeface="Arial"/>
                <a:cs typeface="Arial"/>
              </a:rPr>
              <a:t>RICTION</a:t>
            </a:r>
            <a:r>
              <a:rPr dirty="0" sz="2650" spc="-125" b="1">
                <a:solidFill>
                  <a:srgbClr val="006565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6565"/>
                </a:solidFill>
                <a:latin typeface="Arial"/>
                <a:cs typeface="Arial"/>
              </a:rPr>
              <a:t>M</a:t>
            </a:r>
            <a:r>
              <a:rPr dirty="0" sz="2650" b="1">
                <a:solidFill>
                  <a:srgbClr val="006565"/>
                </a:solidFill>
                <a:latin typeface="Arial"/>
                <a:cs typeface="Arial"/>
              </a:rPr>
              <a:t>ODEL</a:t>
            </a:r>
            <a:endParaRPr sz="26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5519" y="1478864"/>
            <a:ext cx="5743968" cy="45968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9962" y="6385623"/>
            <a:ext cx="5452488" cy="7225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156896" y="1186186"/>
            <a:ext cx="3975100" cy="55156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 marR="46355">
              <a:lnSpc>
                <a:spcPct val="100000"/>
              </a:lnSpc>
              <a:spcBef>
                <a:spcPts val="100"/>
              </a:spcBef>
              <a:tabLst>
                <a:tab pos="1201420" algn="l"/>
                <a:tab pos="1974214" algn="l"/>
                <a:tab pos="2488565" algn="l"/>
                <a:tab pos="2743835" algn="l"/>
                <a:tab pos="3565525" algn="l"/>
              </a:tabLst>
            </a:pPr>
            <a:r>
              <a:rPr dirty="0" sz="1700" spc="-10">
                <a:latin typeface="Arial"/>
                <a:cs typeface="Arial"/>
              </a:rPr>
              <a:t>Consideration </a:t>
            </a:r>
            <a:r>
              <a:rPr dirty="0" sz="1700" spc="-5">
                <a:latin typeface="Arial"/>
                <a:cs typeface="Arial"/>
              </a:rPr>
              <a:t>of </a:t>
            </a:r>
            <a:r>
              <a:rPr dirty="0" sz="1700" spc="-15">
                <a:latin typeface="Arial"/>
                <a:cs typeface="Arial"/>
              </a:rPr>
              <a:t>frictional </a:t>
            </a:r>
            <a:r>
              <a:rPr dirty="0" sz="1700" spc="-5">
                <a:latin typeface="Arial"/>
                <a:cs typeface="Arial"/>
              </a:rPr>
              <a:t>behavior in  </a:t>
            </a:r>
            <a:r>
              <a:rPr dirty="0" sz="1700" spc="-10">
                <a:latin typeface="Arial"/>
                <a:cs typeface="Arial"/>
              </a:rPr>
              <a:t>metal </a:t>
            </a:r>
            <a:r>
              <a:rPr dirty="0" sz="1700" spc="-15">
                <a:latin typeface="Arial"/>
                <a:cs typeface="Arial"/>
              </a:rPr>
              <a:t>cutting </a:t>
            </a:r>
            <a:r>
              <a:rPr dirty="0" sz="1700" spc="-5">
                <a:latin typeface="Arial"/>
                <a:cs typeface="Arial"/>
              </a:rPr>
              <a:t>has </a:t>
            </a:r>
            <a:r>
              <a:rPr dirty="0" sz="1700" spc="-10">
                <a:latin typeface="Arial"/>
                <a:cs typeface="Arial"/>
              </a:rPr>
              <a:t>led </a:t>
            </a:r>
            <a:r>
              <a:rPr dirty="0" sz="1700">
                <a:latin typeface="Arial"/>
                <a:cs typeface="Arial"/>
              </a:rPr>
              <a:t>to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model of  </a:t>
            </a:r>
            <a:r>
              <a:rPr dirty="0" sz="1700" spc="-10">
                <a:latin typeface="Arial"/>
                <a:cs typeface="Arial"/>
              </a:rPr>
              <a:t>orthogonal</a:t>
            </a:r>
            <a:r>
              <a:rPr dirty="0" sz="1700" spc="-10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cutting</a:t>
            </a:r>
            <a:r>
              <a:rPr dirty="0" sz="1700" spc="-5">
                <a:latin typeface="Times New Roman"/>
                <a:cs typeface="Times New Roman"/>
              </a:rPr>
              <a:t>	</a:t>
            </a:r>
            <a:r>
              <a:rPr dirty="0" sz="1700" spc="-10">
                <a:latin typeface="Arial"/>
                <a:cs typeface="Arial"/>
              </a:rPr>
              <a:t>with</a:t>
            </a:r>
            <a:r>
              <a:rPr dirty="0" sz="1700" spc="-10">
                <a:latin typeface="Times New Roman"/>
                <a:cs typeface="Times New Roman"/>
              </a:rPr>
              <a:t>	</a:t>
            </a:r>
            <a:r>
              <a:rPr dirty="0" sz="1700">
                <a:latin typeface="Arial"/>
                <a:cs typeface="Arial"/>
              </a:rPr>
              <a:t>a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0">
                <a:latin typeface="Arial"/>
                <a:cs typeface="Arial"/>
              </a:rPr>
              <a:t>continuous  </a:t>
            </a:r>
            <a:r>
              <a:rPr dirty="0" sz="1700" spc="-15">
                <a:latin typeface="Arial"/>
                <a:cs typeface="Arial"/>
              </a:rPr>
              <a:t>ch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>
                <a:latin typeface="Arial"/>
                <a:cs typeface="Arial"/>
              </a:rPr>
              <a:t>p</a:t>
            </a:r>
            <a:r>
              <a:rPr dirty="0" sz="1700" spc="1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an</a:t>
            </a:r>
            <a:r>
              <a:rPr dirty="0" sz="1700">
                <a:latin typeface="Arial"/>
                <a:cs typeface="Arial"/>
              </a:rPr>
              <a:t>d</a:t>
            </a:r>
            <a:r>
              <a:rPr dirty="0" sz="1700" spc="114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o</a:t>
            </a:r>
            <a:r>
              <a:rPr dirty="0" sz="1700" spc="140">
                <a:latin typeface="Times New Roman"/>
                <a:cs typeface="Times New Roman"/>
              </a:rPr>
              <a:t> </a:t>
            </a:r>
            <a:r>
              <a:rPr dirty="0" sz="1700" spc="-25">
                <a:latin typeface="Arial"/>
                <a:cs typeface="Arial"/>
              </a:rPr>
              <a:t>b</a:t>
            </a:r>
            <a:r>
              <a:rPr dirty="0" sz="1700" spc="-15">
                <a:latin typeface="Arial"/>
                <a:cs typeface="Arial"/>
              </a:rPr>
              <a:t>u</a:t>
            </a:r>
            <a:r>
              <a:rPr dirty="0" sz="1700" spc="-10">
                <a:latin typeface="Arial"/>
                <a:cs typeface="Arial"/>
              </a:rPr>
              <a:t>il</a:t>
            </a:r>
            <a:r>
              <a:rPr dirty="0" sz="1700" spc="-15">
                <a:latin typeface="Arial"/>
                <a:cs typeface="Arial"/>
              </a:rPr>
              <a:t>t-</a:t>
            </a:r>
            <a:r>
              <a:rPr dirty="0" sz="1700" spc="-25">
                <a:latin typeface="Arial"/>
                <a:cs typeface="Arial"/>
              </a:rPr>
              <a:t>u</a:t>
            </a:r>
            <a:r>
              <a:rPr dirty="0" sz="1700">
                <a:latin typeface="Arial"/>
                <a:cs typeface="Arial"/>
              </a:rPr>
              <a:t>p</a:t>
            </a:r>
            <a:r>
              <a:rPr dirty="0" sz="1700" spc="13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 spc="-5">
                <a:latin typeface="Arial"/>
                <a:cs typeface="Arial"/>
              </a:rPr>
              <a:t>d</a:t>
            </a:r>
            <a:r>
              <a:rPr dirty="0" sz="1700" spc="-15">
                <a:latin typeface="Arial"/>
                <a:cs typeface="Arial"/>
              </a:rPr>
              <a:t>g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130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 spc="-25">
                <a:latin typeface="Arial"/>
                <a:cs typeface="Arial"/>
              </a:rPr>
              <a:t>h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 spc="-20">
                <a:latin typeface="Arial"/>
                <a:cs typeface="Arial"/>
              </a:rPr>
              <a:t>w</a:t>
            </a:r>
            <a:r>
              <a:rPr dirty="0" sz="1700">
                <a:latin typeface="Arial"/>
                <a:cs typeface="Arial"/>
              </a:rPr>
              <a:t>n</a:t>
            </a:r>
            <a:r>
              <a:rPr dirty="0" sz="1700" spc="105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>
                <a:latin typeface="Arial"/>
                <a:cs typeface="Arial"/>
              </a:rPr>
              <a:t>n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20">
                <a:latin typeface="Arial"/>
                <a:cs typeface="Arial"/>
              </a:rPr>
              <a:t>F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25">
                <a:latin typeface="Arial"/>
                <a:cs typeface="Arial"/>
              </a:rPr>
              <a:t>g</a:t>
            </a:r>
            <a:r>
              <a:rPr dirty="0" sz="1700">
                <a:latin typeface="Arial"/>
                <a:cs typeface="Arial"/>
              </a:rPr>
              <a:t>. 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Arial"/>
                <a:cs typeface="Arial"/>
              </a:rPr>
              <a:t>1.38.</a:t>
            </a:r>
            <a:endParaRPr sz="1700">
              <a:latin typeface="Arial"/>
              <a:cs typeface="Arial"/>
            </a:endParaRPr>
          </a:p>
          <a:p>
            <a:pPr marL="50800" marR="43180">
              <a:lnSpc>
                <a:spcPct val="100000"/>
              </a:lnSpc>
              <a:spcBef>
                <a:spcPts val="10"/>
              </a:spcBef>
              <a:tabLst>
                <a:tab pos="1050290" algn="l"/>
                <a:tab pos="2014855" algn="l"/>
                <a:tab pos="2639060" algn="l"/>
                <a:tab pos="3100070" algn="l"/>
                <a:tab pos="3342004" algn="l"/>
                <a:tab pos="3384550" algn="l"/>
              </a:tabLst>
            </a:pPr>
            <a:r>
              <a:rPr dirty="0" sz="1700" spc="-10" b="1">
                <a:latin typeface="Arial"/>
                <a:cs typeface="Arial"/>
              </a:rPr>
              <a:t>Sticking</a:t>
            </a:r>
            <a:r>
              <a:rPr dirty="0" sz="1700" spc="-10">
                <a:latin typeface="Times New Roman"/>
                <a:cs typeface="Times New Roman"/>
              </a:rPr>
              <a:t>	</a:t>
            </a:r>
            <a:r>
              <a:rPr dirty="0" sz="1700" spc="-10" b="1">
                <a:latin typeface="Arial"/>
                <a:cs typeface="Arial"/>
              </a:rPr>
              <a:t>Region:</a:t>
            </a:r>
            <a:r>
              <a:rPr dirty="0" sz="1700" spc="-1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Here</a:t>
            </a:r>
            <a:r>
              <a:rPr dirty="0" sz="1700" spc="-15">
                <a:latin typeface="Times New Roman"/>
                <a:cs typeface="Times New Roman"/>
              </a:rPr>
              <a:t>	</a:t>
            </a:r>
            <a:r>
              <a:rPr dirty="0" sz="1700" spc="-10">
                <a:latin typeface="Arial"/>
                <a:cs typeface="Arial"/>
              </a:rPr>
              <a:t>the</a:t>
            </a:r>
            <a:r>
              <a:rPr dirty="0" sz="1700" spc="-10">
                <a:latin typeface="Times New Roman"/>
                <a:cs typeface="Times New Roman"/>
              </a:rPr>
              <a:t>	</a:t>
            </a:r>
            <a:r>
              <a:rPr dirty="0" sz="1700" spc="-10">
                <a:latin typeface="Arial"/>
                <a:cs typeface="Arial"/>
              </a:rPr>
              <a:t>normal  </a:t>
            </a:r>
            <a:r>
              <a:rPr dirty="0" sz="1700" spc="-15">
                <a:latin typeface="Arial"/>
                <a:cs typeface="Arial"/>
              </a:rPr>
              <a:t>stresses </a:t>
            </a:r>
            <a:r>
              <a:rPr dirty="0" sz="1700" spc="-10">
                <a:latin typeface="Arial"/>
                <a:cs typeface="Arial"/>
              </a:rPr>
              <a:t>between the chip </a:t>
            </a:r>
            <a:r>
              <a:rPr dirty="0" sz="1700" spc="-5">
                <a:latin typeface="Arial"/>
                <a:cs typeface="Arial"/>
              </a:rPr>
              <a:t>and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tool  </a:t>
            </a:r>
            <a:r>
              <a:rPr dirty="0" sz="1700" spc="-15">
                <a:latin typeface="Arial"/>
                <a:cs typeface="Arial"/>
              </a:rPr>
              <a:t>are sufficiently </a:t>
            </a:r>
            <a:r>
              <a:rPr dirty="0" sz="1700" spc="-5">
                <a:latin typeface="Arial"/>
                <a:cs typeface="Arial"/>
              </a:rPr>
              <a:t>high </a:t>
            </a:r>
            <a:r>
              <a:rPr dirty="0" sz="1700" spc="-10">
                <a:latin typeface="Arial"/>
                <a:cs typeface="Arial"/>
              </a:rPr>
              <a:t>to </a:t>
            </a:r>
            <a:r>
              <a:rPr dirty="0" sz="1700" spc="-15">
                <a:latin typeface="Arial"/>
                <a:cs typeface="Arial"/>
              </a:rPr>
              <a:t>cause </a:t>
            </a:r>
            <a:r>
              <a:rPr dirty="0" sz="1700" spc="-5">
                <a:latin typeface="Arial"/>
                <a:cs typeface="Arial"/>
              </a:rPr>
              <a:t>Ar/Aa </a:t>
            </a:r>
            <a:r>
              <a:rPr dirty="0" sz="1700" spc="-10">
                <a:latin typeface="Arial"/>
                <a:cs typeface="Arial"/>
              </a:rPr>
              <a:t>to  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 spc="-5">
                <a:latin typeface="Arial"/>
                <a:cs typeface="Arial"/>
              </a:rPr>
              <a:t>pp</a:t>
            </a:r>
            <a:r>
              <a:rPr dirty="0" sz="1700" spc="-15">
                <a:latin typeface="Arial"/>
                <a:cs typeface="Arial"/>
              </a:rPr>
              <a:t>ro</a:t>
            </a:r>
            <a:r>
              <a:rPr dirty="0" sz="1700" spc="-5">
                <a:latin typeface="Arial"/>
                <a:cs typeface="Arial"/>
              </a:rPr>
              <a:t>ac</a:t>
            </a:r>
            <a:r>
              <a:rPr dirty="0" sz="1700">
                <a:latin typeface="Arial"/>
                <a:cs typeface="Arial"/>
              </a:rPr>
              <a:t>h</a:t>
            </a:r>
            <a:r>
              <a:rPr dirty="0" sz="1700" spc="7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u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i</a:t>
            </a:r>
            <a:r>
              <a:rPr dirty="0" sz="1700" spc="-5">
                <a:latin typeface="Arial"/>
                <a:cs typeface="Arial"/>
              </a:rPr>
              <a:t>t</a:t>
            </a:r>
            <a:r>
              <a:rPr dirty="0" sz="1700">
                <a:latin typeface="Arial"/>
                <a:cs typeface="Arial"/>
              </a:rPr>
              <a:t>y</a:t>
            </a:r>
            <a:r>
              <a:rPr dirty="0" sz="1700" spc="10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ove</a:t>
            </a:r>
            <a:r>
              <a:rPr dirty="0" sz="1700">
                <a:latin typeface="Arial"/>
                <a:cs typeface="Arial"/>
              </a:rPr>
              <a:t>r</a:t>
            </a:r>
            <a:r>
              <a:rPr dirty="0" sz="1700" spc="5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th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6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r</a:t>
            </a:r>
            <a:r>
              <a:rPr dirty="0" sz="1700" spc="-5">
                <a:latin typeface="Arial"/>
                <a:cs typeface="Arial"/>
              </a:rPr>
              <a:t>eg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n</a:t>
            </a:r>
            <a:r>
              <a:rPr dirty="0" sz="1700" spc="8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f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0">
                <a:latin typeface="Arial"/>
                <a:cs typeface="Arial"/>
              </a:rPr>
              <a:t>l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 spc="-15">
                <a:latin typeface="Arial"/>
                <a:cs typeface="Arial"/>
              </a:rPr>
              <a:t>ngt</a:t>
            </a:r>
            <a:r>
              <a:rPr dirty="0" sz="1700">
                <a:latin typeface="Arial"/>
                <a:cs typeface="Arial"/>
              </a:rPr>
              <a:t>h 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5">
                <a:latin typeface="Arial"/>
                <a:cs typeface="Arial"/>
              </a:rPr>
              <a:t>l</a:t>
            </a:r>
            <a:r>
              <a:rPr dirty="0" baseline="-21604" sz="1350">
                <a:latin typeface="Arial"/>
                <a:cs typeface="Arial"/>
              </a:rPr>
              <a:t>s</a:t>
            </a:r>
            <a:r>
              <a:rPr dirty="0" baseline="-21604" sz="1350">
                <a:latin typeface="Arial"/>
                <a:cs typeface="Arial"/>
              </a:rPr>
              <a:t>t</a:t>
            </a:r>
            <a:r>
              <a:rPr dirty="0" sz="1700">
                <a:latin typeface="Arial"/>
                <a:cs typeface="Arial"/>
              </a:rPr>
              <a:t>,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12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 spc="-5">
                <a:latin typeface="Arial"/>
                <a:cs typeface="Arial"/>
              </a:rPr>
              <a:t>d</a:t>
            </a:r>
            <a:r>
              <a:rPr dirty="0" sz="1700">
                <a:latin typeface="Arial"/>
                <a:cs typeface="Arial"/>
              </a:rPr>
              <a:t>j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ce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t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13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t</a:t>
            </a:r>
            <a:r>
              <a:rPr dirty="0" sz="1700">
                <a:latin typeface="Arial"/>
                <a:cs typeface="Arial"/>
              </a:rPr>
              <a:t>o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1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th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105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t</a:t>
            </a:r>
            <a:r>
              <a:rPr dirty="0" sz="1700" spc="-5">
                <a:latin typeface="Arial"/>
                <a:cs typeface="Arial"/>
              </a:rPr>
              <a:t>o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l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14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cutt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g</a:t>
            </a:r>
            <a:r>
              <a:rPr dirty="0" sz="1700">
                <a:latin typeface="Times New Roman"/>
                <a:cs typeface="Times New Roman"/>
              </a:rPr>
              <a:t>		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 spc="-5">
                <a:latin typeface="Arial"/>
                <a:cs typeface="Arial"/>
              </a:rPr>
              <a:t>d</a:t>
            </a:r>
            <a:r>
              <a:rPr dirty="0" sz="1700" spc="-15">
                <a:latin typeface="Arial"/>
                <a:cs typeface="Arial"/>
              </a:rPr>
              <a:t>g</a:t>
            </a:r>
            <a:r>
              <a:rPr dirty="0" sz="1700" spc="-5">
                <a:latin typeface="Arial"/>
                <a:cs typeface="Arial"/>
              </a:rPr>
              <a:t>e,</a:t>
            </a:r>
            <a:endParaRPr sz="1700">
              <a:latin typeface="Arial"/>
              <a:cs typeface="Arial"/>
            </a:endParaRPr>
          </a:p>
          <a:p>
            <a:pPr algn="just" marL="50800" marR="43180">
              <a:lnSpc>
                <a:spcPct val="100000"/>
              </a:lnSpc>
              <a:spcBef>
                <a:spcPts val="185"/>
              </a:spcBef>
            </a:pPr>
            <a:r>
              <a:rPr dirty="0" sz="1700" spc="-15">
                <a:latin typeface="Arial"/>
                <a:cs typeface="Arial"/>
              </a:rPr>
              <a:t>termed </a:t>
            </a:r>
            <a:r>
              <a:rPr dirty="0" sz="1700" spc="-10">
                <a:latin typeface="Arial"/>
                <a:cs typeface="Arial"/>
              </a:rPr>
              <a:t>the sticking </a:t>
            </a:r>
            <a:r>
              <a:rPr dirty="0" sz="1700" spc="-15">
                <a:latin typeface="Arial"/>
                <a:cs typeface="Arial"/>
              </a:rPr>
              <a:t>region. </a:t>
            </a:r>
            <a:r>
              <a:rPr dirty="0" sz="1700">
                <a:latin typeface="Arial"/>
                <a:cs typeface="Arial"/>
              </a:rPr>
              <a:t>In </a:t>
            </a:r>
            <a:r>
              <a:rPr dirty="0" sz="1700" spc="-10">
                <a:latin typeface="Arial"/>
                <a:cs typeface="Arial"/>
              </a:rPr>
              <a:t>this zone  </a:t>
            </a:r>
            <a:r>
              <a:rPr dirty="0" sz="1700" spc="-5">
                <a:latin typeface="Arial"/>
                <a:cs typeface="Arial"/>
              </a:rPr>
              <a:t>shear </a:t>
            </a:r>
            <a:r>
              <a:rPr dirty="0" sz="1700" spc="-15">
                <a:latin typeface="Arial"/>
                <a:cs typeface="Arial"/>
              </a:rPr>
              <a:t>stress </a:t>
            </a:r>
            <a:r>
              <a:rPr dirty="0" sz="1700" spc="-5">
                <a:latin typeface="Arial"/>
                <a:cs typeface="Arial"/>
              </a:rPr>
              <a:t>constantly </a:t>
            </a:r>
            <a:r>
              <a:rPr dirty="0" sz="1700" spc="-10">
                <a:latin typeface="Arial"/>
                <a:cs typeface="Arial"/>
              </a:rPr>
              <a:t>approaches the  </a:t>
            </a:r>
            <a:r>
              <a:rPr dirty="0" sz="1700" spc="-15">
                <a:latin typeface="Arial"/>
                <a:cs typeface="Arial"/>
              </a:rPr>
              <a:t>work </a:t>
            </a:r>
            <a:r>
              <a:rPr dirty="0" sz="1700" spc="-10">
                <a:latin typeface="Arial"/>
                <a:cs typeface="Arial"/>
              </a:rPr>
              <a:t>material yield</a:t>
            </a:r>
            <a:r>
              <a:rPr dirty="0" sz="1700" spc="-5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stress.</a:t>
            </a:r>
            <a:endParaRPr sz="1700">
              <a:latin typeface="Arial"/>
              <a:cs typeface="Arial"/>
            </a:endParaRPr>
          </a:p>
          <a:p>
            <a:pPr algn="just" marL="50800">
              <a:lnSpc>
                <a:spcPct val="100000"/>
              </a:lnSpc>
              <a:spcBef>
                <a:spcPts val="5"/>
              </a:spcBef>
            </a:pPr>
            <a:r>
              <a:rPr dirty="0" sz="1700" spc="-5" b="1">
                <a:latin typeface="Arial"/>
                <a:cs typeface="Arial"/>
              </a:rPr>
              <a:t>Sliding Region: </a:t>
            </a:r>
            <a:r>
              <a:rPr dirty="0" sz="1700" spc="-5">
                <a:latin typeface="Arial"/>
                <a:cs typeface="Arial"/>
              </a:rPr>
              <a:t>In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15">
                <a:latin typeface="Arial"/>
                <a:cs typeface="Arial"/>
              </a:rPr>
              <a:t>length</a:t>
            </a:r>
            <a:r>
              <a:rPr dirty="0" sz="1700" spc="6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l</a:t>
            </a:r>
            <a:r>
              <a:rPr dirty="0" baseline="-21604" sz="1350">
                <a:latin typeface="Arial"/>
                <a:cs typeface="Arial"/>
              </a:rPr>
              <a:t>f</a:t>
            </a:r>
            <a:r>
              <a:rPr dirty="0" sz="1700">
                <a:latin typeface="Arial"/>
                <a:cs typeface="Arial"/>
              </a:rPr>
              <a:t>-l</a:t>
            </a:r>
            <a:r>
              <a:rPr dirty="0" baseline="-21604" sz="1350">
                <a:latin typeface="Arial"/>
                <a:cs typeface="Arial"/>
              </a:rPr>
              <a:t>st</a:t>
            </a:r>
            <a:r>
              <a:rPr dirty="0" sz="1700">
                <a:latin typeface="Arial"/>
                <a:cs typeface="Arial"/>
              </a:rPr>
              <a:t>,</a:t>
            </a:r>
            <a:endParaRPr sz="1700">
              <a:latin typeface="Arial"/>
              <a:cs typeface="Arial"/>
            </a:endParaRPr>
          </a:p>
          <a:p>
            <a:pPr marL="50800" marR="43815">
              <a:lnSpc>
                <a:spcPct val="100000"/>
              </a:lnSpc>
              <a:spcBef>
                <a:spcPts val="185"/>
              </a:spcBef>
              <a:tabLst>
                <a:tab pos="613410" algn="l"/>
                <a:tab pos="796290" algn="l"/>
                <a:tab pos="1214120" algn="l"/>
                <a:tab pos="1290955" algn="l"/>
                <a:tab pos="1874520" algn="l"/>
                <a:tab pos="1918970" algn="l"/>
                <a:tab pos="2415540" algn="l"/>
                <a:tab pos="2727325" algn="l"/>
                <a:tab pos="3140710" algn="l"/>
                <a:tab pos="3169285" algn="l"/>
                <a:tab pos="3416300" algn="l"/>
                <a:tab pos="3589654" algn="l"/>
                <a:tab pos="3623945" algn="l"/>
              </a:tabLst>
            </a:pPr>
            <a:r>
              <a:rPr dirty="0" sz="1700" spc="-15">
                <a:latin typeface="Arial"/>
                <a:cs typeface="Arial"/>
              </a:rPr>
              <a:t>extending from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end of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sticking  </a:t>
            </a:r>
            <a:r>
              <a:rPr dirty="0" sz="1700" spc="-15">
                <a:latin typeface="Arial"/>
                <a:cs typeface="Arial"/>
              </a:rPr>
              <a:t>r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 spc="-15">
                <a:latin typeface="Arial"/>
                <a:cs typeface="Arial"/>
              </a:rPr>
              <a:t>g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2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n</a:t>
            </a:r>
            <a:r>
              <a:rPr dirty="0" sz="1700" spc="120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to</a:t>
            </a:r>
            <a:r>
              <a:rPr dirty="0" sz="1700" spc="13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th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1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po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t</a:t>
            </a:r>
            <a:r>
              <a:rPr dirty="0" sz="1700" spc="125">
                <a:latin typeface="Times New Roman"/>
                <a:cs typeface="Times New Roman"/>
              </a:rPr>
              <a:t> </a:t>
            </a:r>
            <a:r>
              <a:rPr dirty="0" sz="1700" spc="-20">
                <a:latin typeface="Arial"/>
                <a:cs typeface="Arial"/>
              </a:rPr>
              <a:t>w</a:t>
            </a:r>
            <a:r>
              <a:rPr dirty="0" sz="1700" spc="-15">
                <a:latin typeface="Arial"/>
                <a:cs typeface="Arial"/>
              </a:rPr>
              <a:t>h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 spc="-15">
                <a:latin typeface="Arial"/>
                <a:cs typeface="Arial"/>
              </a:rPr>
              <a:t>r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12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t</a:t>
            </a:r>
            <a:r>
              <a:rPr dirty="0" sz="1700" spc="-15">
                <a:latin typeface="Arial"/>
                <a:cs typeface="Arial"/>
              </a:rPr>
              <a:t>h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114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c</a:t>
            </a:r>
            <a:r>
              <a:rPr dirty="0" sz="1700" spc="-25">
                <a:latin typeface="Arial"/>
                <a:cs typeface="Arial"/>
              </a:rPr>
              <a:t>h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>
                <a:latin typeface="Arial"/>
                <a:cs typeface="Arial"/>
              </a:rPr>
              <a:t>p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>
                <a:latin typeface="Arial"/>
                <a:cs typeface="Arial"/>
              </a:rPr>
              <a:t>l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 spc="5">
                <a:latin typeface="Arial"/>
                <a:cs typeface="Arial"/>
              </a:rPr>
              <a:t>s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s 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contact with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tool, </a:t>
            </a:r>
            <a:r>
              <a:rPr dirty="0" sz="1700" spc="37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the</a:t>
            </a:r>
            <a:r>
              <a:rPr dirty="0" sz="1700" spc="18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ratio</a:t>
            </a:r>
            <a:r>
              <a:rPr dirty="0" sz="1700" spc="-10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Ar/Aa </a:t>
            </a:r>
            <a:r>
              <a:rPr dirty="0" sz="1700">
                <a:latin typeface="Arial"/>
                <a:cs typeface="Arial"/>
              </a:rPr>
              <a:t>is  </a:t>
            </a:r>
            <a:r>
              <a:rPr dirty="0" sz="1700" spc="-10">
                <a:latin typeface="Arial"/>
                <a:cs typeface="Arial"/>
              </a:rPr>
              <a:t>l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ss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t</a:t>
            </a:r>
            <a:r>
              <a:rPr dirty="0" sz="1700" spc="-15">
                <a:latin typeface="Arial"/>
                <a:cs typeface="Arial"/>
              </a:rPr>
              <a:t>h</a:t>
            </a:r>
            <a:r>
              <a:rPr dirty="0" sz="1700" spc="-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n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35">
                <a:latin typeface="Arial"/>
                <a:cs typeface="Arial"/>
              </a:rPr>
              <a:t>un</a:t>
            </a:r>
            <a:r>
              <a:rPr dirty="0" sz="1700" spc="-30">
                <a:latin typeface="Arial"/>
                <a:cs typeface="Arial"/>
              </a:rPr>
              <a:t>i</a:t>
            </a:r>
            <a:r>
              <a:rPr dirty="0" sz="1700" spc="-40">
                <a:latin typeface="Arial"/>
                <a:cs typeface="Arial"/>
              </a:rPr>
              <a:t>t</a:t>
            </a:r>
            <a:r>
              <a:rPr dirty="0" sz="1700" spc="-150">
                <a:latin typeface="Arial"/>
                <a:cs typeface="Arial"/>
              </a:rPr>
              <a:t>y</a:t>
            </a:r>
            <a:r>
              <a:rPr dirty="0" sz="1700">
                <a:latin typeface="Arial"/>
                <a:cs typeface="Arial"/>
              </a:rPr>
              <a:t>,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a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d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the</a:t>
            </a:r>
            <a:r>
              <a:rPr dirty="0" sz="1700" spc="-25">
                <a:latin typeface="Arial"/>
                <a:cs typeface="Arial"/>
              </a:rPr>
              <a:t>r</a:t>
            </a:r>
            <a:r>
              <a:rPr dirty="0" sz="1700" spc="-15">
                <a:latin typeface="Arial"/>
                <a:cs typeface="Arial"/>
              </a:rPr>
              <a:t>efor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>
                <a:latin typeface="Times New Roman"/>
                <a:cs typeface="Times New Roman"/>
              </a:rPr>
              <a:t>			</a:t>
            </a:r>
            <a:r>
              <a:rPr dirty="0" sz="1700" spc="-5">
                <a:latin typeface="Arial"/>
                <a:cs typeface="Arial"/>
              </a:rPr>
              <a:t>t</a:t>
            </a:r>
            <a:r>
              <a:rPr dirty="0" sz="1700" spc="-25">
                <a:latin typeface="Arial"/>
                <a:cs typeface="Arial"/>
              </a:rPr>
              <a:t>h</a:t>
            </a:r>
            <a:r>
              <a:rPr dirty="0" sz="1700">
                <a:latin typeface="Arial"/>
                <a:cs typeface="Arial"/>
              </a:rPr>
              <a:t>e 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co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 spc="-30">
                <a:latin typeface="Arial"/>
                <a:cs typeface="Arial"/>
              </a:rPr>
              <a:t>f</a:t>
            </a:r>
            <a:r>
              <a:rPr dirty="0" sz="1700" spc="-5">
                <a:latin typeface="Arial"/>
                <a:cs typeface="Arial"/>
              </a:rPr>
              <a:t>f</a:t>
            </a:r>
            <a:r>
              <a:rPr dirty="0" sz="1700">
                <a:latin typeface="Arial"/>
                <a:cs typeface="Arial"/>
              </a:rPr>
              <a:t>ici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 spc="-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t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1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f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114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fr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ct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n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100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is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105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co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 spc="-10">
                <a:latin typeface="Arial"/>
                <a:cs typeface="Arial"/>
              </a:rPr>
              <a:t>t</a:t>
            </a:r>
            <a:r>
              <a:rPr dirty="0" sz="1700" spc="-5">
                <a:latin typeface="Arial"/>
                <a:cs typeface="Arial"/>
              </a:rPr>
              <a:t>a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t;</a:t>
            </a:r>
            <a:r>
              <a:rPr dirty="0" sz="1700">
                <a:latin typeface="Times New Roman"/>
                <a:cs typeface="Times New Roman"/>
              </a:rPr>
              <a:t>		</a:t>
            </a:r>
            <a:r>
              <a:rPr dirty="0" sz="1700" spc="-15">
                <a:latin typeface="Arial"/>
                <a:cs typeface="Arial"/>
              </a:rPr>
              <a:t>th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>
                <a:latin typeface="Arial"/>
                <a:cs typeface="Arial"/>
              </a:rPr>
              <a:t>s 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Arial"/>
                <a:cs typeface="Arial"/>
              </a:rPr>
              <a:t>region</a:t>
            </a:r>
            <a:r>
              <a:rPr dirty="0" sz="1700" spc="-10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has</a:t>
            </a:r>
            <a:r>
              <a:rPr dirty="0" sz="1700" spc="-5">
                <a:latin typeface="Times New Roman"/>
                <a:cs typeface="Times New Roman"/>
              </a:rPr>
              <a:t>		</a:t>
            </a:r>
            <a:r>
              <a:rPr dirty="0" sz="1700" spc="-5">
                <a:latin typeface="Arial"/>
                <a:cs typeface="Arial"/>
              </a:rPr>
              <a:t>been</a:t>
            </a:r>
            <a:r>
              <a:rPr dirty="0" sz="1700" spc="-5">
                <a:latin typeface="Times New Roman"/>
                <a:cs typeface="Times New Roman"/>
              </a:rPr>
              <a:t>		</a:t>
            </a:r>
            <a:r>
              <a:rPr dirty="0" sz="1700" spc="-15">
                <a:latin typeface="Arial"/>
                <a:cs typeface="Arial"/>
              </a:rPr>
              <a:t>termed</a:t>
            </a:r>
            <a:r>
              <a:rPr dirty="0" sz="1700" spc="-15">
                <a:latin typeface="Times New Roman"/>
                <a:cs typeface="Times New Roman"/>
              </a:rPr>
              <a:t>	</a:t>
            </a:r>
            <a:r>
              <a:rPr dirty="0" sz="1700" spc="-10">
                <a:latin typeface="Arial"/>
                <a:cs typeface="Arial"/>
              </a:rPr>
              <a:t>the</a:t>
            </a:r>
            <a:r>
              <a:rPr dirty="0" sz="1700" spc="-10">
                <a:latin typeface="Times New Roman"/>
                <a:cs typeface="Times New Roman"/>
              </a:rPr>
              <a:t>		</a:t>
            </a:r>
            <a:r>
              <a:rPr dirty="0" sz="1700" spc="-15">
                <a:latin typeface="Arial"/>
                <a:cs typeface="Arial"/>
              </a:rPr>
              <a:t>sliding  region.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68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58251" y="439093"/>
            <a:ext cx="7320280" cy="69659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50165">
              <a:lnSpc>
                <a:spcPct val="110100"/>
              </a:lnSpc>
              <a:spcBef>
                <a:spcPts val="95"/>
              </a:spcBef>
            </a:pPr>
            <a:r>
              <a:rPr dirty="0" sz="2000" spc="5" b="1">
                <a:solidFill>
                  <a:srgbClr val="FF0000"/>
                </a:solidFill>
                <a:latin typeface="Arial"/>
                <a:cs typeface="Arial"/>
              </a:rPr>
              <a:t>Issue: Coefficient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of friction </a:t>
            </a:r>
            <a:r>
              <a:rPr dirty="0" sz="2000" spc="5" b="1">
                <a:solidFill>
                  <a:srgbClr val="FF0000"/>
                </a:solidFill>
                <a:latin typeface="Arial"/>
                <a:cs typeface="Arial"/>
              </a:rPr>
              <a:t>increases with increase </a:t>
            </a:r>
            <a:r>
              <a:rPr dirty="0" sz="2000" spc="10" b="1">
                <a:solidFill>
                  <a:srgbClr val="FF0000"/>
                </a:solidFill>
                <a:latin typeface="Arial"/>
                <a:cs typeface="Arial"/>
              </a:rPr>
              <a:t>in </a:t>
            </a:r>
            <a:r>
              <a:rPr dirty="0" sz="2000" spc="5" b="1">
                <a:solidFill>
                  <a:srgbClr val="FF0000"/>
                </a:solidFill>
                <a:latin typeface="Arial"/>
                <a:cs typeface="Arial"/>
              </a:rPr>
              <a:t>rake  angle.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0374" y="1582756"/>
            <a:ext cx="9079865" cy="804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700" spc="-5" b="1">
                <a:latin typeface="Arial"/>
                <a:cs typeface="Arial"/>
              </a:rPr>
              <a:t>It is </a:t>
            </a:r>
            <a:r>
              <a:rPr dirty="0" sz="1700" spc="-10" b="1">
                <a:latin typeface="Arial"/>
                <a:cs typeface="Arial"/>
              </a:rPr>
              <a:t>normally expected that </a:t>
            </a:r>
            <a:r>
              <a:rPr dirty="0" sz="1700" spc="-5" b="1">
                <a:latin typeface="Arial"/>
                <a:cs typeface="Arial"/>
              </a:rPr>
              <a:t>with an </a:t>
            </a:r>
            <a:r>
              <a:rPr dirty="0" sz="1700" spc="-10" b="1">
                <a:latin typeface="Arial"/>
                <a:cs typeface="Arial"/>
              </a:rPr>
              <a:t>increase </a:t>
            </a:r>
            <a:r>
              <a:rPr dirty="0" sz="1700" spc="-5" b="1">
                <a:latin typeface="Arial"/>
                <a:cs typeface="Arial"/>
              </a:rPr>
              <a:t>in the rake </a:t>
            </a:r>
            <a:r>
              <a:rPr dirty="0" sz="1700" spc="-10" b="1">
                <a:latin typeface="Arial"/>
                <a:cs typeface="Arial"/>
              </a:rPr>
              <a:t>angle, the metal cutting forces  </a:t>
            </a:r>
            <a:r>
              <a:rPr dirty="0" sz="1700" spc="-5" b="1">
                <a:latin typeface="Arial"/>
                <a:cs typeface="Arial"/>
              </a:rPr>
              <a:t>decreases, and </a:t>
            </a:r>
            <a:r>
              <a:rPr dirty="0" sz="1700" spc="-10" b="1">
                <a:latin typeface="Arial"/>
                <a:cs typeface="Arial"/>
              </a:rPr>
              <a:t>should normally </a:t>
            </a:r>
            <a:r>
              <a:rPr dirty="0" sz="1700" spc="-5" b="1">
                <a:latin typeface="Arial"/>
                <a:cs typeface="Arial"/>
              </a:rPr>
              <a:t>be </a:t>
            </a:r>
            <a:r>
              <a:rPr dirty="0" sz="1700" spc="-10" b="1">
                <a:latin typeface="Arial"/>
                <a:cs typeface="Arial"/>
              </a:rPr>
              <a:t>associated </a:t>
            </a:r>
            <a:r>
              <a:rPr dirty="0" sz="1700" spc="-5" b="1">
                <a:latin typeface="Arial"/>
                <a:cs typeface="Arial"/>
              </a:rPr>
              <a:t>with </a:t>
            </a:r>
            <a:r>
              <a:rPr dirty="0" sz="1700" b="1">
                <a:latin typeface="Arial"/>
                <a:cs typeface="Arial"/>
              </a:rPr>
              <a:t>a </a:t>
            </a:r>
            <a:r>
              <a:rPr dirty="0" sz="1700" spc="-10" b="1">
                <a:latin typeface="Arial"/>
                <a:cs typeface="Arial"/>
              </a:rPr>
              <a:t>decrease </a:t>
            </a:r>
            <a:r>
              <a:rPr dirty="0" sz="1700" b="1">
                <a:latin typeface="Arial"/>
                <a:cs typeface="Arial"/>
              </a:rPr>
              <a:t>in </a:t>
            </a:r>
            <a:r>
              <a:rPr dirty="0" sz="1700" spc="-10" b="1">
                <a:latin typeface="Arial"/>
                <a:cs typeface="Arial"/>
              </a:rPr>
              <a:t>the friction. However  </a:t>
            </a:r>
            <a:r>
              <a:rPr dirty="0" sz="1700" spc="-5" b="1">
                <a:latin typeface="Arial"/>
                <a:cs typeface="Arial"/>
              </a:rPr>
              <a:t>in </a:t>
            </a:r>
            <a:r>
              <a:rPr dirty="0" sz="1700" spc="-10" b="1">
                <a:latin typeface="Arial"/>
                <a:cs typeface="Arial"/>
              </a:rPr>
              <a:t>actual </a:t>
            </a:r>
            <a:r>
              <a:rPr dirty="0" sz="1700" spc="-5" b="1">
                <a:latin typeface="Arial"/>
                <a:cs typeface="Arial"/>
              </a:rPr>
              <a:t>practice, </a:t>
            </a:r>
            <a:r>
              <a:rPr dirty="0" sz="1700" spc="-10" b="1">
                <a:latin typeface="Arial"/>
                <a:cs typeface="Arial"/>
              </a:rPr>
              <a:t>the </a:t>
            </a:r>
            <a:r>
              <a:rPr dirty="0" sz="1700" spc="-5" b="1">
                <a:latin typeface="Arial"/>
                <a:cs typeface="Arial"/>
              </a:rPr>
              <a:t>friction </a:t>
            </a:r>
            <a:r>
              <a:rPr dirty="0" sz="1700" spc="-10" b="1">
                <a:latin typeface="Arial"/>
                <a:cs typeface="Arial"/>
              </a:rPr>
              <a:t>coefficient increases as shown </a:t>
            </a:r>
            <a:r>
              <a:rPr dirty="0" sz="1700" spc="-5" b="1">
                <a:latin typeface="Arial"/>
                <a:cs typeface="Arial"/>
              </a:rPr>
              <a:t>in </a:t>
            </a:r>
            <a:r>
              <a:rPr dirty="0" sz="1700" spc="-10" b="1">
                <a:latin typeface="Arial"/>
                <a:cs typeface="Arial"/>
              </a:rPr>
              <a:t>table</a:t>
            </a:r>
            <a:r>
              <a:rPr dirty="0" sz="1700" spc="120" b="1">
                <a:latin typeface="Arial"/>
                <a:cs typeface="Arial"/>
              </a:rPr>
              <a:t> </a:t>
            </a:r>
            <a:r>
              <a:rPr dirty="0" sz="1700" spc="-20" b="1">
                <a:latin typeface="Arial"/>
                <a:cs typeface="Arial"/>
              </a:rPr>
              <a:t>below.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21954" y="2602204"/>
            <a:ext cx="5631230" cy="17104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10374" y="4376705"/>
            <a:ext cx="9131935" cy="1321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700" spc="-10" b="1">
                <a:latin typeface="Arial"/>
                <a:cs typeface="Arial"/>
              </a:rPr>
              <a:t>Explanation: This happens because the </a:t>
            </a:r>
            <a:r>
              <a:rPr dirty="0" sz="1700" spc="-5" b="1">
                <a:latin typeface="Arial"/>
                <a:cs typeface="Arial"/>
              </a:rPr>
              <a:t>influence of the rake angle is not </a:t>
            </a:r>
            <a:r>
              <a:rPr dirty="0" sz="1700" spc="-10" b="1">
                <a:latin typeface="Arial"/>
                <a:cs typeface="Arial"/>
              </a:rPr>
              <a:t>same on both  components </a:t>
            </a:r>
            <a:r>
              <a:rPr dirty="0" sz="1700" spc="-5" b="1">
                <a:latin typeface="Arial"/>
                <a:cs typeface="Arial"/>
              </a:rPr>
              <a:t>of </a:t>
            </a:r>
            <a:r>
              <a:rPr dirty="0" sz="1700" spc="-10" b="1">
                <a:latin typeface="Arial"/>
                <a:cs typeface="Arial"/>
              </a:rPr>
              <a:t>cutting force. </a:t>
            </a:r>
            <a:r>
              <a:rPr dirty="0" sz="1700" spc="-5" b="1">
                <a:latin typeface="Arial"/>
                <a:cs typeface="Arial"/>
              </a:rPr>
              <a:t>The </a:t>
            </a:r>
            <a:r>
              <a:rPr dirty="0" sz="1700" spc="-10" b="1">
                <a:latin typeface="Arial"/>
                <a:cs typeface="Arial"/>
              </a:rPr>
              <a:t>normal </a:t>
            </a:r>
            <a:r>
              <a:rPr dirty="0" sz="1700" spc="-5" b="1">
                <a:latin typeface="Arial"/>
                <a:cs typeface="Arial"/>
              </a:rPr>
              <a:t>force on the </a:t>
            </a:r>
            <a:r>
              <a:rPr dirty="0" sz="1700" b="1">
                <a:latin typeface="Arial"/>
                <a:cs typeface="Arial"/>
              </a:rPr>
              <a:t>rake </a:t>
            </a:r>
            <a:r>
              <a:rPr dirty="0" sz="1700" spc="-5" b="1">
                <a:latin typeface="Arial"/>
                <a:cs typeface="Arial"/>
              </a:rPr>
              <a:t>face decreases very </a:t>
            </a:r>
            <a:r>
              <a:rPr dirty="0" sz="1700" spc="-10" b="1">
                <a:latin typeface="Arial"/>
                <a:cs typeface="Arial"/>
              </a:rPr>
              <a:t>fast  </a:t>
            </a:r>
            <a:r>
              <a:rPr dirty="0" sz="1700" spc="-5" b="1">
                <a:latin typeface="Arial"/>
                <a:cs typeface="Arial"/>
              </a:rPr>
              <a:t>compared to </a:t>
            </a:r>
            <a:r>
              <a:rPr dirty="0" sz="1700" spc="-10" b="1">
                <a:latin typeface="Arial"/>
                <a:cs typeface="Arial"/>
              </a:rPr>
              <a:t>the </a:t>
            </a:r>
            <a:r>
              <a:rPr dirty="0" sz="1700" spc="-5" b="1">
                <a:latin typeface="Arial"/>
                <a:cs typeface="Arial"/>
              </a:rPr>
              <a:t>friction </a:t>
            </a:r>
            <a:r>
              <a:rPr dirty="0" sz="1700" spc="-10" b="1">
                <a:latin typeface="Arial"/>
                <a:cs typeface="Arial"/>
              </a:rPr>
              <a:t>force. Thus though there </a:t>
            </a:r>
            <a:r>
              <a:rPr dirty="0" sz="1700" spc="-5" b="1">
                <a:latin typeface="Arial"/>
                <a:cs typeface="Arial"/>
              </a:rPr>
              <a:t>is an </a:t>
            </a:r>
            <a:r>
              <a:rPr dirty="0" sz="1700" spc="-10" b="1">
                <a:latin typeface="Arial"/>
                <a:cs typeface="Arial"/>
              </a:rPr>
              <a:t>overall </a:t>
            </a:r>
            <a:r>
              <a:rPr dirty="0" sz="1700" spc="-5" b="1">
                <a:latin typeface="Arial"/>
                <a:cs typeface="Arial"/>
              </a:rPr>
              <a:t>decrease in </a:t>
            </a:r>
            <a:r>
              <a:rPr dirty="0" sz="1700" spc="-10" b="1">
                <a:latin typeface="Arial"/>
                <a:cs typeface="Arial"/>
              </a:rPr>
              <a:t>the forces,  the coefficient </a:t>
            </a:r>
            <a:r>
              <a:rPr dirty="0" sz="1700" spc="-5" b="1">
                <a:latin typeface="Arial"/>
                <a:cs typeface="Arial"/>
              </a:rPr>
              <a:t>is increasing. </a:t>
            </a:r>
            <a:r>
              <a:rPr dirty="0" sz="1700" spc="-15" b="1">
                <a:latin typeface="Arial"/>
                <a:cs typeface="Arial"/>
              </a:rPr>
              <a:t>That </a:t>
            </a:r>
            <a:r>
              <a:rPr dirty="0" sz="1700" b="1">
                <a:latin typeface="Arial"/>
                <a:cs typeface="Arial"/>
              </a:rPr>
              <a:t>is </a:t>
            </a:r>
            <a:r>
              <a:rPr dirty="0" sz="1700" spc="-5" b="1">
                <a:latin typeface="Arial"/>
                <a:cs typeface="Arial"/>
              </a:rPr>
              <a:t>how </a:t>
            </a:r>
            <a:r>
              <a:rPr dirty="0" sz="1700" spc="-10" b="1">
                <a:latin typeface="Arial"/>
                <a:cs typeface="Arial"/>
              </a:rPr>
              <a:t>Kronenberg </a:t>
            </a:r>
            <a:r>
              <a:rPr dirty="0" sz="1700" spc="-5" b="1">
                <a:latin typeface="Arial"/>
                <a:cs typeface="Arial"/>
              </a:rPr>
              <a:t>calls </a:t>
            </a:r>
            <a:r>
              <a:rPr dirty="0" sz="1700" spc="-10" b="1">
                <a:latin typeface="Arial"/>
                <a:cs typeface="Arial"/>
              </a:rPr>
              <a:t>this </a:t>
            </a:r>
            <a:r>
              <a:rPr dirty="0" sz="1700" spc="-15" b="1">
                <a:latin typeface="Arial"/>
                <a:cs typeface="Arial"/>
              </a:rPr>
              <a:t>friction coefficient </a:t>
            </a:r>
            <a:r>
              <a:rPr dirty="0" sz="1700" spc="-5" b="1">
                <a:latin typeface="Arial"/>
                <a:cs typeface="Arial"/>
              </a:rPr>
              <a:t>as  </a:t>
            </a:r>
            <a:r>
              <a:rPr dirty="0" sz="1700" spc="-10" b="1">
                <a:latin typeface="Arial"/>
                <a:cs typeface="Arial"/>
              </a:rPr>
              <a:t>apparent </a:t>
            </a:r>
            <a:r>
              <a:rPr dirty="0" sz="1700" spc="-15" b="1">
                <a:latin typeface="Arial"/>
                <a:cs typeface="Arial"/>
              </a:rPr>
              <a:t>coefficient </a:t>
            </a:r>
            <a:r>
              <a:rPr dirty="0" sz="1700" spc="-5" b="1">
                <a:latin typeface="Arial"/>
                <a:cs typeface="Arial"/>
              </a:rPr>
              <a:t>of</a:t>
            </a:r>
            <a:r>
              <a:rPr dirty="0" sz="1700" spc="240" b="1">
                <a:latin typeface="Arial"/>
                <a:cs typeface="Arial"/>
              </a:rPr>
              <a:t> </a:t>
            </a:r>
            <a:r>
              <a:rPr dirty="0" sz="1700" spc="-10" b="1">
                <a:latin typeface="Arial"/>
                <a:cs typeface="Arial"/>
              </a:rPr>
              <a:t>friction.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37701" y="5897410"/>
            <a:ext cx="6250978" cy="1324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68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386173"/>
            <a:ext cx="7586345" cy="772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60"/>
              <a:t>Types </a:t>
            </a:r>
            <a:r>
              <a:rPr dirty="0" sz="4900" spc="-15"/>
              <a:t>of</a:t>
            </a:r>
            <a:r>
              <a:rPr dirty="0" sz="4900" spc="25"/>
              <a:t> </a:t>
            </a:r>
            <a:r>
              <a:rPr dirty="0" sz="4900" spc="-10"/>
              <a:t>Chips-Introduction</a:t>
            </a:r>
            <a:endParaRPr sz="4900"/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68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027841" y="1799058"/>
            <a:ext cx="7416165" cy="642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95"/>
              </a:spcBef>
              <a:tabLst>
                <a:tab pos="6308725" algn="l"/>
              </a:tabLst>
            </a:pP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Different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types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of </a:t>
            </a: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chips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are produced depending on the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material 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machined and the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cutting conditions.</a:t>
            </a:r>
            <a:r>
              <a:rPr dirty="0" sz="2000" spc="5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These</a:t>
            </a:r>
            <a:r>
              <a:rPr dirty="0" sz="2000" spc="2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conditions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include: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03508" y="1799058"/>
            <a:ext cx="654050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be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n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7841" y="3055851"/>
            <a:ext cx="11747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5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2000">
              <a:latin typeface="OpenSymbol"/>
              <a:cs typeface="Open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7841" y="3552510"/>
            <a:ext cx="11747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5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2000">
              <a:latin typeface="OpenSymbol"/>
              <a:cs typeface="Open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7841" y="4047632"/>
            <a:ext cx="11747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5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2000">
              <a:latin typeface="OpenSymbol"/>
              <a:cs typeface="Open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7841" y="4542754"/>
            <a:ext cx="11747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5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2000">
              <a:latin typeface="OpenSymbol"/>
              <a:cs typeface="Open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7841" y="5039426"/>
            <a:ext cx="11747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5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2000">
              <a:latin typeface="OpenSymbol"/>
              <a:cs typeface="Open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7841" y="2602537"/>
            <a:ext cx="8231505" cy="2813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63220" indent="-351155">
              <a:lnSpc>
                <a:spcPct val="100000"/>
              </a:lnSpc>
              <a:spcBef>
                <a:spcPts val="120"/>
              </a:spcBef>
              <a:buClr>
                <a:srgbClr val="3232CC"/>
              </a:buClr>
              <a:buFont typeface="OpenSymbol"/>
              <a:buChar char="•"/>
              <a:tabLst>
                <a:tab pos="362585" algn="l"/>
                <a:tab pos="363855" algn="l"/>
              </a:tabLst>
            </a:pPr>
            <a:r>
              <a:rPr dirty="0" sz="2000" spc="-20">
                <a:solidFill>
                  <a:srgbClr val="323298"/>
                </a:solidFill>
                <a:latin typeface="Arial"/>
                <a:cs typeface="Arial"/>
              </a:rPr>
              <a:t>Type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of cutting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tool</a:t>
            </a:r>
            <a:r>
              <a:rPr dirty="0" sz="2000" spc="5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used.</a:t>
            </a:r>
            <a:endParaRPr sz="2000">
              <a:latin typeface="Arial"/>
              <a:cs typeface="Arial"/>
            </a:endParaRPr>
          </a:p>
          <a:p>
            <a:pPr marL="363220">
              <a:lnSpc>
                <a:spcPct val="100000"/>
              </a:lnSpc>
              <a:spcBef>
                <a:spcPts val="1505"/>
              </a:spcBef>
            </a:pP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Speed and rate of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 cutting.</a:t>
            </a:r>
            <a:endParaRPr sz="2000">
              <a:latin typeface="Arial"/>
              <a:cs typeface="Arial"/>
            </a:endParaRPr>
          </a:p>
          <a:p>
            <a:pPr marL="363220" marR="4020820">
              <a:lnSpc>
                <a:spcPct val="162600"/>
              </a:lnSpc>
              <a:spcBef>
                <a:spcPts val="5"/>
              </a:spcBef>
            </a:pPr>
            <a:r>
              <a:rPr dirty="0" sz="2000" spc="-50">
                <a:solidFill>
                  <a:srgbClr val="323298"/>
                </a:solidFill>
                <a:latin typeface="Arial"/>
                <a:cs typeface="Arial"/>
              </a:rPr>
              <a:t>Tool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geometry and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cutting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angles.  Condition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of</a:t>
            </a:r>
            <a:r>
              <a:rPr dirty="0" sz="2000" spc="2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machine.</a:t>
            </a:r>
            <a:endParaRPr sz="2000">
              <a:latin typeface="Arial"/>
              <a:cs typeface="Arial"/>
            </a:endParaRPr>
          </a:p>
          <a:p>
            <a:pPr marL="363220">
              <a:lnSpc>
                <a:spcPct val="100000"/>
              </a:lnSpc>
              <a:spcBef>
                <a:spcPts val="1495"/>
              </a:spcBef>
            </a:pP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Presence/Absence of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cutting fluid,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  <a:p>
            <a:pPr marL="363220">
              <a:lnSpc>
                <a:spcPct val="100000"/>
              </a:lnSpc>
              <a:spcBef>
                <a:spcPts val="1510"/>
              </a:spcBef>
              <a:tabLst>
                <a:tab pos="7438390" algn="l"/>
              </a:tabLst>
            </a:pP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The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study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of chips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produced 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are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very important </a:t>
            </a:r>
            <a:r>
              <a:rPr dirty="0" sz="2000" spc="18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because</a:t>
            </a:r>
            <a:r>
              <a:rPr dirty="0" sz="2000" spc="9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the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type</a:t>
            </a:r>
            <a:r>
              <a:rPr dirty="0" sz="2000" spc="2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of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78369" y="5389956"/>
            <a:ext cx="7880984" cy="642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95"/>
              </a:spcBef>
              <a:tabLst>
                <a:tab pos="4609465" algn="l"/>
                <a:tab pos="6661150" algn="l"/>
              </a:tabLst>
            </a:pP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chips</a:t>
            </a:r>
            <a:r>
              <a:rPr dirty="0" sz="2000" spc="28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produced</a:t>
            </a:r>
            <a:r>
              <a:rPr dirty="0" sz="2000" spc="295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influence</a:t>
            </a:r>
            <a:r>
              <a:rPr dirty="0" sz="2000" spc="29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the</a:t>
            </a:r>
            <a:r>
              <a:rPr dirty="0" sz="2000" spc="285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surface</a:t>
            </a:r>
            <a:r>
              <a:rPr dirty="0" sz="2000" spc="29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finish</a:t>
            </a:r>
            <a:r>
              <a:rPr dirty="0" sz="2000" spc="295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of</a:t>
            </a:r>
            <a:r>
              <a:rPr dirty="0" sz="2000" spc="29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the</a:t>
            </a:r>
            <a:r>
              <a:rPr dirty="0" sz="2000" spc="295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work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piece,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tool 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life, vibrations, </a:t>
            </a:r>
            <a:r>
              <a:rPr dirty="0" sz="2000" spc="-10">
                <a:solidFill>
                  <a:srgbClr val="323298"/>
                </a:solidFill>
                <a:latin typeface="Arial"/>
                <a:cs typeface="Arial"/>
              </a:rPr>
              <a:t>chatter,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force</a:t>
            </a:r>
            <a:r>
              <a:rPr dirty="0" sz="2000" spc="6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and</a:t>
            </a:r>
            <a:r>
              <a:rPr dirty="0" sz="2000" spc="2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power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requirements, etc.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386173"/>
            <a:ext cx="3926840" cy="772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10"/>
              <a:t>Chip</a:t>
            </a:r>
            <a:r>
              <a:rPr dirty="0" sz="4900" spc="-65"/>
              <a:t> </a:t>
            </a:r>
            <a:r>
              <a:rPr dirty="0" sz="4900" spc="-10"/>
              <a:t>Surfaces</a:t>
            </a:r>
            <a:endParaRPr sz="4900"/>
          </a:p>
        </p:txBody>
      </p:sp>
      <p:sp>
        <p:nvSpPr>
          <p:cNvPr id="6" name="object 6"/>
          <p:cNvSpPr txBox="1"/>
          <p:nvPr/>
        </p:nvSpPr>
        <p:spPr>
          <a:xfrm>
            <a:off x="1027841" y="1799058"/>
            <a:ext cx="4906645" cy="30537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5" b="1">
                <a:solidFill>
                  <a:srgbClr val="FF0000"/>
                </a:solidFill>
                <a:latin typeface="Arial"/>
                <a:cs typeface="Arial"/>
              </a:rPr>
              <a:t>Shiny</a:t>
            </a:r>
            <a:r>
              <a:rPr dirty="0" sz="2000" spc="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5" b="1">
                <a:solidFill>
                  <a:srgbClr val="FF0000"/>
                </a:solidFill>
                <a:latin typeface="Arial"/>
                <a:cs typeface="Arial"/>
              </a:rPr>
              <a:t>Surface</a:t>
            </a:r>
            <a:endParaRPr sz="2000">
              <a:latin typeface="Arial"/>
              <a:cs typeface="Arial"/>
            </a:endParaRPr>
          </a:p>
          <a:p>
            <a:pPr marL="12700" marR="7620">
              <a:lnSpc>
                <a:spcPct val="101200"/>
              </a:lnSpc>
              <a:spcBef>
                <a:spcPts val="1470"/>
              </a:spcBef>
              <a:tabLst>
                <a:tab pos="570230" algn="l"/>
                <a:tab pos="1271905" algn="l"/>
                <a:tab pos="1959610" algn="l"/>
                <a:tab pos="2377440" algn="l"/>
                <a:tab pos="2935605" algn="l"/>
                <a:tab pos="3620770" algn="l"/>
                <a:tab pos="4091940" algn="l"/>
                <a:tab pos="4435475" algn="l"/>
              </a:tabLst>
            </a:pP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 spc="-9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s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 spc="-9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th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 spc="-10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s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u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r</a:t>
            </a: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fa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ce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 spc="-95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w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h</a:t>
            </a:r>
            <a:r>
              <a:rPr dirty="0" sz="2000" spc="-10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ch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 spc="-95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s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 spc="-10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n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 spc="-10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c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o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n</a:t>
            </a: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ta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ct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w</a:t>
            </a:r>
            <a:r>
              <a:rPr dirty="0" sz="2000" spc="-10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th 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the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rake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face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of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the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tool.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Its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shiny 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appearance </a:t>
            </a: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is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caused by the rubbing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of 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the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chip 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as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it 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moves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up the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tool</a:t>
            </a:r>
            <a:r>
              <a:rPr dirty="0" sz="2000" spc="-1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face.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dirty="0" sz="2000" spc="10" b="1">
                <a:solidFill>
                  <a:srgbClr val="FF0000"/>
                </a:solidFill>
                <a:latin typeface="Arial"/>
                <a:cs typeface="Arial"/>
              </a:rPr>
              <a:t>Rough </a:t>
            </a:r>
            <a:r>
              <a:rPr dirty="0" sz="2000" spc="5" b="1">
                <a:solidFill>
                  <a:srgbClr val="FF0000"/>
                </a:solidFill>
                <a:latin typeface="Arial"/>
                <a:cs typeface="Arial"/>
              </a:rPr>
              <a:t>Surface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1299"/>
              </a:lnSpc>
              <a:spcBef>
                <a:spcPts val="1470"/>
              </a:spcBef>
              <a:tabLst>
                <a:tab pos="1049020" algn="l"/>
                <a:tab pos="1718310" algn="l"/>
                <a:tab pos="2345690" algn="l"/>
                <a:tab pos="3084830" algn="l"/>
                <a:tab pos="3856354" algn="l"/>
                <a:tab pos="4479925" algn="l"/>
              </a:tabLst>
            </a:pP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2000" spc="155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s</a:t>
            </a:r>
            <a:r>
              <a:rPr dirty="0" sz="2000" spc="155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th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2000" spc="155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s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u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r</a:t>
            </a: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f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a</a:t>
            </a: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c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2000" spc="16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w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h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c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h</a:t>
            </a:r>
            <a:r>
              <a:rPr dirty="0" sz="2000" spc="18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d</a:t>
            </a:r>
            <a:r>
              <a:rPr dirty="0" sz="2000" spc="-10">
                <a:solidFill>
                  <a:srgbClr val="323298"/>
                </a:solidFill>
                <a:latin typeface="Arial"/>
                <a:cs typeface="Arial"/>
              </a:rPr>
              <a:t>oe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s</a:t>
            </a:r>
            <a:r>
              <a:rPr dirty="0" sz="2000" spc="15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n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o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2000" spc="16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c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o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m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n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to 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contact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with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any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solid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body</a:t>
            </a:r>
            <a:r>
              <a:rPr dirty="0" sz="2000" spc="1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and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is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841" y="4826943"/>
            <a:ext cx="3875404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exposed to environment.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It is</a:t>
            </a:r>
            <a:r>
              <a:rPr dirty="0" sz="2000" spc="55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25151" y="4826943"/>
            <a:ext cx="1409700" cy="64262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20"/>
              </a:spcBef>
            </a:pP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o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ri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g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n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al</a:t>
            </a:r>
            <a:endParaRPr sz="2000">
              <a:latin typeface="Arial"/>
              <a:cs typeface="Arial"/>
            </a:endParaRPr>
          </a:p>
          <a:p>
            <a:pPr algn="r" marR="7620">
              <a:lnSpc>
                <a:spcPct val="100000"/>
              </a:lnSpc>
              <a:spcBef>
                <a:spcPts val="30"/>
              </a:spcBef>
              <a:tabLst>
                <a:tab pos="611505" algn="l"/>
              </a:tabLst>
            </a:pP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ts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j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a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gge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7841" y="5135300"/>
            <a:ext cx="3350895" cy="6426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0"/>
              </a:spcBef>
              <a:tabLst>
                <a:tab pos="873125" algn="l"/>
                <a:tab pos="1025525" algn="l"/>
                <a:tab pos="1414145" algn="l"/>
                <a:tab pos="1942464" algn="l"/>
                <a:tab pos="2431415" algn="l"/>
                <a:tab pos="2654935" algn="l"/>
              </a:tabLst>
            </a:pP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s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u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r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f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a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ce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of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h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w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o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r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k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p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c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e. 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rough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appearance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is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37424" y="5444035"/>
            <a:ext cx="85153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c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a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u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s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67854" y="5444035"/>
            <a:ext cx="1064260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94690" algn="l"/>
              </a:tabLst>
            </a:pP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by</a:t>
            </a:r>
            <a:r>
              <a:rPr dirty="0" sz="2000" spc="1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he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7841" y="5752377"/>
            <a:ext cx="183832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shearing</a:t>
            </a:r>
            <a:r>
              <a:rPr dirty="0" sz="2000" spc="-45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action.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07506" y="1762671"/>
            <a:ext cx="3896995" cy="2778760"/>
            <a:chOff x="6007506" y="1762671"/>
            <a:chExt cx="3896995" cy="2778760"/>
          </a:xfrm>
        </p:grpSpPr>
        <p:sp>
          <p:nvSpPr>
            <p:cNvPr id="14" name="object 14"/>
            <p:cNvSpPr/>
            <p:nvPr/>
          </p:nvSpPr>
          <p:spPr>
            <a:xfrm>
              <a:off x="7311478" y="1762671"/>
              <a:ext cx="2592578" cy="27782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07506" y="3253028"/>
              <a:ext cx="1429385" cy="494665"/>
            </a:xfrm>
            <a:custGeom>
              <a:avLst/>
              <a:gdLst/>
              <a:ahLst/>
              <a:cxnLst/>
              <a:rect l="l" t="t" r="r" b="b"/>
              <a:pathLst>
                <a:path w="1429384" h="494664">
                  <a:moveTo>
                    <a:pt x="1429385" y="5740"/>
                  </a:moveTo>
                  <a:lnTo>
                    <a:pt x="1401762" y="0"/>
                  </a:lnTo>
                  <a:lnTo>
                    <a:pt x="0" y="467118"/>
                  </a:lnTo>
                  <a:lnTo>
                    <a:pt x="8826" y="494347"/>
                  </a:lnTo>
                  <a:lnTo>
                    <a:pt x="1410970" y="26835"/>
                  </a:lnTo>
                  <a:lnTo>
                    <a:pt x="1429385" y="5740"/>
                  </a:lnTo>
                  <a:close/>
                </a:path>
              </a:pathLst>
            </a:custGeom>
            <a:solidFill>
              <a:srgbClr val="00E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352119" y="3213900"/>
              <a:ext cx="138074" cy="1261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5954191" y="4837341"/>
            <a:ext cx="3792854" cy="2406015"/>
            <a:chOff x="5954191" y="4837341"/>
            <a:chExt cx="3792854" cy="2406015"/>
          </a:xfrm>
        </p:grpSpPr>
        <p:sp>
          <p:nvSpPr>
            <p:cNvPr id="18" name="object 18"/>
            <p:cNvSpPr/>
            <p:nvPr/>
          </p:nvSpPr>
          <p:spPr>
            <a:xfrm>
              <a:off x="7693850" y="4837341"/>
              <a:ext cx="2052586" cy="240544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954191" y="5590578"/>
              <a:ext cx="2385060" cy="290195"/>
            </a:xfrm>
            <a:custGeom>
              <a:avLst/>
              <a:gdLst/>
              <a:ahLst/>
              <a:cxnLst/>
              <a:rect l="l" t="t" r="r" b="b"/>
              <a:pathLst>
                <a:path w="2385059" h="290195">
                  <a:moveTo>
                    <a:pt x="2384742" y="11506"/>
                  </a:moveTo>
                  <a:lnTo>
                    <a:pt x="2359025" y="0"/>
                  </a:lnTo>
                  <a:lnTo>
                    <a:pt x="0" y="261175"/>
                  </a:lnTo>
                  <a:lnTo>
                    <a:pt x="2692" y="289941"/>
                  </a:lnTo>
                  <a:lnTo>
                    <a:pt x="2362098" y="28384"/>
                  </a:lnTo>
                  <a:lnTo>
                    <a:pt x="2384742" y="11506"/>
                  </a:lnTo>
                  <a:close/>
                </a:path>
              </a:pathLst>
            </a:custGeom>
            <a:solidFill>
              <a:srgbClr val="00E3A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261070" y="5542635"/>
              <a:ext cx="133464" cy="13154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68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386173"/>
            <a:ext cx="4135120" cy="772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60"/>
              <a:t>Types </a:t>
            </a:r>
            <a:r>
              <a:rPr dirty="0" sz="4900" spc="-15"/>
              <a:t>of</a:t>
            </a:r>
            <a:r>
              <a:rPr dirty="0" sz="4900" spc="-10"/>
              <a:t> Chips</a:t>
            </a:r>
            <a:endParaRPr sz="4900"/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68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1027841" y="1797895"/>
            <a:ext cx="7736840" cy="178435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12700" marR="5080">
              <a:lnSpc>
                <a:spcPts val="3820"/>
              </a:lnSpc>
              <a:spcBef>
                <a:spcPts val="240"/>
              </a:spcBef>
              <a:tabLst>
                <a:tab pos="1945639" algn="l"/>
                <a:tab pos="3147060" algn="l"/>
                <a:tab pos="3973829" algn="l"/>
                <a:tab pos="4954905" algn="l"/>
                <a:tab pos="6179185" algn="l"/>
                <a:tab pos="6777355" algn="l"/>
              </a:tabLst>
            </a:pPr>
            <a:r>
              <a:rPr dirty="0" sz="3200" spc="-10">
                <a:solidFill>
                  <a:srgbClr val="323298"/>
                </a:solidFill>
                <a:latin typeface="Arial"/>
                <a:cs typeface="Arial"/>
              </a:rPr>
              <a:t>B</a:t>
            </a:r>
            <a:r>
              <a:rPr dirty="0" sz="3200">
                <a:solidFill>
                  <a:srgbClr val="323298"/>
                </a:solidFill>
                <a:latin typeface="Arial"/>
                <a:cs typeface="Arial"/>
              </a:rPr>
              <a:t>a</a:t>
            </a:r>
            <a:r>
              <a:rPr dirty="0" sz="3200" spc="-5">
                <a:solidFill>
                  <a:srgbClr val="323298"/>
                </a:solidFill>
                <a:latin typeface="Arial"/>
                <a:cs typeface="Arial"/>
              </a:rPr>
              <a:t>s</a:t>
            </a:r>
            <a:r>
              <a:rPr dirty="0" sz="3200" spc="-10">
                <a:solidFill>
                  <a:srgbClr val="323298"/>
                </a:solidFill>
                <a:latin typeface="Arial"/>
                <a:cs typeface="Arial"/>
              </a:rPr>
              <a:t>ic</a:t>
            </a:r>
            <a:r>
              <a:rPr dirty="0" sz="3200">
                <a:solidFill>
                  <a:srgbClr val="323298"/>
                </a:solidFill>
                <a:latin typeface="Arial"/>
                <a:cs typeface="Arial"/>
              </a:rPr>
              <a:t>a</a:t>
            </a:r>
            <a:r>
              <a:rPr dirty="0" sz="3200" spc="-5">
                <a:solidFill>
                  <a:srgbClr val="323298"/>
                </a:solidFill>
                <a:latin typeface="Arial"/>
                <a:cs typeface="Arial"/>
              </a:rPr>
              <a:t>l</a:t>
            </a:r>
            <a:r>
              <a:rPr dirty="0" sz="3200">
                <a:solidFill>
                  <a:srgbClr val="323298"/>
                </a:solidFill>
                <a:latin typeface="Arial"/>
                <a:cs typeface="Arial"/>
              </a:rPr>
              <a:t>ly</a:t>
            </a:r>
            <a:r>
              <a:rPr dirty="0" sz="3200" spc="-5">
                <a:solidFill>
                  <a:srgbClr val="323298"/>
                </a:solidFill>
                <a:latin typeface="Arial"/>
                <a:cs typeface="Arial"/>
              </a:rPr>
              <a:t>,</a:t>
            </a:r>
            <a:r>
              <a:rPr dirty="0" sz="32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3200" spc="-25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3200" spc="-10">
                <a:solidFill>
                  <a:srgbClr val="323298"/>
                </a:solidFill>
                <a:latin typeface="Arial"/>
                <a:cs typeface="Arial"/>
              </a:rPr>
              <a:t>h</a:t>
            </a:r>
            <a:r>
              <a:rPr dirty="0" sz="3200" spc="-20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3200" spc="-5">
                <a:solidFill>
                  <a:srgbClr val="323298"/>
                </a:solidFill>
                <a:latin typeface="Arial"/>
                <a:cs typeface="Arial"/>
              </a:rPr>
              <a:t>re</a:t>
            </a:r>
            <a:r>
              <a:rPr dirty="0" sz="32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3200" spc="-20">
                <a:solidFill>
                  <a:srgbClr val="323298"/>
                </a:solidFill>
                <a:latin typeface="Arial"/>
                <a:cs typeface="Arial"/>
              </a:rPr>
              <a:t>a</a:t>
            </a:r>
            <a:r>
              <a:rPr dirty="0" sz="3200" spc="-5">
                <a:solidFill>
                  <a:srgbClr val="323298"/>
                </a:solidFill>
                <a:latin typeface="Arial"/>
                <a:cs typeface="Arial"/>
              </a:rPr>
              <a:t>re</a:t>
            </a:r>
            <a:r>
              <a:rPr dirty="0" sz="32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3200" spc="-10">
                <a:solidFill>
                  <a:srgbClr val="323298"/>
                </a:solidFill>
                <a:latin typeface="Arial"/>
                <a:cs typeface="Arial"/>
              </a:rPr>
              <a:t>fo</a:t>
            </a:r>
            <a:r>
              <a:rPr dirty="0" sz="3200" spc="-15">
                <a:solidFill>
                  <a:srgbClr val="323298"/>
                </a:solidFill>
                <a:latin typeface="Arial"/>
                <a:cs typeface="Arial"/>
              </a:rPr>
              <a:t>u</a:t>
            </a:r>
            <a:r>
              <a:rPr dirty="0" sz="3200" spc="-5">
                <a:solidFill>
                  <a:srgbClr val="323298"/>
                </a:solidFill>
                <a:latin typeface="Arial"/>
                <a:cs typeface="Arial"/>
              </a:rPr>
              <a:t>r</a:t>
            </a:r>
            <a:r>
              <a:rPr dirty="0" sz="32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3200" spc="-25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3200" spc="-5">
                <a:solidFill>
                  <a:srgbClr val="323298"/>
                </a:solidFill>
                <a:latin typeface="Arial"/>
                <a:cs typeface="Arial"/>
              </a:rPr>
              <a:t>y</a:t>
            </a:r>
            <a:r>
              <a:rPr dirty="0" sz="3200" spc="-15">
                <a:solidFill>
                  <a:srgbClr val="323298"/>
                </a:solidFill>
                <a:latin typeface="Arial"/>
                <a:cs typeface="Arial"/>
              </a:rPr>
              <a:t>p</a:t>
            </a:r>
            <a:r>
              <a:rPr dirty="0" sz="3200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3200" spc="-5">
                <a:solidFill>
                  <a:srgbClr val="323298"/>
                </a:solidFill>
                <a:latin typeface="Arial"/>
                <a:cs typeface="Arial"/>
              </a:rPr>
              <a:t>s</a:t>
            </a:r>
            <a:r>
              <a:rPr dirty="0" sz="32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3200" spc="-15">
                <a:solidFill>
                  <a:srgbClr val="323298"/>
                </a:solidFill>
                <a:latin typeface="Arial"/>
                <a:cs typeface="Arial"/>
              </a:rPr>
              <a:t>o</a:t>
            </a:r>
            <a:r>
              <a:rPr dirty="0" sz="3200" spc="-5">
                <a:solidFill>
                  <a:srgbClr val="323298"/>
                </a:solidFill>
                <a:latin typeface="Arial"/>
                <a:cs typeface="Arial"/>
              </a:rPr>
              <a:t>f</a:t>
            </a:r>
            <a:r>
              <a:rPr dirty="0" sz="32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3200" spc="-5">
                <a:solidFill>
                  <a:srgbClr val="323298"/>
                </a:solidFill>
                <a:latin typeface="Arial"/>
                <a:cs typeface="Arial"/>
              </a:rPr>
              <a:t>chi</a:t>
            </a:r>
            <a:r>
              <a:rPr dirty="0" sz="3200" spc="-15">
                <a:solidFill>
                  <a:srgbClr val="323298"/>
                </a:solidFill>
                <a:latin typeface="Arial"/>
                <a:cs typeface="Arial"/>
              </a:rPr>
              <a:t>p</a:t>
            </a:r>
            <a:r>
              <a:rPr dirty="0" sz="3200" spc="-5">
                <a:solidFill>
                  <a:srgbClr val="323298"/>
                </a:solidFill>
                <a:latin typeface="Arial"/>
                <a:cs typeface="Arial"/>
              </a:rPr>
              <a:t>s </a:t>
            </a:r>
            <a:r>
              <a:rPr dirty="0" sz="3200" spc="-5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323298"/>
                </a:solidFill>
                <a:latin typeface="Arial"/>
                <a:cs typeface="Arial"/>
              </a:rPr>
              <a:t>commonly observed </a:t>
            </a:r>
            <a:r>
              <a:rPr dirty="0" sz="3200" spc="-5">
                <a:solidFill>
                  <a:srgbClr val="323298"/>
                </a:solidFill>
                <a:latin typeface="Arial"/>
                <a:cs typeface="Arial"/>
              </a:rPr>
              <a:t>in</a:t>
            </a:r>
            <a:r>
              <a:rPr dirty="0" sz="3200" spc="2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323298"/>
                </a:solidFill>
                <a:latin typeface="Arial"/>
                <a:cs typeface="Arial"/>
              </a:rPr>
              <a:t>practice</a:t>
            </a:r>
            <a:endParaRPr sz="3200">
              <a:latin typeface="Arial"/>
              <a:cs typeface="Arial"/>
            </a:endParaRPr>
          </a:p>
          <a:p>
            <a:pPr marL="364490" indent="-352425">
              <a:lnSpc>
                <a:spcPct val="100000"/>
              </a:lnSpc>
              <a:spcBef>
                <a:spcPts val="2225"/>
              </a:spcBef>
              <a:buClr>
                <a:srgbClr val="3232CC"/>
              </a:buClr>
              <a:buFont typeface="Arial"/>
              <a:buChar char="•"/>
              <a:tabLst>
                <a:tab pos="364490" algn="l"/>
                <a:tab pos="365125" algn="l"/>
              </a:tabLst>
            </a:pPr>
            <a:r>
              <a:rPr dirty="0" sz="3200" spc="-10" b="1">
                <a:solidFill>
                  <a:srgbClr val="FF0000"/>
                </a:solidFill>
                <a:latin typeface="Arial"/>
                <a:cs typeface="Arial"/>
              </a:rPr>
              <a:t>Continuous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0000"/>
                </a:solidFill>
                <a:latin typeface="Arial"/>
                <a:cs typeface="Arial"/>
              </a:rPr>
              <a:t>chips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841" y="3857010"/>
            <a:ext cx="5963285" cy="2571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64490" marR="104139" indent="-352425">
              <a:lnSpc>
                <a:spcPct val="100000"/>
              </a:lnSpc>
              <a:spcBef>
                <a:spcPts val="95"/>
              </a:spcBef>
              <a:buClr>
                <a:srgbClr val="3232CC"/>
              </a:buClr>
              <a:buFont typeface="Arial"/>
              <a:buChar char="•"/>
              <a:tabLst>
                <a:tab pos="364490" algn="l"/>
                <a:tab pos="365125" algn="l"/>
                <a:tab pos="3526154" algn="l"/>
                <a:tab pos="5041265" algn="l"/>
              </a:tabLst>
            </a:pPr>
            <a:r>
              <a:rPr dirty="0" sz="3200" spc="-15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3200" spc="-5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3200" spc="-10" b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3200" spc="-15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3200" spc="-5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3200" spc="5" b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3200" spc="-10" b="1">
                <a:solidFill>
                  <a:srgbClr val="FF0000"/>
                </a:solidFill>
                <a:latin typeface="Arial"/>
                <a:cs typeface="Arial"/>
              </a:rPr>
              <a:t>uo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dirty="0" sz="3200" spc="-5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3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2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3200" spc="-10" b="1">
                <a:solidFill>
                  <a:srgbClr val="FF0000"/>
                </a:solidFill>
                <a:latin typeface="Arial"/>
                <a:cs typeface="Arial"/>
              </a:rPr>
              <a:t>hi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dirty="0" sz="3200" spc="-5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320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3200" spc="-10" b="1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dirty="0" sz="3200" spc="-25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3200" spc="-5" b="1">
                <a:solidFill>
                  <a:srgbClr val="FF0000"/>
                </a:solidFill>
                <a:latin typeface="Arial"/>
                <a:cs typeface="Arial"/>
              </a:rPr>
              <a:t>th </a:t>
            </a:r>
            <a:r>
              <a:rPr dirty="0" sz="3200" spc="-5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>
                <a:solidFill>
                  <a:srgbClr val="FF0000"/>
                </a:solidFill>
                <a:latin typeface="Arial"/>
                <a:cs typeface="Arial"/>
              </a:rPr>
              <a:t>edge</a:t>
            </a:r>
            <a:endParaRPr sz="3200">
              <a:latin typeface="Arial"/>
              <a:cs typeface="Arial"/>
            </a:endParaRPr>
          </a:p>
          <a:p>
            <a:pPr marL="364490" indent="-352425">
              <a:lnSpc>
                <a:spcPct val="100000"/>
              </a:lnSpc>
              <a:spcBef>
                <a:spcPts val="2330"/>
              </a:spcBef>
              <a:buClr>
                <a:srgbClr val="3232CC"/>
              </a:buClr>
              <a:buFont typeface="Arial"/>
              <a:buChar char="•"/>
              <a:tabLst>
                <a:tab pos="364490" algn="l"/>
                <a:tab pos="365125" algn="l"/>
              </a:tabLst>
            </a:pPr>
            <a:r>
              <a:rPr dirty="0" sz="3200" spc="-15" b="1">
                <a:solidFill>
                  <a:srgbClr val="FF0000"/>
                </a:solidFill>
                <a:latin typeface="Arial"/>
                <a:cs typeface="Arial"/>
              </a:rPr>
              <a:t>Serrated </a:t>
            </a:r>
            <a:r>
              <a:rPr dirty="0" sz="3200" spc="-5" b="1">
                <a:solidFill>
                  <a:srgbClr val="FF0000"/>
                </a:solidFill>
                <a:latin typeface="Arial"/>
                <a:cs typeface="Arial"/>
              </a:rPr>
              <a:t>or </a:t>
            </a:r>
            <a:r>
              <a:rPr dirty="0" sz="3200" spc="-10" b="1">
                <a:solidFill>
                  <a:srgbClr val="FF0000"/>
                </a:solidFill>
                <a:latin typeface="Arial"/>
                <a:cs typeface="Arial"/>
              </a:rPr>
              <a:t>segmented chips</a:t>
            </a:r>
            <a:endParaRPr sz="3200">
              <a:latin typeface="Arial"/>
              <a:cs typeface="Arial"/>
            </a:endParaRPr>
          </a:p>
          <a:p>
            <a:pPr marL="364490" indent="-352425">
              <a:lnSpc>
                <a:spcPct val="100000"/>
              </a:lnSpc>
              <a:spcBef>
                <a:spcPts val="2360"/>
              </a:spcBef>
              <a:buClr>
                <a:srgbClr val="3232CC"/>
              </a:buClr>
              <a:buFont typeface="Arial"/>
              <a:buChar char="•"/>
              <a:tabLst>
                <a:tab pos="364490" algn="l"/>
                <a:tab pos="365125" algn="l"/>
              </a:tabLst>
            </a:pPr>
            <a:r>
              <a:rPr dirty="0" sz="3200" spc="-10" b="1">
                <a:solidFill>
                  <a:srgbClr val="FF0000"/>
                </a:solidFill>
                <a:latin typeface="Arial"/>
                <a:cs typeface="Arial"/>
              </a:rPr>
              <a:t>Discontinuous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20659" y="3857010"/>
            <a:ext cx="1510665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0" b="1">
                <a:solidFill>
                  <a:srgbClr val="FF0000"/>
                </a:solidFill>
                <a:latin typeface="Arial"/>
                <a:cs typeface="Arial"/>
              </a:rPr>
              <a:t>built-up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386173"/>
            <a:ext cx="4930775" cy="772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10"/>
              <a:t>Continuous</a:t>
            </a:r>
            <a:r>
              <a:rPr dirty="0" sz="4900" spc="-65"/>
              <a:t> </a:t>
            </a:r>
            <a:r>
              <a:rPr dirty="0" sz="4900" spc="-10"/>
              <a:t>Chips</a:t>
            </a:r>
            <a:endParaRPr sz="4900"/>
          </a:p>
        </p:txBody>
      </p:sp>
      <p:sp>
        <p:nvSpPr>
          <p:cNvPr id="6" name="object 6"/>
          <p:cNvSpPr txBox="1"/>
          <p:nvPr/>
        </p:nvSpPr>
        <p:spPr>
          <a:xfrm>
            <a:off x="1027841" y="1799058"/>
            <a:ext cx="6963409" cy="642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95"/>
              </a:spcBef>
              <a:tabLst>
                <a:tab pos="1366520" algn="l"/>
                <a:tab pos="2296160" algn="l"/>
                <a:tab pos="2799715" algn="l"/>
                <a:tab pos="3727450" algn="l"/>
                <a:tab pos="4313555" algn="l"/>
                <a:tab pos="5186045" algn="l"/>
                <a:tab pos="6358255" algn="l"/>
              </a:tabLst>
            </a:pP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Continuous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chips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in the form of long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coils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having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the same 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throughout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usually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are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formed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with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ductile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materials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like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2909" y="1799058"/>
            <a:ext cx="1236345" cy="642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44780">
              <a:lnSpc>
                <a:spcPct val="101200"/>
              </a:lnSpc>
              <a:spcBef>
                <a:spcPts val="95"/>
              </a:spcBef>
              <a:tabLst>
                <a:tab pos="610870" algn="l"/>
              </a:tabLst>
            </a:pP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h</a:t>
            </a:r>
            <a:r>
              <a:rPr dirty="0" sz="2000" spc="-10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c</a:t>
            </a: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k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n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s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s 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mi</a:t>
            </a:r>
            <a:r>
              <a:rPr dirty="0" sz="2000" spc="-10">
                <a:solidFill>
                  <a:srgbClr val="323298"/>
                </a:solidFill>
                <a:latin typeface="Arial"/>
                <a:cs typeface="Arial"/>
              </a:rPr>
              <a:t>l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d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s</a:t>
            </a: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l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7841" y="2416135"/>
            <a:ext cx="8232140" cy="642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95"/>
              </a:spcBef>
              <a:tabLst>
                <a:tab pos="5173345" algn="l"/>
                <a:tab pos="5826125" algn="l"/>
              </a:tabLst>
            </a:pPr>
            <a:r>
              <a:rPr dirty="0" sz="2000" spc="-15">
                <a:solidFill>
                  <a:srgbClr val="323298"/>
                </a:solidFill>
                <a:latin typeface="Arial"/>
                <a:cs typeface="Arial"/>
              </a:rPr>
              <a:t>copper, 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aluminum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which 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can 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have </a:t>
            </a:r>
            <a:r>
              <a:rPr dirty="0" sz="2000" spc="28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large</a:t>
            </a:r>
            <a:r>
              <a:rPr dirty="0" sz="2000" spc="395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plastic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deformation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that 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are 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machined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at high cutting speeds</a:t>
            </a:r>
            <a:r>
              <a:rPr dirty="0" sz="2000" spc="7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and/or</a:t>
            </a:r>
            <a:r>
              <a:rPr dirty="0" sz="2000" spc="2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high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rake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angles.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62137" y="3609708"/>
            <a:ext cx="6154331" cy="3053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074896" y="6929418"/>
            <a:ext cx="1677670" cy="2044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spc="5" b="1">
                <a:latin typeface="Times New Roman"/>
                <a:cs typeface="Times New Roman"/>
              </a:rPr>
              <a:t>Figure: Continuous</a:t>
            </a:r>
            <a:r>
              <a:rPr dirty="0" sz="1150" spc="-25" b="1">
                <a:latin typeface="Times New Roman"/>
                <a:cs typeface="Times New Roman"/>
              </a:rPr>
              <a:t> </a:t>
            </a:r>
            <a:r>
              <a:rPr dirty="0" sz="1150" spc="5" b="1">
                <a:latin typeface="Times New Roman"/>
                <a:cs typeface="Times New Roman"/>
              </a:rPr>
              <a:t>Chips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68</a:t>
            </a:fld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386173"/>
            <a:ext cx="4930775" cy="772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10"/>
              <a:t>Continuous</a:t>
            </a:r>
            <a:r>
              <a:rPr dirty="0" sz="4900" spc="-65"/>
              <a:t> </a:t>
            </a:r>
            <a:r>
              <a:rPr dirty="0" sz="4900" spc="-10"/>
              <a:t>Chips</a:t>
            </a:r>
            <a:endParaRPr sz="4900"/>
          </a:p>
        </p:txBody>
      </p:sp>
      <p:sp>
        <p:nvSpPr>
          <p:cNvPr id="6" name="object 6"/>
          <p:cNvSpPr/>
          <p:nvPr/>
        </p:nvSpPr>
        <p:spPr>
          <a:xfrm>
            <a:off x="5429923" y="1427467"/>
            <a:ext cx="4902911" cy="3021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5987948" y="4701590"/>
            <a:ext cx="4330065" cy="2434590"/>
            <a:chOff x="5987948" y="4701590"/>
            <a:chExt cx="4330065" cy="2434590"/>
          </a:xfrm>
        </p:grpSpPr>
        <p:sp>
          <p:nvSpPr>
            <p:cNvPr id="8" name="object 8"/>
            <p:cNvSpPr/>
            <p:nvPr/>
          </p:nvSpPr>
          <p:spPr>
            <a:xfrm>
              <a:off x="5987948" y="4701590"/>
              <a:ext cx="2866783" cy="24341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624252" y="5615152"/>
              <a:ext cx="1693240" cy="11562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07369" y="1578281"/>
            <a:ext cx="5001260" cy="4547870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1100"/>
              </a:spcBef>
            </a:pP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Shear 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zone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types</a:t>
            </a:r>
            <a:endParaRPr sz="1800">
              <a:latin typeface="Arial"/>
              <a:cs typeface="Arial"/>
            </a:endParaRPr>
          </a:p>
          <a:p>
            <a:pPr algn="just" marL="253365" marR="68580" indent="-177800">
              <a:lnSpc>
                <a:spcPts val="1689"/>
              </a:lnSpc>
              <a:spcBef>
                <a:spcPts val="1285"/>
              </a:spcBef>
              <a:buClr>
                <a:srgbClr val="3232CC"/>
              </a:buClr>
              <a:buFont typeface="OpenSymbol"/>
              <a:buChar char="•"/>
              <a:tabLst>
                <a:tab pos="254000" algn="l"/>
              </a:tabLst>
            </a:pPr>
            <a:r>
              <a:rPr dirty="0" sz="1700" spc="-10">
                <a:latin typeface="Arial"/>
                <a:cs typeface="Arial"/>
              </a:rPr>
              <a:t>Deformation </a:t>
            </a:r>
            <a:r>
              <a:rPr dirty="0" sz="1700" spc="-5">
                <a:latin typeface="Arial"/>
                <a:cs typeface="Arial"/>
              </a:rPr>
              <a:t>of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material takes place </a:t>
            </a:r>
            <a:r>
              <a:rPr dirty="0" sz="1700" spc="-10">
                <a:latin typeface="Arial"/>
                <a:cs typeface="Arial"/>
              </a:rPr>
              <a:t>along </a:t>
            </a:r>
            <a:r>
              <a:rPr dirty="0" sz="1700">
                <a:latin typeface="Arial"/>
                <a:cs typeface="Arial"/>
              </a:rPr>
              <a:t>a  </a:t>
            </a:r>
            <a:r>
              <a:rPr dirty="0" sz="1700" spc="-10">
                <a:latin typeface="Arial"/>
                <a:cs typeface="Arial"/>
              </a:rPr>
              <a:t>narrow </a:t>
            </a:r>
            <a:r>
              <a:rPr dirty="0" sz="1700" spc="-15">
                <a:latin typeface="Arial"/>
                <a:cs typeface="Arial"/>
              </a:rPr>
              <a:t>shear </a:t>
            </a:r>
            <a:r>
              <a:rPr dirty="0" sz="1700" spc="-10">
                <a:latin typeface="Arial"/>
                <a:cs typeface="Arial"/>
              </a:rPr>
              <a:t>zone </a:t>
            </a:r>
            <a:r>
              <a:rPr dirty="0" sz="1700" spc="-5">
                <a:latin typeface="Arial"/>
                <a:cs typeface="Arial"/>
              </a:rPr>
              <a:t>called </a:t>
            </a:r>
            <a:r>
              <a:rPr dirty="0" sz="1700" spc="-5" b="1">
                <a:solidFill>
                  <a:srgbClr val="CCCC00"/>
                </a:solidFill>
                <a:latin typeface="Arial"/>
                <a:cs typeface="Arial"/>
              </a:rPr>
              <a:t>primary </a:t>
            </a:r>
            <a:r>
              <a:rPr dirty="0" sz="1700" spc="-15" b="1">
                <a:solidFill>
                  <a:srgbClr val="CCCC00"/>
                </a:solidFill>
                <a:latin typeface="Arial"/>
                <a:cs typeface="Arial"/>
              </a:rPr>
              <a:t>shear </a:t>
            </a:r>
            <a:r>
              <a:rPr dirty="0" sz="1700" spc="-5" b="1">
                <a:solidFill>
                  <a:srgbClr val="CCCC00"/>
                </a:solidFill>
                <a:latin typeface="Arial"/>
                <a:cs typeface="Arial"/>
              </a:rPr>
              <a:t>zone</a:t>
            </a:r>
            <a:r>
              <a:rPr dirty="0" sz="1700" spc="-5">
                <a:latin typeface="Arial"/>
                <a:cs typeface="Arial"/>
              </a:rPr>
              <a:t>.  </a:t>
            </a:r>
            <a:r>
              <a:rPr dirty="0" sz="1700" spc="-15">
                <a:latin typeface="Arial"/>
                <a:cs typeface="Arial"/>
              </a:rPr>
              <a:t>Figure</a:t>
            </a:r>
            <a:r>
              <a:rPr dirty="0" sz="1700" spc="7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(a)</a:t>
            </a:r>
            <a:endParaRPr sz="1700">
              <a:latin typeface="Arial"/>
              <a:cs typeface="Arial"/>
            </a:endParaRPr>
          </a:p>
          <a:p>
            <a:pPr algn="just" marL="253365" marR="69850" indent="-177800">
              <a:lnSpc>
                <a:spcPct val="83000"/>
              </a:lnSpc>
              <a:spcBef>
                <a:spcPts val="1180"/>
              </a:spcBef>
              <a:buClr>
                <a:srgbClr val="3232CC"/>
              </a:buClr>
              <a:buFont typeface="OpenSymbol"/>
              <a:buChar char="•"/>
              <a:tabLst>
                <a:tab pos="254000" algn="l"/>
              </a:tabLst>
            </a:pPr>
            <a:r>
              <a:rPr dirty="0" sz="1700" spc="-10">
                <a:latin typeface="Arial"/>
                <a:cs typeface="Arial"/>
              </a:rPr>
              <a:t>Continuous </a:t>
            </a:r>
            <a:r>
              <a:rPr dirty="0" sz="1700" spc="-5">
                <a:latin typeface="Arial"/>
                <a:cs typeface="Arial"/>
              </a:rPr>
              <a:t>chips </a:t>
            </a:r>
            <a:r>
              <a:rPr dirty="0" sz="1700" spc="-35">
                <a:latin typeface="Arial"/>
                <a:cs typeface="Arial"/>
              </a:rPr>
              <a:t>may, </a:t>
            </a:r>
            <a:r>
              <a:rPr dirty="0" sz="1700" spc="-15">
                <a:latin typeface="Arial"/>
                <a:cs typeface="Arial"/>
              </a:rPr>
              <a:t>because </a:t>
            </a:r>
            <a:r>
              <a:rPr dirty="0" sz="1700" spc="-10">
                <a:latin typeface="Arial"/>
                <a:cs typeface="Arial"/>
              </a:rPr>
              <a:t>of high </a:t>
            </a:r>
            <a:r>
              <a:rPr dirty="0" sz="1700" spc="-5">
                <a:latin typeface="Arial"/>
                <a:cs typeface="Arial"/>
              </a:rPr>
              <a:t>friction,  </a:t>
            </a:r>
            <a:r>
              <a:rPr dirty="0" sz="1700" spc="-15">
                <a:latin typeface="Arial"/>
                <a:cs typeface="Arial"/>
              </a:rPr>
              <a:t>develop </a:t>
            </a:r>
            <a:r>
              <a:rPr dirty="0" sz="1700">
                <a:latin typeface="Arial"/>
                <a:cs typeface="Arial"/>
              </a:rPr>
              <a:t>a </a:t>
            </a:r>
            <a:r>
              <a:rPr dirty="0" sz="1700" spc="-10" b="1">
                <a:solidFill>
                  <a:srgbClr val="CCCC00"/>
                </a:solidFill>
                <a:latin typeface="Arial"/>
                <a:cs typeface="Arial"/>
              </a:rPr>
              <a:t>secondary shear </a:t>
            </a:r>
            <a:r>
              <a:rPr dirty="0" sz="1700" spc="-5" b="1">
                <a:solidFill>
                  <a:srgbClr val="CCCC00"/>
                </a:solidFill>
                <a:latin typeface="Arial"/>
                <a:cs typeface="Arial"/>
              </a:rPr>
              <a:t>zone </a:t>
            </a:r>
            <a:r>
              <a:rPr dirty="0" sz="1700" spc="-10">
                <a:latin typeface="Arial"/>
                <a:cs typeface="Arial"/>
              </a:rPr>
              <a:t>at </a:t>
            </a:r>
            <a:r>
              <a:rPr dirty="0" sz="1700" spc="-5">
                <a:latin typeface="Arial"/>
                <a:cs typeface="Arial"/>
              </a:rPr>
              <a:t>tool–chip  </a:t>
            </a:r>
            <a:r>
              <a:rPr dirty="0" sz="1700" spc="-10">
                <a:latin typeface="Arial"/>
                <a:cs typeface="Arial"/>
              </a:rPr>
              <a:t>interface (b).The </a:t>
            </a:r>
            <a:r>
              <a:rPr dirty="0" sz="1700" spc="-5">
                <a:latin typeface="Arial"/>
                <a:cs typeface="Arial"/>
              </a:rPr>
              <a:t>secondary </a:t>
            </a:r>
            <a:r>
              <a:rPr dirty="0" sz="1700" spc="-15">
                <a:latin typeface="Arial"/>
                <a:cs typeface="Arial"/>
              </a:rPr>
              <a:t>zone </a:t>
            </a:r>
            <a:r>
              <a:rPr dirty="0" sz="1700" spc="-10">
                <a:latin typeface="Arial"/>
                <a:cs typeface="Arial"/>
              </a:rPr>
              <a:t>becomes  </a:t>
            </a:r>
            <a:r>
              <a:rPr dirty="0" sz="1700" spc="-15">
                <a:latin typeface="Arial"/>
                <a:cs typeface="Arial"/>
              </a:rPr>
              <a:t>thicker </a:t>
            </a:r>
            <a:r>
              <a:rPr dirty="0" sz="1700" spc="-5">
                <a:latin typeface="Arial"/>
                <a:cs typeface="Arial"/>
              </a:rPr>
              <a:t>as tool–chip friction </a:t>
            </a:r>
            <a:r>
              <a:rPr dirty="0" sz="1700" spc="-15">
                <a:latin typeface="Arial"/>
                <a:cs typeface="Arial"/>
              </a:rPr>
              <a:t>increases. </a:t>
            </a:r>
            <a:r>
              <a:rPr dirty="0" sz="1700" spc="-10">
                <a:latin typeface="Arial"/>
                <a:cs typeface="Arial"/>
              </a:rPr>
              <a:t>Figure</a:t>
            </a:r>
            <a:r>
              <a:rPr dirty="0" sz="1700" spc="5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(b)</a:t>
            </a:r>
            <a:endParaRPr sz="1700">
              <a:latin typeface="Arial"/>
              <a:cs typeface="Arial"/>
            </a:endParaRPr>
          </a:p>
          <a:p>
            <a:pPr marL="253365" marR="67945" indent="-177800">
              <a:lnSpc>
                <a:spcPts val="1689"/>
              </a:lnSpc>
              <a:spcBef>
                <a:spcPts val="1195"/>
              </a:spcBef>
              <a:buClr>
                <a:srgbClr val="3232CC"/>
              </a:buClr>
              <a:buFont typeface="OpenSymbol"/>
              <a:buChar char="•"/>
              <a:tabLst>
                <a:tab pos="254000" algn="l"/>
                <a:tab pos="527685" algn="l"/>
                <a:tab pos="954405" algn="l"/>
                <a:tab pos="1160780" algn="l"/>
                <a:tab pos="1396365" algn="l"/>
                <a:tab pos="1435100" algn="l"/>
                <a:tab pos="1562735" algn="l"/>
                <a:tab pos="1743710" algn="l"/>
                <a:tab pos="2108200" algn="l"/>
                <a:tab pos="2442210" algn="l"/>
                <a:tab pos="2479040" algn="l"/>
                <a:tab pos="2836545" algn="l"/>
                <a:tab pos="2867660" algn="l"/>
                <a:tab pos="3355340" algn="l"/>
                <a:tab pos="3479800" algn="l"/>
                <a:tab pos="3523615" algn="l"/>
                <a:tab pos="3782060" algn="l"/>
                <a:tab pos="4138929" algn="l"/>
                <a:tab pos="4216400" algn="l"/>
                <a:tab pos="4395470" algn="l"/>
                <a:tab pos="4460875" algn="l"/>
                <a:tab pos="4628515" algn="l"/>
              </a:tabLst>
            </a:pPr>
            <a:r>
              <a:rPr dirty="0" sz="1700" spc="-5">
                <a:latin typeface="Arial"/>
                <a:cs typeface="Arial"/>
              </a:rPr>
              <a:t>I</a:t>
            </a:r>
            <a:r>
              <a:rPr dirty="0" sz="1700">
                <a:latin typeface="Arial"/>
                <a:cs typeface="Arial"/>
              </a:rPr>
              <a:t>n</a:t>
            </a:r>
            <a:r>
              <a:rPr dirty="0" sz="1700" spc="135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Arial"/>
                <a:cs typeface="Arial"/>
              </a:rPr>
              <a:t>CC</a:t>
            </a:r>
            <a:r>
              <a:rPr dirty="0" sz="1700">
                <a:latin typeface="Arial"/>
                <a:cs typeface="Arial"/>
              </a:rPr>
              <a:t>s,</a:t>
            </a:r>
            <a:r>
              <a:rPr dirty="0" sz="1700" spc="13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d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 spc="-5">
                <a:latin typeface="Arial"/>
                <a:cs typeface="Arial"/>
              </a:rPr>
              <a:t>fo</a:t>
            </a:r>
            <a:r>
              <a:rPr dirty="0" sz="1700" spc="-15">
                <a:latin typeface="Arial"/>
                <a:cs typeface="Arial"/>
              </a:rPr>
              <a:t>r</a:t>
            </a:r>
            <a:r>
              <a:rPr dirty="0" sz="1700" spc="-5">
                <a:latin typeface="Arial"/>
                <a:cs typeface="Arial"/>
              </a:rPr>
              <a:t>ma</a:t>
            </a:r>
            <a:r>
              <a:rPr dirty="0" sz="1700" spc="-10">
                <a:latin typeface="Arial"/>
                <a:cs typeface="Arial"/>
              </a:rPr>
              <a:t>t</a:t>
            </a:r>
            <a:r>
              <a:rPr dirty="0" sz="170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n</a:t>
            </a:r>
            <a:r>
              <a:rPr dirty="0" sz="1700" spc="13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m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y</a:t>
            </a:r>
            <a:r>
              <a:rPr dirty="0" sz="1700" spc="13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lso</a:t>
            </a:r>
            <a:r>
              <a:rPr dirty="0" sz="1700" spc="125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tak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114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p</a:t>
            </a:r>
            <a:r>
              <a:rPr dirty="0" sz="1700">
                <a:latin typeface="Arial"/>
                <a:cs typeface="Arial"/>
              </a:rPr>
              <a:t>l</a:t>
            </a:r>
            <a:r>
              <a:rPr dirty="0" sz="1700" spc="-5">
                <a:latin typeface="Arial"/>
                <a:cs typeface="Arial"/>
              </a:rPr>
              <a:t>ac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a</a:t>
            </a:r>
            <a:r>
              <a:rPr dirty="0" sz="1700" spc="-10">
                <a:latin typeface="Arial"/>
                <a:cs typeface="Arial"/>
              </a:rPr>
              <a:t>l</a:t>
            </a:r>
            <a:r>
              <a:rPr dirty="0" sz="1700" spc="-5">
                <a:latin typeface="Arial"/>
                <a:cs typeface="Arial"/>
              </a:rPr>
              <a:t>ong 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a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5" b="1">
                <a:solidFill>
                  <a:srgbClr val="CCCC00"/>
                </a:solidFill>
                <a:latin typeface="Arial"/>
                <a:cs typeface="Arial"/>
              </a:rPr>
              <a:t>wi</a:t>
            </a:r>
            <a:r>
              <a:rPr dirty="0" sz="1700" spc="-10" b="1">
                <a:solidFill>
                  <a:srgbClr val="CCCC00"/>
                </a:solidFill>
                <a:latin typeface="Arial"/>
                <a:cs typeface="Arial"/>
              </a:rPr>
              <a:t>d</a:t>
            </a:r>
            <a:r>
              <a:rPr dirty="0" sz="1700" b="1">
                <a:solidFill>
                  <a:srgbClr val="CCCC00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CCCC00"/>
                </a:solidFill>
                <a:latin typeface="Times New Roman"/>
                <a:cs typeface="Times New Roman"/>
              </a:rPr>
              <a:t>	</a:t>
            </a:r>
            <a:r>
              <a:rPr dirty="0" sz="1700" spc="-10" b="1">
                <a:solidFill>
                  <a:srgbClr val="CCCC00"/>
                </a:solidFill>
                <a:latin typeface="Arial"/>
                <a:cs typeface="Arial"/>
              </a:rPr>
              <a:t>p</a:t>
            </a:r>
            <a:r>
              <a:rPr dirty="0" sz="1700" spc="-5" b="1">
                <a:solidFill>
                  <a:srgbClr val="CCCC00"/>
                </a:solidFill>
                <a:latin typeface="Arial"/>
                <a:cs typeface="Arial"/>
              </a:rPr>
              <a:t>r</a:t>
            </a:r>
            <a:r>
              <a:rPr dirty="0" sz="1700" b="1">
                <a:solidFill>
                  <a:srgbClr val="CCCC00"/>
                </a:solidFill>
                <a:latin typeface="Arial"/>
                <a:cs typeface="Arial"/>
              </a:rPr>
              <a:t>i</a:t>
            </a:r>
            <a:r>
              <a:rPr dirty="0" sz="1700" spc="-15" b="1">
                <a:solidFill>
                  <a:srgbClr val="CCCC00"/>
                </a:solidFill>
                <a:latin typeface="Arial"/>
                <a:cs typeface="Arial"/>
              </a:rPr>
              <a:t>m</a:t>
            </a:r>
            <a:r>
              <a:rPr dirty="0" sz="1700" spc="-5" b="1">
                <a:solidFill>
                  <a:srgbClr val="CCCC00"/>
                </a:solidFill>
                <a:latin typeface="Arial"/>
                <a:cs typeface="Arial"/>
              </a:rPr>
              <a:t>a</a:t>
            </a:r>
            <a:r>
              <a:rPr dirty="0" sz="1700" spc="5" b="1">
                <a:solidFill>
                  <a:srgbClr val="CCCC00"/>
                </a:solidFill>
                <a:latin typeface="Arial"/>
                <a:cs typeface="Arial"/>
              </a:rPr>
              <a:t>r</a:t>
            </a:r>
            <a:r>
              <a:rPr dirty="0" sz="1700" b="1">
                <a:solidFill>
                  <a:srgbClr val="CCCC00"/>
                </a:solidFill>
                <a:latin typeface="Arial"/>
                <a:cs typeface="Arial"/>
              </a:rPr>
              <a:t>y</a:t>
            </a:r>
            <a:r>
              <a:rPr dirty="0" sz="1700">
                <a:solidFill>
                  <a:srgbClr val="CCCC00"/>
                </a:solidFill>
                <a:latin typeface="Times New Roman"/>
                <a:cs typeface="Times New Roman"/>
              </a:rPr>
              <a:t>	</a:t>
            </a:r>
            <a:r>
              <a:rPr dirty="0" sz="1700" spc="-15" b="1">
                <a:solidFill>
                  <a:srgbClr val="CCCC00"/>
                </a:solidFill>
                <a:latin typeface="Arial"/>
                <a:cs typeface="Arial"/>
              </a:rPr>
              <a:t>s</a:t>
            </a:r>
            <a:r>
              <a:rPr dirty="0" sz="1700" spc="-10" b="1">
                <a:solidFill>
                  <a:srgbClr val="CCCC00"/>
                </a:solidFill>
                <a:latin typeface="Arial"/>
                <a:cs typeface="Arial"/>
              </a:rPr>
              <a:t>h</a:t>
            </a:r>
            <a:r>
              <a:rPr dirty="0" sz="1700" spc="-5" b="1">
                <a:solidFill>
                  <a:srgbClr val="CCCC00"/>
                </a:solidFill>
                <a:latin typeface="Arial"/>
                <a:cs typeface="Arial"/>
              </a:rPr>
              <a:t>ea</a:t>
            </a:r>
            <a:r>
              <a:rPr dirty="0" sz="1700" b="1">
                <a:solidFill>
                  <a:srgbClr val="CCCC00"/>
                </a:solidFill>
                <a:latin typeface="Arial"/>
                <a:cs typeface="Arial"/>
              </a:rPr>
              <a:t>r</a:t>
            </a:r>
            <a:r>
              <a:rPr dirty="0" sz="1700">
                <a:solidFill>
                  <a:srgbClr val="CCCC00"/>
                </a:solidFill>
                <a:latin typeface="Times New Roman"/>
                <a:cs typeface="Times New Roman"/>
              </a:rPr>
              <a:t>	</a:t>
            </a:r>
            <a:r>
              <a:rPr dirty="0" sz="1700" b="1">
                <a:solidFill>
                  <a:srgbClr val="CCCC00"/>
                </a:solidFill>
                <a:latin typeface="Arial"/>
                <a:cs typeface="Arial"/>
              </a:rPr>
              <a:t>z</a:t>
            </a:r>
            <a:r>
              <a:rPr dirty="0" sz="1700" spc="-10" b="1">
                <a:solidFill>
                  <a:srgbClr val="CCCC00"/>
                </a:solidFill>
                <a:latin typeface="Arial"/>
                <a:cs typeface="Arial"/>
              </a:rPr>
              <a:t>on</a:t>
            </a:r>
            <a:r>
              <a:rPr dirty="0" sz="1700" b="1">
                <a:solidFill>
                  <a:srgbClr val="CCCC00"/>
                </a:solidFill>
                <a:latin typeface="Arial"/>
                <a:cs typeface="Arial"/>
              </a:rPr>
              <a:t>e</a:t>
            </a:r>
            <a:r>
              <a:rPr dirty="0" sz="1700">
                <a:solidFill>
                  <a:srgbClr val="CCCC00"/>
                </a:solidFill>
                <a:latin typeface="Times New Roman"/>
                <a:cs typeface="Times New Roman"/>
              </a:rPr>
              <a:t>		</a:t>
            </a:r>
            <a:r>
              <a:rPr dirty="0" sz="1700" spc="-5" b="1">
                <a:solidFill>
                  <a:srgbClr val="CCCC00"/>
                </a:solidFill>
                <a:latin typeface="Arial"/>
                <a:cs typeface="Arial"/>
              </a:rPr>
              <a:t>wi</a:t>
            </a:r>
            <a:r>
              <a:rPr dirty="0" sz="1700" spc="-15" b="1">
                <a:solidFill>
                  <a:srgbClr val="CCCC00"/>
                </a:solidFill>
                <a:latin typeface="Arial"/>
                <a:cs typeface="Arial"/>
              </a:rPr>
              <a:t>t</a:t>
            </a:r>
            <a:r>
              <a:rPr dirty="0" sz="1700" b="1">
                <a:solidFill>
                  <a:srgbClr val="CCCC00"/>
                </a:solidFill>
                <a:latin typeface="Arial"/>
                <a:cs typeface="Arial"/>
              </a:rPr>
              <a:t>h</a:t>
            </a:r>
            <a:r>
              <a:rPr dirty="0" sz="1700">
                <a:solidFill>
                  <a:srgbClr val="CCCC00"/>
                </a:solidFill>
                <a:latin typeface="Times New Roman"/>
                <a:cs typeface="Times New Roman"/>
              </a:rPr>
              <a:t>		</a:t>
            </a:r>
            <a:r>
              <a:rPr dirty="0" sz="1700" spc="-5" b="1">
                <a:solidFill>
                  <a:srgbClr val="CCCC00"/>
                </a:solidFill>
                <a:latin typeface="Arial"/>
                <a:cs typeface="Arial"/>
              </a:rPr>
              <a:t>c</a:t>
            </a:r>
            <a:r>
              <a:rPr dirty="0" sz="1700" spc="-10" b="1">
                <a:solidFill>
                  <a:srgbClr val="CCCC00"/>
                </a:solidFill>
                <a:latin typeface="Arial"/>
                <a:cs typeface="Arial"/>
              </a:rPr>
              <a:t>u</a:t>
            </a:r>
            <a:r>
              <a:rPr dirty="0" sz="1700" spc="-5" b="1">
                <a:solidFill>
                  <a:srgbClr val="CCCC00"/>
                </a:solidFill>
                <a:latin typeface="Arial"/>
                <a:cs typeface="Arial"/>
              </a:rPr>
              <a:t>r</a:t>
            </a:r>
            <a:r>
              <a:rPr dirty="0" sz="1700" spc="-15" b="1">
                <a:solidFill>
                  <a:srgbClr val="CCCC00"/>
                </a:solidFill>
                <a:latin typeface="Arial"/>
                <a:cs typeface="Arial"/>
              </a:rPr>
              <a:t>v</a:t>
            </a:r>
            <a:r>
              <a:rPr dirty="0" sz="1700" spc="-5" b="1">
                <a:solidFill>
                  <a:srgbClr val="CCCC00"/>
                </a:solidFill>
                <a:latin typeface="Arial"/>
                <a:cs typeface="Arial"/>
              </a:rPr>
              <a:t>ed </a:t>
            </a:r>
            <a:r>
              <a:rPr dirty="0" sz="1700" spc="-5">
                <a:solidFill>
                  <a:srgbClr val="CCCC00"/>
                </a:solidFill>
                <a:latin typeface="Times New Roman"/>
                <a:cs typeface="Times New Roman"/>
              </a:rPr>
              <a:t> </a:t>
            </a:r>
            <a:r>
              <a:rPr dirty="0" sz="1700" spc="-10" b="1">
                <a:solidFill>
                  <a:srgbClr val="CCCC00"/>
                </a:solidFill>
                <a:latin typeface="Arial"/>
                <a:cs typeface="Arial"/>
              </a:rPr>
              <a:t>boundaries</a:t>
            </a:r>
            <a:r>
              <a:rPr dirty="0" sz="1700" spc="-10">
                <a:latin typeface="Arial"/>
                <a:cs typeface="Arial"/>
              </a:rPr>
              <a:t>.  </a:t>
            </a:r>
            <a:r>
              <a:rPr dirty="0" sz="1700" spc="-15">
                <a:latin typeface="Arial"/>
                <a:cs typeface="Arial"/>
              </a:rPr>
              <a:t>Figure  </a:t>
            </a:r>
            <a:r>
              <a:rPr dirty="0" sz="1700" spc="-5">
                <a:latin typeface="Arial"/>
                <a:cs typeface="Arial"/>
              </a:rPr>
              <a:t>(c).</a:t>
            </a:r>
            <a:r>
              <a:rPr dirty="0" sz="1700" spc="-27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The</a:t>
            </a:r>
            <a:r>
              <a:rPr dirty="0" sz="1700" spc="22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lower</a:t>
            </a:r>
            <a:r>
              <a:rPr dirty="0" sz="1700" spc="-10">
                <a:latin typeface="Times New Roman"/>
                <a:cs typeface="Times New Roman"/>
              </a:rPr>
              <a:t>	</a:t>
            </a:r>
            <a:r>
              <a:rPr dirty="0" sz="1700" spc="-10">
                <a:latin typeface="Arial"/>
                <a:cs typeface="Arial"/>
              </a:rPr>
              <a:t>boundary </a:t>
            </a:r>
            <a:r>
              <a:rPr dirty="0" sz="1700">
                <a:latin typeface="Arial"/>
                <a:cs typeface="Arial"/>
              </a:rPr>
              <a:t>is  </a:t>
            </a:r>
            <a:r>
              <a:rPr dirty="0" sz="1700" spc="-15">
                <a:latin typeface="Arial"/>
                <a:cs typeface="Arial"/>
              </a:rPr>
              <a:t>be</a:t>
            </a:r>
            <a:r>
              <a:rPr dirty="0" sz="1700" spc="-10">
                <a:latin typeface="Arial"/>
                <a:cs typeface="Arial"/>
              </a:rPr>
              <a:t>l</a:t>
            </a:r>
            <a:r>
              <a:rPr dirty="0" sz="1700" spc="-2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w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th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mach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5">
                <a:latin typeface="Arial"/>
                <a:cs typeface="Arial"/>
              </a:rPr>
              <a:t>n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d</a:t>
            </a:r>
            <a:r>
              <a:rPr dirty="0" sz="1700">
                <a:latin typeface="Times New Roman"/>
                <a:cs typeface="Times New Roman"/>
              </a:rPr>
              <a:t>		</a:t>
            </a:r>
            <a:r>
              <a:rPr dirty="0" sz="1700" spc="-15">
                <a:latin typeface="Arial"/>
                <a:cs typeface="Arial"/>
              </a:rPr>
              <a:t>su</a:t>
            </a:r>
            <a:r>
              <a:rPr dirty="0" sz="1700" spc="-25">
                <a:latin typeface="Arial"/>
                <a:cs typeface="Arial"/>
              </a:rPr>
              <a:t>r</a:t>
            </a:r>
            <a:r>
              <a:rPr dirty="0" sz="1700" spc="-5">
                <a:latin typeface="Arial"/>
                <a:cs typeface="Arial"/>
              </a:rPr>
              <a:t>f</a:t>
            </a:r>
            <a:r>
              <a:rPr dirty="0" sz="1700" spc="-2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c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,</a:t>
            </a:r>
            <a:r>
              <a:rPr dirty="0" sz="1700">
                <a:latin typeface="Times New Roman"/>
                <a:cs typeface="Times New Roman"/>
              </a:rPr>
              <a:t>			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 spc="-25">
                <a:latin typeface="Arial"/>
                <a:cs typeface="Arial"/>
              </a:rPr>
              <a:t>u</a:t>
            </a:r>
            <a:r>
              <a:rPr dirty="0" sz="1700" spc="-15">
                <a:latin typeface="Arial"/>
                <a:cs typeface="Arial"/>
              </a:rPr>
              <a:t>b</a:t>
            </a:r>
            <a:r>
              <a:rPr dirty="0" sz="1700" spc="-10">
                <a:latin typeface="Arial"/>
                <a:cs typeface="Arial"/>
              </a:rPr>
              <a:t>j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c</a:t>
            </a:r>
            <a:r>
              <a:rPr dirty="0" sz="1700" spc="-20">
                <a:latin typeface="Arial"/>
                <a:cs typeface="Arial"/>
              </a:rPr>
              <a:t>t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2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g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t</a:t>
            </a:r>
            <a:r>
              <a:rPr dirty="0" sz="1700" spc="-25">
                <a:latin typeface="Arial"/>
                <a:cs typeface="Arial"/>
              </a:rPr>
              <a:t>h</a:t>
            </a:r>
            <a:r>
              <a:rPr dirty="0" sz="1700">
                <a:latin typeface="Arial"/>
                <a:cs typeface="Arial"/>
              </a:rPr>
              <a:t>e 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machined</a:t>
            </a:r>
            <a:r>
              <a:rPr dirty="0" sz="1700" spc="240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surface</a:t>
            </a:r>
            <a:r>
              <a:rPr dirty="0" sz="1700" spc="26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to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distortion, </a:t>
            </a:r>
            <a:r>
              <a:rPr dirty="0" sz="1700" spc="-10">
                <a:latin typeface="Arial"/>
                <a:cs typeface="Arial"/>
              </a:rPr>
              <a:t>as </a:t>
            </a:r>
            <a:r>
              <a:rPr dirty="0" sz="1700" spc="-5">
                <a:latin typeface="Arial"/>
                <a:cs typeface="Arial"/>
              </a:rPr>
              <a:t>depicted by  </a:t>
            </a:r>
            <a:r>
              <a:rPr dirty="0" sz="1700" spc="-10">
                <a:latin typeface="Arial"/>
                <a:cs typeface="Arial"/>
              </a:rPr>
              <a:t>the</a:t>
            </a:r>
            <a:r>
              <a:rPr dirty="0" sz="1700" spc="55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distorted</a:t>
            </a:r>
            <a:r>
              <a:rPr dirty="0" sz="1700" spc="-15">
                <a:latin typeface="Times New Roman"/>
                <a:cs typeface="Times New Roman"/>
              </a:rPr>
              <a:t>		</a:t>
            </a:r>
            <a:r>
              <a:rPr dirty="0" sz="1700" spc="-5">
                <a:latin typeface="Arial"/>
                <a:cs typeface="Arial"/>
              </a:rPr>
              <a:t>vertical lines. This situation occurs  particularly</a:t>
            </a:r>
            <a:r>
              <a:rPr dirty="0" sz="1700" spc="-5">
                <a:latin typeface="Times New Roman"/>
                <a:cs typeface="Times New Roman"/>
              </a:rPr>
              <a:t>		</a:t>
            </a:r>
            <a:r>
              <a:rPr dirty="0" sz="1700">
                <a:latin typeface="Arial"/>
                <a:cs typeface="Arial"/>
              </a:rPr>
              <a:t>in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machining</a:t>
            </a:r>
            <a:r>
              <a:rPr dirty="0" sz="1700" spc="-5">
                <a:latin typeface="Times New Roman"/>
                <a:cs typeface="Times New Roman"/>
              </a:rPr>
              <a:t>		</a:t>
            </a:r>
            <a:r>
              <a:rPr dirty="0" sz="1700" spc="-5">
                <a:latin typeface="Arial"/>
                <a:cs typeface="Arial"/>
              </a:rPr>
              <a:t>soft</a:t>
            </a:r>
            <a:r>
              <a:rPr dirty="0" sz="1700" spc="-5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metals</a:t>
            </a:r>
            <a:r>
              <a:rPr dirty="0" sz="1700" spc="-5">
                <a:latin typeface="Times New Roman"/>
                <a:cs typeface="Times New Roman"/>
              </a:rPr>
              <a:t>	</a:t>
            </a:r>
            <a:r>
              <a:rPr dirty="0" sz="1700" spc="-10">
                <a:latin typeface="Arial"/>
                <a:cs typeface="Arial"/>
              </a:rPr>
              <a:t>at</a:t>
            </a:r>
            <a:r>
              <a:rPr dirty="0" sz="1700" spc="-10">
                <a:latin typeface="Times New Roman"/>
                <a:cs typeface="Times New Roman"/>
              </a:rPr>
              <a:t>		</a:t>
            </a:r>
            <a:r>
              <a:rPr dirty="0" sz="1700" spc="-5">
                <a:latin typeface="Arial"/>
                <a:cs typeface="Arial"/>
              </a:rPr>
              <a:t>low  speeds and low rake angles. </a:t>
            </a:r>
            <a:r>
              <a:rPr dirty="0" sz="1700">
                <a:latin typeface="Arial"/>
                <a:cs typeface="Arial"/>
              </a:rPr>
              <a:t>It </a:t>
            </a:r>
            <a:r>
              <a:rPr dirty="0" sz="1700" spc="-5">
                <a:latin typeface="Arial"/>
                <a:cs typeface="Arial"/>
              </a:rPr>
              <a:t>can </a:t>
            </a:r>
            <a:r>
              <a:rPr dirty="0" sz="1700" spc="-15">
                <a:latin typeface="Arial"/>
                <a:cs typeface="Arial"/>
              </a:rPr>
              <a:t>produce  </a:t>
            </a:r>
            <a:r>
              <a:rPr dirty="0" sz="1700" spc="-5">
                <a:latin typeface="Arial"/>
                <a:cs typeface="Arial"/>
              </a:rPr>
              <a:t>p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 spc="-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r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80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 spc="-25">
                <a:latin typeface="Arial"/>
                <a:cs typeface="Arial"/>
              </a:rPr>
              <a:t>u</a:t>
            </a:r>
            <a:r>
              <a:rPr dirty="0" sz="1700" spc="-15">
                <a:latin typeface="Arial"/>
                <a:cs typeface="Arial"/>
              </a:rPr>
              <a:t>rfac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9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f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 spc="-2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s</a:t>
            </a:r>
            <a:r>
              <a:rPr dirty="0" sz="1700">
                <a:latin typeface="Arial"/>
                <a:cs typeface="Arial"/>
              </a:rPr>
              <a:t>h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7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 spc="-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d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80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25">
                <a:latin typeface="Arial"/>
                <a:cs typeface="Arial"/>
              </a:rPr>
              <a:t>n</a:t>
            </a:r>
            <a:r>
              <a:rPr dirty="0" sz="1700" spc="-15">
                <a:latin typeface="Arial"/>
                <a:cs typeface="Arial"/>
              </a:rPr>
              <a:t>duc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9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r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si</a:t>
            </a:r>
            <a:r>
              <a:rPr dirty="0" sz="1700" spc="-5">
                <a:latin typeface="Arial"/>
                <a:cs typeface="Arial"/>
              </a:rPr>
              <a:t>d</a:t>
            </a:r>
            <a:r>
              <a:rPr dirty="0" sz="1700" spc="-15">
                <a:latin typeface="Arial"/>
                <a:cs typeface="Arial"/>
              </a:rPr>
              <a:t>u</a:t>
            </a:r>
            <a:r>
              <a:rPr dirty="0" sz="1700" spc="-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l</a:t>
            </a:r>
            <a:r>
              <a:rPr dirty="0" sz="1700">
                <a:latin typeface="Times New Roman"/>
                <a:cs typeface="Times New Roman"/>
              </a:rPr>
              <a:t>		</a:t>
            </a:r>
            <a:r>
              <a:rPr dirty="0" sz="1700" spc="-370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 spc="-25">
                <a:latin typeface="Arial"/>
                <a:cs typeface="Arial"/>
              </a:rPr>
              <a:t>u</a:t>
            </a:r>
            <a:r>
              <a:rPr dirty="0" sz="1700" spc="-15">
                <a:latin typeface="Arial"/>
                <a:cs typeface="Arial"/>
              </a:rPr>
              <a:t>rfac</a:t>
            </a:r>
            <a:r>
              <a:rPr dirty="0" sz="1700">
                <a:latin typeface="Arial"/>
                <a:cs typeface="Arial"/>
              </a:rPr>
              <a:t>e 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Arial"/>
                <a:cs typeface="Arial"/>
              </a:rPr>
              <a:t>stresses.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9916" y="6416637"/>
            <a:ext cx="4754245" cy="739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30480">
              <a:lnSpc>
                <a:spcPct val="101499"/>
              </a:lnSpc>
              <a:spcBef>
                <a:spcPts val="95"/>
              </a:spcBef>
            </a:pPr>
            <a:r>
              <a:rPr dirty="0" sz="1050" b="1">
                <a:latin typeface="Arial"/>
                <a:cs typeface="Arial"/>
              </a:rPr>
              <a:t>Fig: (a) continuous chip </a:t>
            </a:r>
            <a:r>
              <a:rPr dirty="0" sz="1050" spc="5" b="1">
                <a:latin typeface="Arial"/>
                <a:cs typeface="Arial"/>
              </a:rPr>
              <a:t>with </a:t>
            </a:r>
            <a:r>
              <a:rPr dirty="0" sz="1050" spc="-10" b="1">
                <a:latin typeface="Arial"/>
                <a:cs typeface="Arial"/>
              </a:rPr>
              <a:t>narrow, </a:t>
            </a:r>
            <a:r>
              <a:rPr dirty="0" sz="1050" b="1">
                <a:latin typeface="Arial"/>
                <a:cs typeface="Arial"/>
              </a:rPr>
              <a:t>straight, </a:t>
            </a:r>
            <a:r>
              <a:rPr dirty="0" sz="1050" spc="5" b="1">
                <a:latin typeface="Arial"/>
                <a:cs typeface="Arial"/>
              </a:rPr>
              <a:t>and </a:t>
            </a:r>
            <a:r>
              <a:rPr dirty="0" sz="1050" b="1">
                <a:latin typeface="Arial"/>
                <a:cs typeface="Arial"/>
              </a:rPr>
              <a:t>primary shear </a:t>
            </a:r>
            <a:r>
              <a:rPr dirty="0" sz="1050" spc="5" b="1">
                <a:latin typeface="Arial"/>
                <a:cs typeface="Arial"/>
              </a:rPr>
              <a:t>zone </a:t>
            </a:r>
            <a:r>
              <a:rPr dirty="0" sz="1050" b="1">
                <a:latin typeface="Arial"/>
                <a:cs typeface="Arial"/>
              </a:rPr>
              <a:t>(b)  </a:t>
            </a:r>
            <a:r>
              <a:rPr dirty="0" sz="1050" spc="5" b="1">
                <a:latin typeface="Arial"/>
                <a:cs typeface="Arial"/>
              </a:rPr>
              <a:t>continuous </a:t>
            </a:r>
            <a:r>
              <a:rPr dirty="0" sz="1050" b="1">
                <a:latin typeface="Arial"/>
                <a:cs typeface="Arial"/>
              </a:rPr>
              <a:t>chip </a:t>
            </a:r>
            <a:r>
              <a:rPr dirty="0" sz="1050" spc="5" b="1">
                <a:latin typeface="Arial"/>
                <a:cs typeface="Arial"/>
              </a:rPr>
              <a:t>with </a:t>
            </a:r>
            <a:r>
              <a:rPr dirty="0" sz="1050" b="1">
                <a:latin typeface="Arial"/>
                <a:cs typeface="Arial"/>
              </a:rPr>
              <a:t>secondary shear </a:t>
            </a:r>
            <a:r>
              <a:rPr dirty="0" sz="1050" spc="5" b="1">
                <a:latin typeface="Arial"/>
                <a:cs typeface="Arial"/>
              </a:rPr>
              <a:t>zone</a:t>
            </a:r>
            <a:r>
              <a:rPr dirty="0" sz="1050" spc="155" b="1">
                <a:latin typeface="Arial"/>
                <a:cs typeface="Arial"/>
              </a:rPr>
              <a:t> </a:t>
            </a:r>
            <a:r>
              <a:rPr dirty="0" baseline="-11574" sz="1800" spc="22">
                <a:latin typeface="Arial"/>
                <a:cs typeface="Arial"/>
              </a:rPr>
              <a:t>68</a:t>
            </a:r>
            <a:endParaRPr baseline="-11574" sz="1800">
              <a:latin typeface="Arial"/>
              <a:cs typeface="Arial"/>
            </a:endParaRPr>
          </a:p>
          <a:p>
            <a:pPr marL="38100" marR="520065">
              <a:lnSpc>
                <a:spcPct val="105000"/>
              </a:lnSpc>
              <a:spcBef>
                <a:spcPts val="234"/>
              </a:spcBef>
            </a:pPr>
            <a:r>
              <a:rPr dirty="0" sz="1050" b="1">
                <a:latin typeface="Arial"/>
                <a:cs typeface="Arial"/>
              </a:rPr>
              <a:t>at the </a:t>
            </a:r>
            <a:r>
              <a:rPr dirty="0" sz="1050" spc="5" b="1">
                <a:latin typeface="Arial"/>
                <a:cs typeface="Arial"/>
              </a:rPr>
              <a:t>chip-tool </a:t>
            </a:r>
            <a:r>
              <a:rPr dirty="0" sz="1050" b="1">
                <a:latin typeface="Arial"/>
                <a:cs typeface="Arial"/>
              </a:rPr>
              <a:t>interface (c) Wide primary shear </a:t>
            </a:r>
            <a:r>
              <a:rPr dirty="0" sz="1050" spc="5" b="1">
                <a:latin typeface="Arial"/>
                <a:cs typeface="Arial"/>
              </a:rPr>
              <a:t>zone with </a:t>
            </a:r>
            <a:r>
              <a:rPr dirty="0" sz="1050" b="1">
                <a:latin typeface="Arial"/>
                <a:cs typeface="Arial"/>
              </a:rPr>
              <a:t>curved  boundaries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386173"/>
            <a:ext cx="7247890" cy="772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5"/>
              <a:t>Metal Removal</a:t>
            </a:r>
            <a:r>
              <a:rPr dirty="0" sz="4900" spc="-55"/>
              <a:t> </a:t>
            </a:r>
            <a:r>
              <a:rPr dirty="0" sz="4900" spc="-5"/>
              <a:t>Processes</a:t>
            </a:r>
            <a:endParaRPr sz="4900"/>
          </a:p>
        </p:txBody>
      </p:sp>
      <p:sp>
        <p:nvSpPr>
          <p:cNvPr id="16" name="object 16"/>
          <p:cNvSpPr txBox="1"/>
          <p:nvPr/>
        </p:nvSpPr>
        <p:spPr>
          <a:xfrm>
            <a:off x="9872878" y="7101406"/>
            <a:ext cx="174625" cy="22225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z="1350" spc="20">
                <a:latin typeface="Arial"/>
                <a:cs typeface="Arial"/>
              </a:rPr>
              <a:t>8</a:t>
            </a:fld>
            <a:endParaRPr sz="1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60" y="1799050"/>
            <a:ext cx="509460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25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z="1250" spc="25" b="1">
                <a:solidFill>
                  <a:srgbClr val="FF0000"/>
                </a:solidFill>
                <a:latin typeface="Arial"/>
                <a:cs typeface="Arial"/>
              </a:rPr>
              <a:t>AJOR </a:t>
            </a:r>
            <a:r>
              <a:rPr dirty="0" sz="1700" spc="25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1250" spc="25" b="1">
                <a:solidFill>
                  <a:srgbClr val="FF0000"/>
                </a:solidFill>
                <a:latin typeface="Arial"/>
                <a:cs typeface="Arial"/>
              </a:rPr>
              <a:t>HARACTERISTICS </a:t>
            </a:r>
            <a:r>
              <a:rPr dirty="0" sz="1700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1250" b="1">
                <a:solidFill>
                  <a:srgbClr val="FF0000"/>
                </a:solidFill>
                <a:latin typeface="Arial"/>
                <a:cs typeface="Arial"/>
              </a:rPr>
              <a:t>F </a:t>
            </a:r>
            <a:r>
              <a:rPr dirty="0" sz="1700" spc="25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1250" spc="25" b="1">
                <a:solidFill>
                  <a:srgbClr val="FF0000"/>
                </a:solidFill>
                <a:latin typeface="Arial"/>
                <a:cs typeface="Arial"/>
              </a:rPr>
              <a:t>ONVENTIONAL</a:t>
            </a:r>
            <a:r>
              <a:rPr dirty="0" sz="1250" spc="1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spc="2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z="1250" spc="20" b="1">
                <a:solidFill>
                  <a:srgbClr val="FF0000"/>
                </a:solidFill>
                <a:latin typeface="Arial"/>
                <a:cs typeface="Arial"/>
              </a:rPr>
              <a:t>ACHINING</a:t>
            </a:r>
            <a:endParaRPr sz="1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60" y="2022278"/>
            <a:ext cx="125730" cy="545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450">
                <a:latin typeface="OpenSymbol"/>
                <a:cs typeface="OpenSymbol"/>
              </a:rPr>
              <a:t></a:t>
            </a:r>
            <a:endParaRPr sz="17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700" spc="450">
                <a:latin typeface="OpenSymbol"/>
                <a:cs typeface="OpenSymbol"/>
              </a:rPr>
              <a:t></a:t>
            </a:r>
            <a:endParaRPr sz="1700">
              <a:latin typeface="OpenSymbol"/>
              <a:cs typeface="Open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0756" y="2058711"/>
            <a:ext cx="8876665" cy="1322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39"/>
              </a:lnSpc>
              <a:spcBef>
                <a:spcPts val="100"/>
              </a:spcBef>
            </a:pPr>
            <a:r>
              <a:rPr dirty="0" sz="1700" spc="-10" b="1">
                <a:latin typeface="Arial"/>
                <a:cs typeface="Arial"/>
              </a:rPr>
              <a:t>Generally macroscopic </a:t>
            </a:r>
            <a:r>
              <a:rPr dirty="0" sz="1700" spc="-5" b="1">
                <a:latin typeface="Arial"/>
                <a:cs typeface="Arial"/>
              </a:rPr>
              <a:t>chip </a:t>
            </a:r>
            <a:r>
              <a:rPr dirty="0" sz="1700" spc="-15" b="1">
                <a:latin typeface="Arial"/>
                <a:cs typeface="Arial"/>
              </a:rPr>
              <a:t>formation </a:t>
            </a:r>
            <a:r>
              <a:rPr dirty="0" sz="1700" spc="-5" b="1">
                <a:latin typeface="Arial"/>
                <a:cs typeface="Arial"/>
              </a:rPr>
              <a:t>by </a:t>
            </a:r>
            <a:r>
              <a:rPr dirty="0" sz="1700" spc="-15" b="1">
                <a:latin typeface="Arial"/>
                <a:cs typeface="Arial"/>
              </a:rPr>
              <a:t>shear</a:t>
            </a:r>
            <a:r>
              <a:rPr dirty="0" sz="1700" spc="270" b="1">
                <a:latin typeface="Arial"/>
                <a:cs typeface="Arial"/>
              </a:rPr>
              <a:t> </a:t>
            </a:r>
            <a:r>
              <a:rPr dirty="0" sz="1700" spc="-15" b="1">
                <a:latin typeface="Arial"/>
                <a:cs typeface="Arial"/>
              </a:rPr>
              <a:t>deformation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ts val="2050"/>
              </a:lnSpc>
              <a:spcBef>
                <a:spcPts val="60"/>
              </a:spcBef>
            </a:pPr>
            <a:r>
              <a:rPr dirty="0" sz="1700" spc="-10" b="1">
                <a:latin typeface="Arial"/>
                <a:cs typeface="Arial"/>
              </a:rPr>
              <a:t>Material </a:t>
            </a:r>
            <a:r>
              <a:rPr dirty="0" sz="1700" spc="-5" b="1">
                <a:latin typeface="Arial"/>
                <a:cs typeface="Arial"/>
              </a:rPr>
              <a:t>removal </a:t>
            </a:r>
            <a:r>
              <a:rPr dirty="0" sz="1700" spc="-10" b="1">
                <a:latin typeface="Arial"/>
                <a:cs typeface="Arial"/>
              </a:rPr>
              <a:t>takes place </a:t>
            </a:r>
            <a:r>
              <a:rPr dirty="0" sz="1700" spc="-5" b="1">
                <a:latin typeface="Arial"/>
                <a:cs typeface="Arial"/>
              </a:rPr>
              <a:t>due </a:t>
            </a:r>
            <a:r>
              <a:rPr dirty="0" sz="1700" spc="-10" b="1">
                <a:latin typeface="Arial"/>
                <a:cs typeface="Arial"/>
              </a:rPr>
              <a:t>to </a:t>
            </a:r>
            <a:r>
              <a:rPr dirty="0" sz="1700" spc="-5" b="1">
                <a:latin typeface="Arial"/>
                <a:cs typeface="Arial"/>
              </a:rPr>
              <a:t>application of </a:t>
            </a:r>
            <a:r>
              <a:rPr dirty="0" sz="1700" spc="-10" b="1">
                <a:latin typeface="Arial"/>
                <a:cs typeface="Arial"/>
              </a:rPr>
              <a:t>cutting forces </a:t>
            </a:r>
            <a:r>
              <a:rPr dirty="0" sz="1700" b="1">
                <a:latin typeface="Arial"/>
                <a:cs typeface="Arial"/>
              </a:rPr>
              <a:t>– </a:t>
            </a:r>
            <a:r>
              <a:rPr dirty="0" sz="1700" spc="-10" b="1">
                <a:latin typeface="Arial"/>
                <a:cs typeface="Arial"/>
              </a:rPr>
              <a:t>energy domain </a:t>
            </a:r>
            <a:r>
              <a:rPr dirty="0" sz="1700" spc="-15" b="1">
                <a:latin typeface="Arial"/>
                <a:cs typeface="Arial"/>
              </a:rPr>
              <a:t>can  </a:t>
            </a:r>
            <a:r>
              <a:rPr dirty="0" sz="1700" spc="-5" b="1">
                <a:latin typeface="Arial"/>
                <a:cs typeface="Arial"/>
              </a:rPr>
              <a:t>be </a:t>
            </a:r>
            <a:r>
              <a:rPr dirty="0" sz="1700" spc="-15" b="1">
                <a:latin typeface="Arial"/>
                <a:cs typeface="Arial"/>
              </a:rPr>
              <a:t>classified </a:t>
            </a:r>
            <a:r>
              <a:rPr dirty="0" sz="1700" spc="-10" b="1">
                <a:latin typeface="Arial"/>
                <a:cs typeface="Arial"/>
              </a:rPr>
              <a:t>as</a:t>
            </a:r>
            <a:r>
              <a:rPr dirty="0" sz="1700" spc="180" b="1">
                <a:latin typeface="Arial"/>
                <a:cs typeface="Arial"/>
              </a:rPr>
              <a:t> </a:t>
            </a:r>
            <a:r>
              <a:rPr dirty="0" sz="1700" spc="-10" b="1">
                <a:latin typeface="Arial"/>
                <a:cs typeface="Arial"/>
              </a:rPr>
              <a:t>mechanical</a:t>
            </a:r>
            <a:endParaRPr sz="1700">
              <a:latin typeface="Arial"/>
              <a:cs typeface="Arial"/>
            </a:endParaRPr>
          </a:p>
          <a:p>
            <a:pPr marL="12700" marR="1122045">
              <a:lnSpc>
                <a:spcPts val="2039"/>
              </a:lnSpc>
            </a:pPr>
            <a:r>
              <a:rPr dirty="0" sz="1700" spc="-10" b="1">
                <a:latin typeface="Arial"/>
                <a:cs typeface="Arial"/>
              </a:rPr>
              <a:t>Cutting tool </a:t>
            </a:r>
            <a:r>
              <a:rPr dirty="0" sz="1700" spc="-5" b="1">
                <a:latin typeface="Arial"/>
                <a:cs typeface="Arial"/>
              </a:rPr>
              <a:t>is </a:t>
            </a:r>
            <a:r>
              <a:rPr dirty="0" sz="1700" spc="-10" b="1">
                <a:latin typeface="Arial"/>
                <a:cs typeface="Arial"/>
              </a:rPr>
              <a:t>harder than </a:t>
            </a:r>
            <a:r>
              <a:rPr dirty="0" sz="1700" spc="-5" b="1">
                <a:latin typeface="Arial"/>
                <a:cs typeface="Arial"/>
              </a:rPr>
              <a:t>work </a:t>
            </a:r>
            <a:r>
              <a:rPr dirty="0" sz="1700" spc="-10" b="1">
                <a:latin typeface="Arial"/>
                <a:cs typeface="Arial"/>
              </a:rPr>
              <a:t>piece at </a:t>
            </a:r>
            <a:r>
              <a:rPr dirty="0" sz="1700" spc="-5" b="1">
                <a:latin typeface="Arial"/>
                <a:cs typeface="Arial"/>
              </a:rPr>
              <a:t>room </a:t>
            </a:r>
            <a:r>
              <a:rPr dirty="0" sz="1700" spc="-10" b="1">
                <a:latin typeface="Arial"/>
                <a:cs typeface="Arial"/>
              </a:rPr>
              <a:t>temperature </a:t>
            </a:r>
            <a:r>
              <a:rPr dirty="0" sz="1700" spc="-5" b="1">
                <a:latin typeface="Arial"/>
                <a:cs typeface="Arial"/>
              </a:rPr>
              <a:t>as </a:t>
            </a:r>
            <a:r>
              <a:rPr dirty="0" sz="1700" spc="-10" b="1">
                <a:latin typeface="Arial"/>
                <a:cs typeface="Arial"/>
              </a:rPr>
              <a:t>well </a:t>
            </a:r>
            <a:r>
              <a:rPr dirty="0" sz="1700" spc="-5" b="1">
                <a:latin typeface="Arial"/>
                <a:cs typeface="Arial"/>
              </a:rPr>
              <a:t>as </a:t>
            </a:r>
            <a:r>
              <a:rPr dirty="0" sz="1700" spc="-10" b="1">
                <a:latin typeface="Arial"/>
                <a:cs typeface="Arial"/>
              </a:rPr>
              <a:t>under  </a:t>
            </a:r>
            <a:r>
              <a:rPr dirty="0" sz="1700" spc="-15" b="1">
                <a:latin typeface="Arial"/>
                <a:cs typeface="Arial"/>
              </a:rPr>
              <a:t>machining</a:t>
            </a:r>
            <a:r>
              <a:rPr dirty="0" sz="1700" spc="65" b="1">
                <a:latin typeface="Arial"/>
                <a:cs typeface="Arial"/>
              </a:rPr>
              <a:t> </a:t>
            </a:r>
            <a:r>
              <a:rPr dirty="0" sz="1700" spc="-15" b="1">
                <a:latin typeface="Arial"/>
                <a:cs typeface="Arial"/>
              </a:rPr>
              <a:t>conditions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60" y="2800441"/>
            <a:ext cx="12573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450">
                <a:latin typeface="OpenSymbol"/>
                <a:cs typeface="OpenSymbol"/>
              </a:rPr>
              <a:t></a:t>
            </a:r>
            <a:endParaRPr sz="1700">
              <a:latin typeface="OpenSymbol"/>
              <a:cs typeface="Open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009" y="3667563"/>
            <a:ext cx="254381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1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1250" spc="10" b="1">
                <a:solidFill>
                  <a:srgbClr val="FF0000"/>
                </a:solidFill>
                <a:latin typeface="Arial"/>
                <a:cs typeface="Arial"/>
              </a:rPr>
              <a:t>DVANTAGES </a:t>
            </a:r>
            <a:r>
              <a:rPr dirty="0" sz="1250" spc="25" b="1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z="1250" spc="2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spc="2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z="1250" spc="20" b="1">
                <a:solidFill>
                  <a:srgbClr val="FF0000"/>
                </a:solidFill>
                <a:latin typeface="Arial"/>
                <a:cs typeface="Arial"/>
              </a:rPr>
              <a:t>ACHINING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6006" y="3892315"/>
            <a:ext cx="125730" cy="1061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35"/>
              </a:lnSpc>
              <a:spcBef>
                <a:spcPts val="100"/>
              </a:spcBef>
            </a:pPr>
            <a:r>
              <a:rPr dirty="0" sz="1700" spc="450">
                <a:latin typeface="OpenSymbol"/>
                <a:cs typeface="OpenSymbol"/>
              </a:rPr>
              <a:t></a:t>
            </a:r>
            <a:endParaRPr sz="1700">
              <a:latin typeface="OpenSymbol"/>
              <a:cs typeface="OpenSymbol"/>
            </a:endParaRPr>
          </a:p>
          <a:p>
            <a:pPr marL="12700">
              <a:lnSpc>
                <a:spcPts val="2035"/>
              </a:lnSpc>
            </a:pPr>
            <a:r>
              <a:rPr dirty="0" sz="1700" spc="450">
                <a:latin typeface="OpenSymbol"/>
                <a:cs typeface="OpenSymbol"/>
              </a:rPr>
              <a:t></a:t>
            </a:r>
            <a:endParaRPr sz="1700">
              <a:latin typeface="OpenSymbol"/>
              <a:cs typeface="OpenSymbol"/>
            </a:endParaRPr>
          </a:p>
          <a:p>
            <a:pPr marL="12700">
              <a:lnSpc>
                <a:spcPts val="2039"/>
              </a:lnSpc>
              <a:spcBef>
                <a:spcPts val="10"/>
              </a:spcBef>
            </a:pPr>
            <a:r>
              <a:rPr dirty="0" sz="1700" spc="450">
                <a:latin typeface="OpenSymbol"/>
                <a:cs typeface="OpenSymbol"/>
              </a:rPr>
              <a:t></a:t>
            </a:r>
            <a:endParaRPr sz="1700">
              <a:latin typeface="OpenSymbol"/>
              <a:cs typeface="OpenSymbol"/>
            </a:endParaRPr>
          </a:p>
          <a:p>
            <a:pPr marL="12700">
              <a:lnSpc>
                <a:spcPts val="2039"/>
              </a:lnSpc>
            </a:pPr>
            <a:r>
              <a:rPr dirty="0" sz="1700" spc="450">
                <a:latin typeface="OpenSymbol"/>
                <a:cs typeface="OpenSymbol"/>
              </a:rPr>
              <a:t></a:t>
            </a:r>
            <a:endParaRPr sz="1700">
              <a:latin typeface="OpenSymbol"/>
              <a:cs typeface="Open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9793" y="3927220"/>
            <a:ext cx="6412230" cy="1063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0" b="1">
                <a:latin typeface="Arial"/>
                <a:cs typeface="Arial"/>
              </a:rPr>
              <a:t>Variety </a:t>
            </a:r>
            <a:r>
              <a:rPr dirty="0" sz="1700" spc="-5" b="1">
                <a:latin typeface="Arial"/>
                <a:cs typeface="Arial"/>
              </a:rPr>
              <a:t>of </a:t>
            </a:r>
            <a:r>
              <a:rPr dirty="0" sz="1700" spc="-10" b="1">
                <a:latin typeface="Arial"/>
                <a:cs typeface="Arial"/>
              </a:rPr>
              <a:t>work materials </a:t>
            </a:r>
            <a:r>
              <a:rPr dirty="0" sz="1700" spc="-15" b="1">
                <a:latin typeface="Arial"/>
                <a:cs typeface="Arial"/>
              </a:rPr>
              <a:t>can </a:t>
            </a:r>
            <a:r>
              <a:rPr dirty="0" sz="1700" spc="-5" b="1">
                <a:latin typeface="Arial"/>
                <a:cs typeface="Arial"/>
              </a:rPr>
              <a:t>be</a:t>
            </a:r>
            <a:r>
              <a:rPr dirty="0" sz="1700" spc="180" b="1">
                <a:latin typeface="Arial"/>
                <a:cs typeface="Arial"/>
              </a:rPr>
              <a:t> </a:t>
            </a:r>
            <a:r>
              <a:rPr dirty="0" sz="1700" spc="-15" b="1">
                <a:latin typeface="Arial"/>
                <a:cs typeface="Arial"/>
              </a:rPr>
              <a:t>machined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dirty="0" sz="1700" spc="-20" b="1">
                <a:latin typeface="Arial"/>
                <a:cs typeface="Arial"/>
              </a:rPr>
              <a:t>Variety </a:t>
            </a:r>
            <a:r>
              <a:rPr dirty="0" sz="1700" spc="-5" b="1">
                <a:latin typeface="Arial"/>
                <a:cs typeface="Arial"/>
              </a:rPr>
              <a:t>of </a:t>
            </a:r>
            <a:r>
              <a:rPr dirty="0" sz="1700" spc="-10" b="1">
                <a:latin typeface="Arial"/>
                <a:cs typeface="Arial"/>
              </a:rPr>
              <a:t>part </a:t>
            </a:r>
            <a:r>
              <a:rPr dirty="0" sz="1700" spc="-15" b="1">
                <a:latin typeface="Arial"/>
                <a:cs typeface="Arial"/>
              </a:rPr>
              <a:t>shapes </a:t>
            </a:r>
            <a:r>
              <a:rPr dirty="0" sz="1700" spc="-10" b="1">
                <a:latin typeface="Arial"/>
                <a:cs typeface="Arial"/>
              </a:rPr>
              <a:t>and </a:t>
            </a:r>
            <a:r>
              <a:rPr dirty="0" sz="1700" spc="-15" b="1">
                <a:latin typeface="Arial"/>
                <a:cs typeface="Arial"/>
              </a:rPr>
              <a:t>special geometric </a:t>
            </a:r>
            <a:r>
              <a:rPr dirty="0" sz="1700" spc="-10" b="1">
                <a:latin typeface="Arial"/>
                <a:cs typeface="Arial"/>
              </a:rPr>
              <a:t>features </a:t>
            </a:r>
            <a:r>
              <a:rPr dirty="0" sz="1700" spc="-15" b="1">
                <a:latin typeface="Arial"/>
                <a:cs typeface="Arial"/>
              </a:rPr>
              <a:t>possible  Good dimensional</a:t>
            </a:r>
            <a:r>
              <a:rPr dirty="0" sz="1700" spc="80" b="1">
                <a:latin typeface="Arial"/>
                <a:cs typeface="Arial"/>
              </a:rPr>
              <a:t> </a:t>
            </a:r>
            <a:r>
              <a:rPr dirty="0" sz="1700" spc="-10" b="1">
                <a:latin typeface="Arial"/>
                <a:cs typeface="Arial"/>
              </a:rPr>
              <a:t>accuracy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 spc="-15" b="1">
                <a:latin typeface="Arial"/>
                <a:cs typeface="Arial"/>
              </a:rPr>
              <a:t>Good surface</a:t>
            </a:r>
            <a:r>
              <a:rPr dirty="0" sz="1700" spc="50" b="1">
                <a:latin typeface="Arial"/>
                <a:cs typeface="Arial"/>
              </a:rPr>
              <a:t> </a:t>
            </a:r>
            <a:r>
              <a:rPr dirty="0" sz="1700" spc="-15" b="1">
                <a:latin typeface="Arial"/>
                <a:cs typeface="Arial"/>
              </a:rPr>
              <a:t>finish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4224" y="5439822"/>
            <a:ext cx="300863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10" b="1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dirty="0" sz="1250" spc="10" b="1">
                <a:solidFill>
                  <a:srgbClr val="FF0000"/>
                </a:solidFill>
                <a:latin typeface="Arial"/>
                <a:cs typeface="Arial"/>
              </a:rPr>
              <a:t>ISADVANTAGES </a:t>
            </a:r>
            <a:r>
              <a:rPr dirty="0" sz="1250" spc="30" b="1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dirty="0" sz="1250" spc="2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700" spc="20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z="1250" spc="20" b="1">
                <a:solidFill>
                  <a:srgbClr val="FF0000"/>
                </a:solidFill>
                <a:latin typeface="Arial"/>
                <a:cs typeface="Arial"/>
              </a:rPr>
              <a:t>ACHINING</a:t>
            </a:r>
            <a:endParaRPr sz="12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2696" y="5664561"/>
            <a:ext cx="125730" cy="544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450">
                <a:latin typeface="OpenSymbol"/>
                <a:cs typeface="OpenSymbol"/>
              </a:rPr>
              <a:t></a:t>
            </a:r>
            <a:endParaRPr sz="170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 spc="450">
                <a:latin typeface="OpenSymbol"/>
                <a:cs typeface="OpenSymbol"/>
              </a:rPr>
              <a:t></a:t>
            </a:r>
            <a:endParaRPr sz="1700">
              <a:latin typeface="OpenSymbol"/>
              <a:cs typeface="Open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6468" y="5699848"/>
            <a:ext cx="5161915" cy="544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700" spc="-15" b="1">
                <a:latin typeface="Arial"/>
                <a:cs typeface="Arial"/>
              </a:rPr>
              <a:t>Chips </a:t>
            </a:r>
            <a:r>
              <a:rPr dirty="0" sz="1700" spc="-10" b="1">
                <a:latin typeface="Arial"/>
                <a:cs typeface="Arial"/>
              </a:rPr>
              <a:t>generated </a:t>
            </a:r>
            <a:r>
              <a:rPr dirty="0" sz="1700" spc="-5" b="1">
                <a:latin typeface="Arial"/>
                <a:cs typeface="Arial"/>
              </a:rPr>
              <a:t>in </a:t>
            </a:r>
            <a:r>
              <a:rPr dirty="0" sz="1700" spc="-15" b="1">
                <a:latin typeface="Arial"/>
                <a:cs typeface="Arial"/>
              </a:rPr>
              <a:t>machining </a:t>
            </a:r>
            <a:r>
              <a:rPr dirty="0" sz="1700" spc="-10" b="1">
                <a:latin typeface="Arial"/>
                <a:cs typeface="Arial"/>
              </a:rPr>
              <a:t>are wasted material  </a:t>
            </a:r>
            <a:r>
              <a:rPr dirty="0" sz="1700" spc="-20" b="1">
                <a:latin typeface="Arial"/>
                <a:cs typeface="Arial"/>
              </a:rPr>
              <a:t>Time </a:t>
            </a:r>
            <a:r>
              <a:rPr dirty="0" sz="1700" spc="-15" b="1">
                <a:latin typeface="Arial"/>
                <a:cs typeface="Arial"/>
              </a:rPr>
              <a:t>consuming</a:t>
            </a:r>
            <a:r>
              <a:rPr dirty="0" sz="1700" spc="80" b="1">
                <a:latin typeface="Arial"/>
                <a:cs typeface="Arial"/>
              </a:rPr>
              <a:t> </a:t>
            </a:r>
            <a:r>
              <a:rPr dirty="0" sz="1700" spc="-15" b="1">
                <a:latin typeface="Arial"/>
                <a:cs typeface="Arial"/>
              </a:rPr>
              <a:t>process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386173"/>
            <a:ext cx="4930775" cy="772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10"/>
              <a:t>Continuous</a:t>
            </a:r>
            <a:r>
              <a:rPr dirty="0" sz="4900" spc="-65"/>
              <a:t> </a:t>
            </a:r>
            <a:r>
              <a:rPr dirty="0" sz="4900" spc="-10"/>
              <a:t>Chips</a:t>
            </a:r>
            <a:endParaRPr sz="4900"/>
          </a:p>
        </p:txBody>
      </p:sp>
      <p:sp>
        <p:nvSpPr>
          <p:cNvPr id="6" name="object 6"/>
          <p:cNvSpPr txBox="1"/>
          <p:nvPr/>
        </p:nvSpPr>
        <p:spPr>
          <a:xfrm>
            <a:off x="1027841" y="1799058"/>
            <a:ext cx="156781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10" b="1">
                <a:solidFill>
                  <a:srgbClr val="FF0000"/>
                </a:solidFill>
                <a:latin typeface="Arial"/>
                <a:cs typeface="Arial"/>
              </a:rPr>
              <a:t>Ad</a:t>
            </a:r>
            <a:r>
              <a:rPr dirty="0" sz="2000" spc="10" b="1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000" spc="25" b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2000" spc="1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000" spc="5" b="1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dirty="0" sz="2000" spc="10" b="1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dirty="0" sz="2000" spc="5" b="1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841" y="3098040"/>
            <a:ext cx="11747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5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2000">
              <a:latin typeface="OpenSymbol"/>
              <a:cs typeface="Open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7841" y="2336357"/>
            <a:ext cx="3286760" cy="14458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63220" marR="48260" indent="-351155">
              <a:lnSpc>
                <a:spcPct val="101200"/>
              </a:lnSpc>
              <a:spcBef>
                <a:spcPts val="95"/>
              </a:spcBef>
              <a:buClr>
                <a:srgbClr val="3232CC"/>
              </a:buClr>
              <a:buFont typeface="OpenSymbol"/>
              <a:buChar char="•"/>
              <a:tabLst>
                <a:tab pos="362585" algn="l"/>
                <a:tab pos="363855" algn="l"/>
                <a:tab pos="1096645" algn="l"/>
                <a:tab pos="2301240" algn="l"/>
              </a:tabLst>
            </a:pPr>
            <a:r>
              <a:rPr dirty="0" sz="2000" spc="5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y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10">
                <a:latin typeface="Arial"/>
                <a:cs typeface="Arial"/>
              </a:rPr>
              <a:t>g</a:t>
            </a:r>
            <a:r>
              <a:rPr dirty="0" sz="2000">
                <a:latin typeface="Arial"/>
                <a:cs typeface="Arial"/>
              </a:rPr>
              <a:t>en</a:t>
            </a:r>
            <a:r>
              <a:rPr dirty="0" sz="2000" spc="1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ll</a:t>
            </a:r>
            <a:r>
              <a:rPr dirty="0" sz="2000" spc="10">
                <a:latin typeface="Arial"/>
                <a:cs typeface="Arial"/>
              </a:rPr>
              <a:t>y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10">
                <a:latin typeface="Arial"/>
                <a:cs typeface="Arial"/>
              </a:rPr>
              <a:t>p</a:t>
            </a:r>
            <a:r>
              <a:rPr dirty="0" sz="2000" spc="1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10">
                <a:latin typeface="Arial"/>
                <a:cs typeface="Arial"/>
              </a:rPr>
              <a:t>du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5">
                <a:latin typeface="Arial"/>
                <a:cs typeface="Arial"/>
              </a:rPr>
              <a:t>e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Arial"/>
                <a:cs typeface="Arial"/>
              </a:rPr>
              <a:t>good surface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finish.</a:t>
            </a:r>
            <a:endParaRPr sz="2000">
              <a:latin typeface="Arial"/>
              <a:cs typeface="Arial"/>
            </a:endParaRPr>
          </a:p>
          <a:p>
            <a:pPr marL="363220" marR="5080">
              <a:lnSpc>
                <a:spcPct val="101200"/>
              </a:lnSpc>
              <a:spcBef>
                <a:spcPts val="1470"/>
              </a:spcBef>
              <a:tabLst>
                <a:tab pos="1492250" algn="l"/>
                <a:tab pos="2007235" algn="l"/>
                <a:tab pos="2863850" algn="l"/>
              </a:tabLst>
            </a:pPr>
            <a:r>
              <a:rPr dirty="0" sz="2000" spc="5">
                <a:latin typeface="Arial"/>
                <a:cs typeface="Arial"/>
              </a:rPr>
              <a:t>They are most desirable  because</a:t>
            </a:r>
            <a:r>
              <a:rPr dirty="0" sz="2000" spc="5">
                <a:latin typeface="Times New Roman"/>
                <a:cs typeface="Times New Roman"/>
              </a:rPr>
              <a:t>	</a:t>
            </a:r>
            <a:r>
              <a:rPr dirty="0" sz="2000" spc="5">
                <a:latin typeface="Arial"/>
                <a:cs typeface="Arial"/>
              </a:rPr>
              <a:t>the</a:t>
            </a:r>
            <a:r>
              <a:rPr dirty="0" sz="2000" spc="5">
                <a:latin typeface="Times New Roman"/>
                <a:cs typeface="Times New Roman"/>
              </a:rPr>
              <a:t>	</a:t>
            </a:r>
            <a:r>
              <a:rPr dirty="0" sz="2000" spc="5">
                <a:latin typeface="Arial"/>
                <a:cs typeface="Arial"/>
              </a:rPr>
              <a:t>forces</a:t>
            </a:r>
            <a:r>
              <a:rPr dirty="0" sz="2000" spc="5">
                <a:latin typeface="Times New Roman"/>
                <a:cs typeface="Times New Roman"/>
              </a:rPr>
              <a:t>	</a:t>
            </a:r>
            <a:r>
              <a:rPr dirty="0" sz="2000" spc="5">
                <a:latin typeface="Arial"/>
                <a:cs typeface="Arial"/>
              </a:rPr>
              <a:t>are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8369" y="3756912"/>
            <a:ext cx="2775585" cy="16395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95"/>
              </a:spcBef>
              <a:tabLst>
                <a:tab pos="979805" algn="l"/>
                <a:tab pos="1691639" algn="l"/>
              </a:tabLst>
            </a:pPr>
            <a:r>
              <a:rPr dirty="0" sz="2000" spc="10">
                <a:latin typeface="Arial"/>
                <a:cs typeface="Arial"/>
              </a:rPr>
              <a:t>s</a:t>
            </a:r>
            <a:r>
              <a:rPr dirty="0" sz="2000" spc="-5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b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10">
                <a:latin typeface="Arial"/>
                <a:cs typeface="Arial"/>
              </a:rPr>
              <a:t>e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10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10">
                <a:latin typeface="Arial"/>
                <a:cs typeface="Arial"/>
              </a:rPr>
              <a:t>d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10">
                <a:latin typeface="Arial"/>
                <a:cs typeface="Arial"/>
              </a:rPr>
              <a:t>p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i</a:t>
            </a:r>
            <a:r>
              <a:rPr dirty="0" sz="2000" spc="10">
                <a:latin typeface="Arial"/>
                <a:cs typeface="Arial"/>
              </a:rPr>
              <a:t>on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Arial"/>
                <a:cs typeface="Arial"/>
              </a:rPr>
              <a:t>becomes </a:t>
            </a:r>
            <a:r>
              <a:rPr dirty="0" sz="2000">
                <a:latin typeface="Arial"/>
                <a:cs typeface="Arial"/>
              </a:rPr>
              <a:t>vibration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less.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Arial"/>
              <a:cs typeface="Arial"/>
            </a:endParaRPr>
          </a:p>
          <a:p>
            <a:pPr marL="12700" marR="400685">
              <a:lnSpc>
                <a:spcPct val="101200"/>
              </a:lnSpc>
              <a:spcBef>
                <a:spcPts val="5"/>
              </a:spcBef>
              <a:tabLst>
                <a:tab pos="641985" algn="l"/>
                <a:tab pos="1395095" algn="l"/>
              </a:tabLst>
            </a:pPr>
            <a:r>
              <a:rPr dirty="0" sz="2000" spc="10">
                <a:latin typeface="Arial"/>
                <a:cs typeface="Arial"/>
              </a:rPr>
              <a:t>They</a:t>
            </a:r>
            <a:r>
              <a:rPr dirty="0" sz="2000" spc="10">
                <a:latin typeface="Times New Roman"/>
                <a:cs typeface="Times New Roman"/>
              </a:rPr>
              <a:t>		</a:t>
            </a:r>
            <a:r>
              <a:rPr dirty="0" sz="2000" spc="5">
                <a:latin typeface="Arial"/>
                <a:cs typeface="Arial"/>
              </a:rPr>
              <a:t>provide  high</a:t>
            </a:r>
            <a:r>
              <a:rPr dirty="0" sz="2000" spc="5">
                <a:latin typeface="Times New Roman"/>
                <a:cs typeface="Times New Roman"/>
              </a:rPr>
              <a:t>	</a:t>
            </a:r>
            <a:r>
              <a:rPr dirty="0" sz="2000">
                <a:latin typeface="Arial"/>
                <a:cs typeface="Arial"/>
              </a:rPr>
              <a:t>cutting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speeds.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7841" y="4711893"/>
            <a:ext cx="11747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5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2000">
              <a:latin typeface="OpenSymbol"/>
              <a:cs typeface="Open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91280" y="7083590"/>
            <a:ext cx="220979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>
                <a:latin typeface="Arial"/>
                <a:cs typeface="Arial"/>
              </a:rPr>
              <a:t>6</a:t>
            </a:r>
            <a:r>
              <a:rPr dirty="0" sz="1350" spc="20">
                <a:latin typeface="Arial"/>
                <a:cs typeface="Arial"/>
              </a:rPr>
              <a:t>9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9078" y="1799058"/>
            <a:ext cx="1391920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5" b="1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2000" spc="5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z="2000" spc="5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z="2000" spc="10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2000" spc="5" b="1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dirty="0" sz="2000" spc="10" b="1">
                <a:solidFill>
                  <a:srgbClr val="FF0000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67541" y="2092835"/>
            <a:ext cx="14414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555">
                <a:latin typeface="OpenSymbol"/>
                <a:cs typeface="OpenSymbol"/>
              </a:rPr>
              <a:t></a:t>
            </a:r>
            <a:endParaRPr sz="2000">
              <a:latin typeface="OpenSymbol"/>
              <a:cs typeface="Open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61313" y="2134641"/>
            <a:ext cx="4857115" cy="4342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41325">
              <a:lnSpc>
                <a:spcPct val="101200"/>
              </a:lnSpc>
              <a:spcBef>
                <a:spcPts val="95"/>
              </a:spcBef>
            </a:pPr>
            <a:r>
              <a:rPr dirty="0" sz="2000" spc="5">
                <a:latin typeface="Arial"/>
                <a:cs typeface="Arial"/>
              </a:rPr>
              <a:t>Continuous </a:t>
            </a:r>
            <a:r>
              <a:rPr dirty="0" sz="2000">
                <a:latin typeface="Arial"/>
                <a:cs typeface="Arial"/>
              </a:rPr>
              <a:t>chips </a:t>
            </a:r>
            <a:r>
              <a:rPr dirty="0" sz="2000" spc="5">
                <a:latin typeface="Arial"/>
                <a:cs typeface="Arial"/>
              </a:rPr>
              <a:t>are </a:t>
            </a:r>
            <a:r>
              <a:rPr dirty="0" sz="2000" spc="-5">
                <a:latin typeface="Arial"/>
                <a:cs typeface="Arial"/>
              </a:rPr>
              <a:t>difficult </a:t>
            </a:r>
            <a:r>
              <a:rPr dirty="0" sz="2000" spc="5">
                <a:latin typeface="Arial"/>
                <a:cs typeface="Arial"/>
              </a:rPr>
              <a:t>to handle  </a:t>
            </a:r>
            <a:r>
              <a:rPr dirty="0" sz="2000" spc="10">
                <a:latin typeface="Arial"/>
                <a:cs typeface="Arial"/>
              </a:rPr>
              <a:t>and </a:t>
            </a:r>
            <a:r>
              <a:rPr dirty="0" sz="2000" spc="5">
                <a:latin typeface="Arial"/>
                <a:cs typeface="Arial"/>
              </a:rPr>
              <a:t>dispose </a:t>
            </a:r>
            <a:r>
              <a:rPr dirty="0" sz="2000" spc="-35">
                <a:latin typeface="Arial"/>
                <a:cs typeface="Arial"/>
              </a:rPr>
              <a:t>off.</a:t>
            </a:r>
            <a:endParaRPr sz="2000">
              <a:latin typeface="Arial"/>
              <a:cs typeface="Arial"/>
            </a:endParaRPr>
          </a:p>
          <a:p>
            <a:pPr marL="12700" marR="110489">
              <a:lnSpc>
                <a:spcPct val="101200"/>
              </a:lnSpc>
              <a:tabLst>
                <a:tab pos="3770629" algn="l"/>
              </a:tabLst>
            </a:pPr>
            <a:r>
              <a:rPr dirty="0" sz="2000" spc="5">
                <a:latin typeface="Arial"/>
                <a:cs typeface="Arial"/>
              </a:rPr>
              <a:t>Continuous chips remain in contact with  </a:t>
            </a:r>
            <a:r>
              <a:rPr dirty="0" sz="2000" spc="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h</a:t>
            </a:r>
            <a:r>
              <a:rPr dirty="0" sz="2000" spc="10">
                <a:latin typeface="Arial"/>
                <a:cs typeface="Arial"/>
              </a:rPr>
              <a:t>e</a:t>
            </a:r>
            <a:r>
              <a:rPr dirty="0" sz="2000" spc="6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Arial"/>
                <a:cs typeface="Arial"/>
              </a:rPr>
              <a:t>to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l</a:t>
            </a:r>
            <a:r>
              <a:rPr dirty="0" sz="2000" spc="6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Arial"/>
                <a:cs typeface="Arial"/>
              </a:rPr>
              <a:t>f</a:t>
            </a:r>
            <a:r>
              <a:rPr dirty="0" sz="2000" spc="-10">
                <a:latin typeface="Arial"/>
                <a:cs typeface="Arial"/>
              </a:rPr>
              <a:t>a</a:t>
            </a:r>
            <a:r>
              <a:rPr dirty="0" sz="2000" spc="-5">
                <a:latin typeface="Arial"/>
                <a:cs typeface="Arial"/>
              </a:rPr>
              <a:t>c</a:t>
            </a:r>
            <a:r>
              <a:rPr dirty="0" sz="2000" spc="10">
                <a:latin typeface="Arial"/>
                <a:cs typeface="Arial"/>
              </a:rPr>
              <a:t>e</a:t>
            </a:r>
            <a:r>
              <a:rPr dirty="0" sz="2000" spc="3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Arial"/>
                <a:cs typeface="Arial"/>
              </a:rPr>
              <a:t>f</a:t>
            </a:r>
            <a:r>
              <a:rPr dirty="0" sz="2000" spc="-10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r</a:t>
            </a:r>
            <a:r>
              <a:rPr dirty="0" sz="2000" spc="50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Arial"/>
                <a:cs typeface="Arial"/>
              </a:rPr>
              <a:t>a</a:t>
            </a:r>
            <a:r>
              <a:rPr dirty="0" sz="2000" spc="60">
                <a:latin typeface="Times New Roman"/>
                <a:cs typeface="Times New Roman"/>
              </a:rPr>
              <a:t> 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10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10">
                <a:latin typeface="Arial"/>
                <a:cs typeface="Arial"/>
              </a:rPr>
              <a:t>g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5">
                <a:latin typeface="Arial"/>
                <a:cs typeface="Arial"/>
              </a:rPr>
              <a:t>r</a:t>
            </a:r>
            <a:r>
              <a:rPr dirty="0" sz="2000" spc="65">
                <a:latin typeface="Times New Roman"/>
                <a:cs typeface="Times New Roman"/>
              </a:rPr>
              <a:t> </a:t>
            </a:r>
            <a:r>
              <a:rPr dirty="0" sz="2000">
                <a:latin typeface="Arial"/>
                <a:cs typeface="Arial"/>
              </a:rPr>
              <a:t>p</a:t>
            </a:r>
            <a:r>
              <a:rPr dirty="0" sz="2000" spc="1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ri</a:t>
            </a:r>
            <a:r>
              <a:rPr dirty="0" sz="2000" spc="10">
                <a:latin typeface="Arial"/>
                <a:cs typeface="Arial"/>
              </a:rPr>
              <a:t>od,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10">
                <a:latin typeface="Arial"/>
                <a:cs typeface="Arial"/>
              </a:rPr>
              <a:t>e</a:t>
            </a:r>
            <a:r>
              <a:rPr dirty="0" sz="2000" spc="-5">
                <a:latin typeface="Arial"/>
                <a:cs typeface="Arial"/>
              </a:rPr>
              <a:t>s</a:t>
            </a:r>
            <a:r>
              <a:rPr dirty="0" sz="2000" spc="10">
                <a:latin typeface="Arial"/>
                <a:cs typeface="Arial"/>
              </a:rPr>
              <a:t>u</a:t>
            </a:r>
            <a:r>
              <a:rPr dirty="0" sz="2000" spc="-10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t</a:t>
            </a:r>
            <a:r>
              <a:rPr dirty="0" sz="2000" spc="-10">
                <a:latin typeface="Arial"/>
                <a:cs typeface="Arial"/>
              </a:rPr>
              <a:t>i</a:t>
            </a:r>
            <a:r>
              <a:rPr dirty="0" sz="2000" spc="10">
                <a:latin typeface="Arial"/>
                <a:cs typeface="Arial"/>
              </a:rPr>
              <a:t>ng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Arial"/>
                <a:cs typeface="Arial"/>
              </a:rPr>
              <a:t>in </a:t>
            </a:r>
            <a:r>
              <a:rPr dirty="0" sz="2000" spc="10">
                <a:latin typeface="Arial"/>
                <a:cs typeface="Arial"/>
              </a:rPr>
              <a:t>more </a:t>
            </a:r>
            <a:r>
              <a:rPr dirty="0" sz="2000">
                <a:latin typeface="Arial"/>
                <a:cs typeface="Arial"/>
              </a:rPr>
              <a:t>frictional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heat.</a:t>
            </a:r>
            <a:endParaRPr sz="2000">
              <a:latin typeface="Arial"/>
              <a:cs typeface="Arial"/>
            </a:endParaRPr>
          </a:p>
          <a:p>
            <a:pPr algn="just" marL="12700" marR="327025">
              <a:lnSpc>
                <a:spcPct val="101200"/>
              </a:lnSpc>
            </a:pPr>
            <a:r>
              <a:rPr dirty="0" sz="2000" spc="5">
                <a:latin typeface="Arial"/>
                <a:cs typeface="Arial"/>
              </a:rPr>
              <a:t>Continuous </a:t>
            </a:r>
            <a:r>
              <a:rPr dirty="0" sz="2000">
                <a:latin typeface="Arial"/>
                <a:cs typeface="Arial"/>
              </a:rPr>
              <a:t>chips coil </a:t>
            </a:r>
            <a:r>
              <a:rPr dirty="0" sz="2000" spc="5">
                <a:latin typeface="Arial"/>
                <a:cs typeface="Arial"/>
              </a:rPr>
              <a:t>in </a:t>
            </a:r>
            <a:r>
              <a:rPr dirty="0" sz="2000" spc="10">
                <a:latin typeface="Arial"/>
                <a:cs typeface="Arial"/>
              </a:rPr>
              <a:t>a </a:t>
            </a:r>
            <a:r>
              <a:rPr dirty="0" sz="2000" spc="5">
                <a:latin typeface="Arial"/>
                <a:cs typeface="Arial"/>
              </a:rPr>
              <a:t>helix and curl  around the tool and work and even may  injure operator </a:t>
            </a:r>
            <a:r>
              <a:rPr dirty="0" sz="2000">
                <a:latin typeface="Arial"/>
                <a:cs typeface="Arial"/>
              </a:rPr>
              <a:t>if </a:t>
            </a:r>
            <a:r>
              <a:rPr dirty="0" sz="2000" spc="5">
                <a:latin typeface="Arial"/>
                <a:cs typeface="Arial"/>
              </a:rPr>
              <a:t>sudden break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loose.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1000"/>
              </a:lnSpc>
              <a:spcBef>
                <a:spcPts val="10"/>
              </a:spcBef>
              <a:tabLst>
                <a:tab pos="3411220" algn="l"/>
                <a:tab pos="3775710" algn="l"/>
                <a:tab pos="4406900" algn="l"/>
              </a:tabLst>
            </a:pPr>
            <a:r>
              <a:rPr dirty="0" sz="2000" spc="-25">
                <a:latin typeface="Arial"/>
                <a:cs typeface="Arial"/>
              </a:rPr>
              <a:t>Particularly, </a:t>
            </a:r>
            <a:r>
              <a:rPr dirty="0" sz="2000" spc="5">
                <a:latin typeface="Arial"/>
                <a:cs typeface="Arial"/>
              </a:rPr>
              <a:t>in computer-controlled  </a:t>
            </a:r>
            <a:r>
              <a:rPr dirty="0" sz="2000" spc="10">
                <a:latin typeface="Arial"/>
                <a:cs typeface="Arial"/>
              </a:rPr>
              <a:t>machined </a:t>
            </a:r>
            <a:r>
              <a:rPr dirty="0" sz="2000" spc="5">
                <a:latin typeface="Arial"/>
                <a:cs typeface="Arial"/>
              </a:rPr>
              <a:t>tools, because they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tend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to</a:t>
            </a:r>
            <a:r>
              <a:rPr dirty="0" sz="2000" spc="5">
                <a:latin typeface="Times New Roman"/>
                <a:cs typeface="Times New Roman"/>
              </a:rPr>
              <a:t>	</a:t>
            </a:r>
            <a:r>
              <a:rPr dirty="0" sz="2000" spc="5">
                <a:latin typeface="Arial"/>
                <a:cs typeface="Arial"/>
              </a:rPr>
              <a:t>get  </a:t>
            </a:r>
            <a:r>
              <a:rPr dirty="0" sz="2000" spc="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an</a:t>
            </a:r>
            <a:r>
              <a:rPr dirty="0" sz="2000" spc="10">
                <a:latin typeface="Arial"/>
                <a:cs typeface="Arial"/>
              </a:rPr>
              <a:t>g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 spc="10">
                <a:latin typeface="Arial"/>
                <a:cs typeface="Arial"/>
              </a:rPr>
              <a:t>d</a:t>
            </a:r>
            <a:r>
              <a:rPr dirty="0" sz="2000" spc="60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 spc="10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u</a:t>
            </a:r>
            <a:r>
              <a:rPr dirty="0" sz="2000" spc="10">
                <a:latin typeface="Arial"/>
                <a:cs typeface="Arial"/>
              </a:rPr>
              <a:t>nd</a:t>
            </a:r>
            <a:r>
              <a:rPr dirty="0" sz="2000" spc="60">
                <a:latin typeface="Times New Roman"/>
                <a:cs typeface="Times New Roman"/>
              </a:rPr>
              <a:t> </a:t>
            </a:r>
            <a:r>
              <a:rPr dirty="0" sz="2000" spc="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h</a:t>
            </a:r>
            <a:r>
              <a:rPr dirty="0" sz="2000" spc="10">
                <a:latin typeface="Arial"/>
                <a:cs typeface="Arial"/>
              </a:rPr>
              <a:t>e</a:t>
            </a:r>
            <a:r>
              <a:rPr dirty="0" sz="2000" spc="5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>
                <a:latin typeface="Arial"/>
                <a:cs typeface="Arial"/>
              </a:rPr>
              <a:t>l</a:t>
            </a:r>
            <a:r>
              <a:rPr dirty="0" sz="2000" spc="5">
                <a:latin typeface="Arial"/>
                <a:cs typeface="Arial"/>
              </a:rPr>
              <a:t>,</a:t>
            </a:r>
            <a:r>
              <a:rPr dirty="0" sz="2000" spc="60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Arial"/>
                <a:cs typeface="Arial"/>
              </a:rPr>
              <a:t>a</a:t>
            </a:r>
            <a:r>
              <a:rPr dirty="0" sz="2000">
                <a:latin typeface="Arial"/>
                <a:cs typeface="Arial"/>
              </a:rPr>
              <a:t>n</a:t>
            </a:r>
            <a:r>
              <a:rPr dirty="0" sz="2000" spc="10">
                <a:latin typeface="Arial"/>
                <a:cs typeface="Arial"/>
              </a:rPr>
              <a:t>d</a:t>
            </a:r>
            <a:r>
              <a:rPr dirty="0" sz="2000" spc="65">
                <a:latin typeface="Times New Roman"/>
                <a:cs typeface="Times New Roman"/>
              </a:rPr>
              <a:t> </a:t>
            </a:r>
            <a:r>
              <a:rPr dirty="0" sz="2000" spc="-5">
                <a:latin typeface="Arial"/>
                <a:cs typeface="Arial"/>
              </a:rPr>
              <a:t>t</a:t>
            </a:r>
            <a:r>
              <a:rPr dirty="0" sz="2000" spc="10">
                <a:latin typeface="Arial"/>
                <a:cs typeface="Arial"/>
              </a:rPr>
              <a:t>he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10">
                <a:latin typeface="Arial"/>
                <a:cs typeface="Arial"/>
              </a:rPr>
              <a:t>p</a:t>
            </a:r>
            <a:r>
              <a:rPr dirty="0" sz="2000">
                <a:latin typeface="Arial"/>
                <a:cs typeface="Arial"/>
              </a:rPr>
              <a:t>e</a:t>
            </a:r>
            <a:r>
              <a:rPr dirty="0" sz="2000">
                <a:latin typeface="Arial"/>
                <a:cs typeface="Arial"/>
              </a:rPr>
              <a:t>r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5">
                <a:latin typeface="Arial"/>
                <a:cs typeface="Arial"/>
              </a:rPr>
              <a:t>t</a:t>
            </a:r>
            <a:r>
              <a:rPr dirty="0" sz="2000">
                <a:latin typeface="Arial"/>
                <a:cs typeface="Arial"/>
              </a:rPr>
              <a:t>i</a:t>
            </a:r>
            <a:r>
              <a:rPr dirty="0" sz="2000">
                <a:latin typeface="Arial"/>
                <a:cs typeface="Arial"/>
              </a:rPr>
              <a:t>o</a:t>
            </a:r>
            <a:r>
              <a:rPr dirty="0" sz="2000" spc="5">
                <a:latin typeface="Arial"/>
                <a:cs typeface="Arial"/>
              </a:rPr>
              <a:t>n </a:t>
            </a:r>
            <a:r>
              <a:rPr dirty="0" sz="2000" spc="5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Arial"/>
                <a:cs typeface="Arial"/>
              </a:rPr>
              <a:t>has </a:t>
            </a:r>
            <a:r>
              <a:rPr dirty="0" sz="2000" spc="5">
                <a:latin typeface="Arial"/>
                <a:cs typeface="Arial"/>
              </a:rPr>
              <a:t>to stopped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5">
                <a:latin typeface="Arial"/>
                <a:cs typeface="Arial"/>
              </a:rPr>
              <a:t>clear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away</a:t>
            </a:r>
            <a:r>
              <a:rPr dirty="0" sz="2000">
                <a:latin typeface="Times New Roman"/>
                <a:cs typeface="Times New Roman"/>
              </a:rPr>
              <a:t>	</a:t>
            </a:r>
            <a:r>
              <a:rPr dirty="0" sz="2000" spc="5">
                <a:latin typeface="Arial"/>
                <a:cs typeface="Arial"/>
              </a:rPr>
              <a:t>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chips.</a:t>
            </a:r>
            <a:endParaRPr sz="2000">
              <a:latin typeface="Arial"/>
              <a:cs typeface="Arial"/>
            </a:endParaRPr>
          </a:p>
          <a:p>
            <a:pPr marL="12700" marR="570865">
              <a:lnSpc>
                <a:spcPts val="2430"/>
              </a:lnSpc>
              <a:spcBef>
                <a:spcPts val="85"/>
              </a:spcBef>
              <a:tabLst>
                <a:tab pos="3153410" algn="l"/>
              </a:tabLst>
            </a:pPr>
            <a:r>
              <a:rPr dirty="0" sz="2000" spc="5">
                <a:latin typeface="Arial"/>
                <a:cs typeface="Arial"/>
              </a:rPr>
              <a:t>T</a:t>
            </a:r>
            <a:r>
              <a:rPr dirty="0" sz="2000" spc="-10">
                <a:latin typeface="Arial"/>
                <a:cs typeface="Arial"/>
              </a:rPr>
              <a:t>h</a:t>
            </a: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15">
                <a:latin typeface="Arial"/>
                <a:cs typeface="Arial"/>
              </a:rPr>
              <a:t>t</a:t>
            </a:r>
            <a:r>
              <a:rPr dirty="0" sz="2000" spc="-40">
                <a:latin typeface="Arial"/>
                <a:cs typeface="Arial"/>
              </a:rPr>
              <a:t>’</a:t>
            </a:r>
            <a:r>
              <a:rPr dirty="0" sz="2000" spc="10">
                <a:latin typeface="Arial"/>
                <a:cs typeface="Arial"/>
              </a:rPr>
              <a:t>s</a:t>
            </a:r>
            <a:r>
              <a:rPr dirty="0" sz="2000" spc="55">
                <a:latin typeface="Times New Roman"/>
                <a:cs typeface="Times New Roman"/>
              </a:rPr>
              <a:t> </a:t>
            </a:r>
            <a:r>
              <a:rPr dirty="0" sz="2000" spc="10">
                <a:latin typeface="Arial"/>
                <a:cs typeface="Arial"/>
              </a:rPr>
              <a:t>w</a:t>
            </a:r>
            <a:r>
              <a:rPr dirty="0" sz="2000">
                <a:latin typeface="Arial"/>
                <a:cs typeface="Arial"/>
              </a:rPr>
              <a:t>h</a:t>
            </a:r>
            <a:r>
              <a:rPr dirty="0" sz="2000" spc="10">
                <a:latin typeface="Arial"/>
                <a:cs typeface="Arial"/>
              </a:rPr>
              <a:t>y</a:t>
            </a:r>
            <a:r>
              <a:rPr dirty="0" sz="2000" spc="50">
                <a:latin typeface="Times New Roman"/>
                <a:cs typeface="Times New Roman"/>
              </a:rPr>
              <a:t> </a:t>
            </a:r>
            <a:r>
              <a:rPr dirty="0" sz="2000" spc="10" b="1">
                <a:solidFill>
                  <a:srgbClr val="FF6500"/>
                </a:solidFill>
                <a:latin typeface="Arial"/>
                <a:cs typeface="Arial"/>
              </a:rPr>
              <a:t>A</a:t>
            </a:r>
            <a:r>
              <a:rPr dirty="0" sz="2000" spc="5" b="1">
                <a:solidFill>
                  <a:srgbClr val="FF6500"/>
                </a:solidFill>
                <a:latin typeface="Arial"/>
                <a:cs typeface="Arial"/>
              </a:rPr>
              <a:t>l</a:t>
            </a:r>
            <a:r>
              <a:rPr dirty="0" sz="2000" b="1">
                <a:solidFill>
                  <a:srgbClr val="FF6500"/>
                </a:solidFill>
                <a:latin typeface="Arial"/>
                <a:cs typeface="Arial"/>
              </a:rPr>
              <a:t>t</a:t>
            </a:r>
            <a:r>
              <a:rPr dirty="0" sz="2000" spc="15" b="1">
                <a:solidFill>
                  <a:srgbClr val="FF6500"/>
                </a:solidFill>
                <a:latin typeface="Arial"/>
                <a:cs typeface="Arial"/>
              </a:rPr>
              <a:t>h</a:t>
            </a:r>
            <a:r>
              <a:rPr dirty="0" sz="2000" spc="5" b="1">
                <a:solidFill>
                  <a:srgbClr val="FF6500"/>
                </a:solidFill>
                <a:latin typeface="Arial"/>
                <a:cs typeface="Arial"/>
              </a:rPr>
              <a:t>o</a:t>
            </a:r>
            <a:r>
              <a:rPr dirty="0" sz="2000" spc="15" b="1">
                <a:solidFill>
                  <a:srgbClr val="FF6500"/>
                </a:solidFill>
                <a:latin typeface="Arial"/>
                <a:cs typeface="Arial"/>
              </a:rPr>
              <a:t>u</a:t>
            </a:r>
            <a:r>
              <a:rPr dirty="0" sz="2000" spc="5" b="1">
                <a:solidFill>
                  <a:srgbClr val="FF6500"/>
                </a:solidFill>
                <a:latin typeface="Arial"/>
                <a:cs typeface="Arial"/>
              </a:rPr>
              <a:t>g</a:t>
            </a:r>
            <a:r>
              <a:rPr dirty="0" sz="2000" spc="10" b="1">
                <a:solidFill>
                  <a:srgbClr val="FF6500"/>
                </a:solidFill>
                <a:latin typeface="Arial"/>
                <a:cs typeface="Arial"/>
              </a:rPr>
              <a:t>h</a:t>
            </a:r>
            <a:r>
              <a:rPr dirty="0" sz="2000" spc="75">
                <a:solidFill>
                  <a:srgbClr val="FF6500"/>
                </a:solidFill>
                <a:latin typeface="Times New Roman"/>
                <a:cs typeface="Times New Roman"/>
              </a:rPr>
              <a:t> </a:t>
            </a:r>
            <a:r>
              <a:rPr dirty="0" sz="2000" spc="10" b="1">
                <a:solidFill>
                  <a:srgbClr val="FF6500"/>
                </a:solidFill>
                <a:latin typeface="Arial"/>
                <a:cs typeface="Arial"/>
              </a:rPr>
              <a:t>C</a:t>
            </a:r>
            <a:r>
              <a:rPr dirty="0" sz="2000" b="1">
                <a:solidFill>
                  <a:srgbClr val="FF6500"/>
                </a:solidFill>
                <a:latin typeface="Arial"/>
                <a:cs typeface="Arial"/>
              </a:rPr>
              <a:t>C</a:t>
            </a:r>
            <a:r>
              <a:rPr dirty="0" sz="2000" spc="10" b="1">
                <a:solidFill>
                  <a:srgbClr val="FF6500"/>
                </a:solidFill>
                <a:latin typeface="Arial"/>
                <a:cs typeface="Arial"/>
              </a:rPr>
              <a:t>s</a:t>
            </a:r>
            <a:r>
              <a:rPr dirty="0" sz="2000">
                <a:solidFill>
                  <a:srgbClr val="FF6500"/>
                </a:solidFill>
                <a:latin typeface="Times New Roman"/>
                <a:cs typeface="Times New Roman"/>
              </a:rPr>
              <a:t>	</a:t>
            </a:r>
            <a:r>
              <a:rPr dirty="0" sz="2000" spc="5" b="1">
                <a:solidFill>
                  <a:srgbClr val="FF6500"/>
                </a:solidFill>
                <a:latin typeface="Arial"/>
                <a:cs typeface="Arial"/>
              </a:rPr>
              <a:t>g</a:t>
            </a:r>
            <a:r>
              <a:rPr dirty="0" sz="2000" b="1">
                <a:solidFill>
                  <a:srgbClr val="FF6500"/>
                </a:solidFill>
                <a:latin typeface="Arial"/>
                <a:cs typeface="Arial"/>
              </a:rPr>
              <a:t>e</a:t>
            </a:r>
            <a:r>
              <a:rPr dirty="0" sz="2000" spc="5" b="1">
                <a:solidFill>
                  <a:srgbClr val="FF6500"/>
                </a:solidFill>
                <a:latin typeface="Arial"/>
                <a:cs typeface="Arial"/>
              </a:rPr>
              <a:t>n</a:t>
            </a:r>
            <a:r>
              <a:rPr dirty="0" sz="2000" spc="10" b="1">
                <a:solidFill>
                  <a:srgbClr val="FF6500"/>
                </a:solidFill>
                <a:latin typeface="Arial"/>
                <a:cs typeface="Arial"/>
              </a:rPr>
              <a:t>e</a:t>
            </a:r>
            <a:r>
              <a:rPr dirty="0" sz="2000" spc="-10" b="1">
                <a:solidFill>
                  <a:srgbClr val="FF6500"/>
                </a:solidFill>
                <a:latin typeface="Arial"/>
                <a:cs typeface="Arial"/>
              </a:rPr>
              <a:t>r</a:t>
            </a:r>
            <a:r>
              <a:rPr dirty="0" sz="2000" spc="-5" b="1">
                <a:solidFill>
                  <a:srgbClr val="FF6500"/>
                </a:solidFill>
                <a:latin typeface="Arial"/>
                <a:cs typeface="Arial"/>
              </a:rPr>
              <a:t>al</a:t>
            </a:r>
            <a:r>
              <a:rPr dirty="0" sz="2000" spc="5" b="1">
                <a:solidFill>
                  <a:srgbClr val="FF6500"/>
                </a:solidFill>
                <a:latin typeface="Arial"/>
                <a:cs typeface="Arial"/>
              </a:rPr>
              <a:t>ly </a:t>
            </a:r>
            <a:r>
              <a:rPr dirty="0" sz="2000" spc="5">
                <a:solidFill>
                  <a:srgbClr val="FF6500"/>
                </a:solidFill>
                <a:latin typeface="Times New Roman"/>
                <a:cs typeface="Times New Roman"/>
              </a:rPr>
              <a:t> </a:t>
            </a:r>
            <a:r>
              <a:rPr dirty="0" sz="2000" spc="5" b="1">
                <a:solidFill>
                  <a:srgbClr val="FF6500"/>
                </a:solidFill>
                <a:latin typeface="Arial"/>
                <a:cs typeface="Arial"/>
              </a:rPr>
              <a:t>produce </a:t>
            </a:r>
            <a:r>
              <a:rPr dirty="0" sz="2000" spc="10" b="1">
                <a:solidFill>
                  <a:srgbClr val="FF6500"/>
                </a:solidFill>
                <a:latin typeface="Arial"/>
                <a:cs typeface="Arial"/>
              </a:rPr>
              <a:t>good </a:t>
            </a:r>
            <a:r>
              <a:rPr dirty="0" sz="2000" spc="5" b="1">
                <a:solidFill>
                  <a:srgbClr val="FF6500"/>
                </a:solidFill>
                <a:latin typeface="Arial"/>
                <a:cs typeface="Arial"/>
              </a:rPr>
              <a:t>surface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67541" y="2709534"/>
            <a:ext cx="14414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555">
                <a:latin typeface="OpenSymbol"/>
                <a:cs typeface="OpenSymbol"/>
              </a:rPr>
              <a:t></a:t>
            </a:r>
            <a:endParaRPr sz="2000">
              <a:latin typeface="OpenSymbol"/>
              <a:cs typeface="Open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67541" y="3634968"/>
            <a:ext cx="14414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555">
                <a:latin typeface="OpenSymbol"/>
                <a:cs typeface="OpenSymbol"/>
              </a:rPr>
              <a:t></a:t>
            </a:r>
            <a:endParaRPr sz="2000">
              <a:latin typeface="OpenSymbol"/>
              <a:cs typeface="Open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81652" y="6836212"/>
            <a:ext cx="3432810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5" b="1">
                <a:solidFill>
                  <a:srgbClr val="FF6500"/>
                </a:solidFill>
                <a:latin typeface="Arial"/>
                <a:cs typeface="Arial"/>
              </a:rPr>
              <a:t>finish, not always </a:t>
            </a:r>
            <a:r>
              <a:rPr dirty="0" sz="2000" b="1">
                <a:solidFill>
                  <a:srgbClr val="FF6500"/>
                </a:solidFill>
                <a:latin typeface="Arial"/>
                <a:cs typeface="Arial"/>
              </a:rPr>
              <a:t>desirable.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386173"/>
            <a:ext cx="4930775" cy="772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10"/>
              <a:t>Continuous</a:t>
            </a:r>
            <a:r>
              <a:rPr dirty="0" sz="4900" spc="-65"/>
              <a:t> </a:t>
            </a:r>
            <a:r>
              <a:rPr dirty="0" sz="4900" spc="-10"/>
              <a:t>Chips</a:t>
            </a:r>
            <a:endParaRPr sz="4900"/>
          </a:p>
        </p:txBody>
      </p:sp>
      <p:sp>
        <p:nvSpPr>
          <p:cNvPr id="6" name="object 6"/>
          <p:cNvSpPr txBox="1"/>
          <p:nvPr/>
        </p:nvSpPr>
        <p:spPr>
          <a:xfrm>
            <a:off x="753531" y="1799058"/>
            <a:ext cx="3547745" cy="10674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dirty="0" sz="2000" spc="5" b="1">
                <a:solidFill>
                  <a:srgbClr val="FF0000"/>
                </a:solidFill>
                <a:latin typeface="Arial"/>
                <a:cs typeface="Arial"/>
              </a:rPr>
              <a:t>Use </a:t>
            </a:r>
            <a:r>
              <a:rPr dirty="0" sz="2000" spc="10" b="1">
                <a:solidFill>
                  <a:srgbClr val="FF0000"/>
                </a:solidFill>
                <a:latin typeface="Arial"/>
                <a:cs typeface="Arial"/>
              </a:rPr>
              <a:t>of Chip</a:t>
            </a:r>
            <a:r>
              <a:rPr dirty="0" sz="20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0000"/>
                </a:solidFill>
                <a:latin typeface="Arial"/>
                <a:cs typeface="Arial"/>
              </a:rPr>
              <a:t>Breakers</a:t>
            </a:r>
            <a:endParaRPr sz="2000">
              <a:latin typeface="Arial"/>
              <a:cs typeface="Arial"/>
            </a:endParaRPr>
          </a:p>
          <a:p>
            <a:pPr marL="388620" marR="30480" indent="-351155">
              <a:lnSpc>
                <a:spcPct val="100699"/>
              </a:lnSpc>
              <a:spcBef>
                <a:spcPts val="1430"/>
              </a:spcBef>
              <a:buClr>
                <a:srgbClr val="3232CC"/>
              </a:buClr>
              <a:buFont typeface="OpenSymbol"/>
              <a:buChar char="•"/>
              <a:tabLst>
                <a:tab pos="387985" algn="l"/>
                <a:tab pos="389255" algn="l"/>
                <a:tab pos="1029335" algn="l"/>
                <a:tab pos="1130935" algn="l"/>
                <a:tab pos="1975485" algn="l"/>
                <a:tab pos="2178050" algn="l"/>
                <a:tab pos="2306955" algn="l"/>
                <a:tab pos="2546985" algn="l"/>
                <a:tab pos="2601595" algn="l"/>
                <a:tab pos="3044825" algn="l"/>
                <a:tab pos="3317875" algn="l"/>
              </a:tabLst>
            </a:pPr>
            <a:r>
              <a:rPr dirty="0" sz="1800" spc="15">
                <a:solidFill>
                  <a:srgbClr val="323298"/>
                </a:solidFill>
                <a:latin typeface="Arial"/>
                <a:cs typeface="Arial"/>
              </a:rPr>
              <a:t>C</a:t>
            </a:r>
            <a:r>
              <a:rPr dirty="0" sz="1800" spc="-5">
                <a:solidFill>
                  <a:srgbClr val="323298"/>
                </a:solidFill>
                <a:latin typeface="Arial"/>
                <a:cs typeface="Arial"/>
              </a:rPr>
              <a:t>h</a:t>
            </a:r>
            <a:r>
              <a:rPr dirty="0" sz="1800" spc="10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p</a:t>
            </a:r>
            <a:r>
              <a:rPr dirty="0" sz="18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b</a:t>
            </a:r>
            <a:r>
              <a:rPr dirty="0" sz="1800" spc="-10">
                <a:solidFill>
                  <a:srgbClr val="323298"/>
                </a:solidFill>
                <a:latin typeface="Arial"/>
                <a:cs typeface="Arial"/>
              </a:rPr>
              <a:t>r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eaker</a:t>
            </a:r>
            <a:r>
              <a:rPr dirty="0" sz="18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1800">
                <a:solidFill>
                  <a:srgbClr val="323298"/>
                </a:solidFill>
                <a:latin typeface="Arial"/>
                <a:cs typeface="Arial"/>
              </a:rPr>
              <a:t>is</a:t>
            </a:r>
            <a:r>
              <a:rPr dirty="0" sz="1800">
                <a:solidFill>
                  <a:srgbClr val="323298"/>
                </a:solidFill>
                <a:latin typeface="Times New Roman"/>
                <a:cs typeface="Times New Roman"/>
              </a:rPr>
              <a:t>		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323298"/>
                </a:solidFill>
                <a:latin typeface="Times New Roman"/>
                <a:cs typeface="Times New Roman"/>
              </a:rPr>
              <a:t>		</a:t>
            </a:r>
            <a:r>
              <a:rPr dirty="0" sz="1800" spc="-5">
                <a:solidFill>
                  <a:srgbClr val="323298"/>
                </a:solidFill>
                <a:latin typeface="Arial"/>
                <a:cs typeface="Arial"/>
              </a:rPr>
              <a:t>p</a:t>
            </a:r>
            <a:r>
              <a:rPr dirty="0" sz="1800" spc="10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1800" spc="-5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1800" spc="10">
                <a:solidFill>
                  <a:srgbClr val="323298"/>
                </a:solidFill>
                <a:latin typeface="Arial"/>
                <a:cs typeface="Arial"/>
              </a:rPr>
              <a:t>c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1800" spc="-5">
                <a:solidFill>
                  <a:srgbClr val="323298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323298"/>
                </a:solidFill>
                <a:latin typeface="Arial"/>
                <a:cs typeface="Arial"/>
              </a:rPr>
              <a:t>f </a:t>
            </a:r>
            <a:r>
              <a:rPr dirty="0" sz="180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23298"/>
                </a:solidFill>
                <a:latin typeface="Arial"/>
                <a:cs typeface="Arial"/>
              </a:rPr>
              <a:t>metal</a:t>
            </a:r>
            <a:r>
              <a:rPr dirty="0" sz="1800">
                <a:solidFill>
                  <a:srgbClr val="323298"/>
                </a:solidFill>
                <a:latin typeface="Times New Roman"/>
                <a:cs typeface="Times New Roman"/>
              </a:rPr>
              <a:t>		</a:t>
            </a:r>
            <a:r>
              <a:rPr dirty="0" sz="1800">
                <a:solidFill>
                  <a:srgbClr val="323298"/>
                </a:solidFill>
                <a:latin typeface="Arial"/>
                <a:cs typeface="Arial"/>
              </a:rPr>
              <a:t>clamped</a:t>
            </a:r>
            <a:r>
              <a:rPr dirty="0" sz="18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1800">
                <a:solidFill>
                  <a:srgbClr val="323298"/>
                </a:solidFill>
                <a:latin typeface="Arial"/>
                <a:cs typeface="Arial"/>
              </a:rPr>
              <a:t>to</a:t>
            </a:r>
            <a:r>
              <a:rPr dirty="0" sz="18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1800">
                <a:solidFill>
                  <a:srgbClr val="323298"/>
                </a:solidFill>
                <a:latin typeface="Arial"/>
                <a:cs typeface="Arial"/>
              </a:rPr>
              <a:t>the</a:t>
            </a:r>
            <a:r>
              <a:rPr dirty="0" sz="18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1800">
                <a:solidFill>
                  <a:srgbClr val="323298"/>
                </a:solidFill>
                <a:latin typeface="Arial"/>
                <a:cs typeface="Arial"/>
              </a:rPr>
              <a:t>rake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8931" y="3523751"/>
            <a:ext cx="107314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9461" y="2840702"/>
            <a:ext cx="3307715" cy="1022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00"/>
              </a:spcBef>
              <a:tabLst>
                <a:tab pos="2665730" algn="l"/>
              </a:tabLst>
            </a:pP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s</a:t>
            </a:r>
            <a:r>
              <a:rPr dirty="0" sz="1800" spc="-5">
                <a:solidFill>
                  <a:srgbClr val="323298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323298"/>
                </a:solidFill>
                <a:latin typeface="Arial"/>
                <a:cs typeface="Arial"/>
              </a:rPr>
              <a:t>r</a:t>
            </a:r>
            <a:r>
              <a:rPr dirty="0" sz="1800" spc="-15">
                <a:solidFill>
                  <a:srgbClr val="323298"/>
                </a:solidFill>
                <a:latin typeface="Arial"/>
                <a:cs typeface="Arial"/>
              </a:rPr>
              <a:t>f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323298"/>
                </a:solidFill>
                <a:latin typeface="Arial"/>
                <a:cs typeface="Arial"/>
              </a:rPr>
              <a:t>c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1800" spc="114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of</a:t>
            </a:r>
            <a:r>
              <a:rPr dirty="0" sz="1800" spc="11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1800" spc="-15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he</a:t>
            </a:r>
            <a:r>
              <a:rPr dirty="0" sz="1800" spc="105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1800" spc="-5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o</a:t>
            </a:r>
            <a:r>
              <a:rPr dirty="0" sz="1800" spc="-5">
                <a:solidFill>
                  <a:srgbClr val="323298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323298"/>
                </a:solidFill>
                <a:latin typeface="Arial"/>
                <a:cs typeface="Arial"/>
              </a:rPr>
              <a:t>l</a:t>
            </a:r>
            <a:r>
              <a:rPr dirty="0" sz="1800" spc="125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w</a:t>
            </a:r>
            <a:r>
              <a:rPr dirty="0" sz="1800" spc="-5">
                <a:solidFill>
                  <a:srgbClr val="323298"/>
                </a:solidFill>
                <a:latin typeface="Arial"/>
                <a:cs typeface="Arial"/>
              </a:rPr>
              <a:t>h</a:t>
            </a:r>
            <a:r>
              <a:rPr dirty="0" sz="1800" spc="10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1800" spc="-10">
                <a:solidFill>
                  <a:srgbClr val="323298"/>
                </a:solidFill>
                <a:latin typeface="Arial"/>
                <a:cs typeface="Arial"/>
              </a:rPr>
              <a:t>c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h</a:t>
            </a:r>
            <a:r>
              <a:rPr dirty="0" sz="18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bends </a:t>
            </a:r>
            <a:r>
              <a:rPr dirty="0" sz="180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1800">
                <a:solidFill>
                  <a:srgbClr val="323298"/>
                </a:solidFill>
                <a:latin typeface="Arial"/>
                <a:cs typeface="Arial"/>
              </a:rPr>
              <a:t>the 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chip and </a:t>
            </a:r>
            <a:r>
              <a:rPr dirty="0" sz="1800">
                <a:solidFill>
                  <a:srgbClr val="323298"/>
                </a:solidFill>
                <a:latin typeface="Arial"/>
                <a:cs typeface="Arial"/>
              </a:rPr>
              <a:t>breaks</a:t>
            </a:r>
            <a:r>
              <a:rPr dirty="0" sz="1800" spc="-45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23298"/>
                </a:solidFill>
                <a:latin typeface="Arial"/>
                <a:cs typeface="Arial"/>
              </a:rPr>
              <a:t>it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Chips can also be </a:t>
            </a:r>
            <a:r>
              <a:rPr dirty="0" sz="1800">
                <a:solidFill>
                  <a:srgbClr val="323298"/>
                </a:solidFill>
                <a:latin typeface="Arial"/>
                <a:cs typeface="Arial"/>
              </a:rPr>
              <a:t>broken</a:t>
            </a:r>
            <a:r>
              <a:rPr dirty="0" sz="1800" spc="-45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by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9461" y="3837838"/>
            <a:ext cx="314388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10615" algn="l"/>
                <a:tab pos="1593850" algn="l"/>
                <a:tab pos="2124710" algn="l"/>
              </a:tabLst>
            </a:pPr>
            <a:r>
              <a:rPr dirty="0" sz="1800">
                <a:solidFill>
                  <a:srgbClr val="323298"/>
                </a:solidFill>
                <a:latin typeface="Arial"/>
                <a:cs typeface="Arial"/>
              </a:rPr>
              <a:t>changing</a:t>
            </a:r>
            <a:r>
              <a:rPr dirty="0" sz="18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1800" spc="-5">
                <a:solidFill>
                  <a:srgbClr val="323298"/>
                </a:solidFill>
                <a:latin typeface="Arial"/>
                <a:cs typeface="Arial"/>
              </a:rPr>
              <a:t>the</a:t>
            </a:r>
            <a:r>
              <a:rPr dirty="0" sz="1800" spc="-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1800" spc="-10">
                <a:solidFill>
                  <a:srgbClr val="323298"/>
                </a:solidFill>
                <a:latin typeface="Arial"/>
                <a:cs typeface="Arial"/>
              </a:rPr>
              <a:t>tool</a:t>
            </a:r>
            <a:r>
              <a:rPr dirty="0" sz="1800" spc="-1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1800" spc="-15">
                <a:solidFill>
                  <a:srgbClr val="323298"/>
                </a:solidFill>
                <a:latin typeface="Arial"/>
                <a:cs typeface="Arial"/>
              </a:rPr>
              <a:t>geometry,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8931" y="4520892"/>
            <a:ext cx="107314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9461" y="4113587"/>
            <a:ext cx="3308350" cy="7461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solidFill>
                  <a:srgbClr val="323298"/>
                </a:solidFill>
                <a:latin typeface="Arial"/>
                <a:cs typeface="Arial"/>
              </a:rPr>
              <a:t>thereby controlling the 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chip</a:t>
            </a:r>
            <a:r>
              <a:rPr dirty="0" sz="1800" spc="38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23298"/>
                </a:solidFill>
                <a:latin typeface="Arial"/>
                <a:cs typeface="Arial"/>
              </a:rPr>
              <a:t>flow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  <a:tabLst>
                <a:tab pos="2847975" algn="l"/>
              </a:tabLst>
            </a:pP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C</a:t>
            </a:r>
            <a:r>
              <a:rPr dirty="0" sz="1800" spc="10">
                <a:solidFill>
                  <a:srgbClr val="323298"/>
                </a:solidFill>
                <a:latin typeface="Arial"/>
                <a:cs typeface="Arial"/>
              </a:rPr>
              <a:t>B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s</a:t>
            </a:r>
            <a:r>
              <a:rPr dirty="0" sz="1800" spc="114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1800" spc="10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nc</a:t>
            </a:r>
            <a:r>
              <a:rPr dirty="0" sz="1800" spc="-10">
                <a:solidFill>
                  <a:srgbClr val="323298"/>
                </a:solidFill>
                <a:latin typeface="Arial"/>
                <a:cs typeface="Arial"/>
              </a:rPr>
              <a:t>r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ease</a:t>
            </a:r>
            <a:r>
              <a:rPr dirty="0" sz="1800" spc="12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1800" spc="-15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he</a:t>
            </a:r>
            <a:r>
              <a:rPr dirty="0" sz="1800" spc="105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1800" spc="-35">
                <a:solidFill>
                  <a:srgbClr val="323298"/>
                </a:solidFill>
                <a:latin typeface="Arial"/>
                <a:cs typeface="Arial"/>
              </a:rPr>
              <a:t>f</a:t>
            </a:r>
            <a:r>
              <a:rPr dirty="0" sz="1800" spc="-5">
                <a:solidFill>
                  <a:srgbClr val="323298"/>
                </a:solidFill>
                <a:latin typeface="Arial"/>
                <a:cs typeface="Arial"/>
              </a:rPr>
              <a:t>f</a:t>
            </a:r>
            <a:r>
              <a:rPr dirty="0" sz="1800" spc="-5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c</a:t>
            </a:r>
            <a:r>
              <a:rPr dirty="0" sz="1800" spc="-15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1800" spc="10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ve</a:t>
            </a:r>
            <a:r>
              <a:rPr dirty="0" sz="18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1800" spc="-10">
                <a:solidFill>
                  <a:srgbClr val="323298"/>
                </a:solidFill>
                <a:latin typeface="Arial"/>
                <a:cs typeface="Arial"/>
              </a:rPr>
              <a:t>r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ake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62573" y="5110753"/>
            <a:ext cx="89725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incre</a:t>
            </a:r>
            <a:r>
              <a:rPr dirty="0" sz="1800" spc="-5">
                <a:solidFill>
                  <a:srgbClr val="323298"/>
                </a:solidFill>
                <a:latin typeface="Arial"/>
                <a:cs typeface="Arial"/>
              </a:rPr>
              <a:t>a</a:t>
            </a:r>
            <a:r>
              <a:rPr dirty="0" sz="1800" spc="10">
                <a:solidFill>
                  <a:srgbClr val="323298"/>
                </a:solidFill>
                <a:latin typeface="Arial"/>
                <a:cs typeface="Arial"/>
              </a:rPr>
              <a:t>s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36947" y="4835004"/>
            <a:ext cx="1171575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842010" marR="5080" indent="-829944">
              <a:lnSpc>
                <a:spcPct val="100499"/>
              </a:lnSpc>
              <a:spcBef>
                <a:spcPts val="100"/>
              </a:spcBef>
              <a:tabLst>
                <a:tab pos="660400" algn="l"/>
              </a:tabLst>
            </a:pPr>
            <a:r>
              <a:rPr dirty="0" sz="1800" spc="-5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1800" spc="-5">
                <a:solidFill>
                  <a:srgbClr val="323298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323298"/>
                </a:solidFill>
                <a:latin typeface="Arial"/>
                <a:cs typeface="Arial"/>
              </a:rPr>
              <a:t>ol</a:t>
            </a:r>
            <a:r>
              <a:rPr dirty="0" sz="18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and, </a:t>
            </a:r>
            <a:r>
              <a:rPr dirty="0" sz="180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1800" spc="-25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1800" spc="-5">
                <a:solidFill>
                  <a:srgbClr val="323298"/>
                </a:solidFill>
                <a:latin typeface="Arial"/>
                <a:cs typeface="Arial"/>
              </a:rPr>
              <a:t>h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9461" y="4835004"/>
            <a:ext cx="1655445" cy="853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  <a:tabLst>
                <a:tab pos="855344" algn="l"/>
                <a:tab pos="1323340" algn="l"/>
              </a:tabLst>
            </a:pP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an</a:t>
            </a:r>
            <a:r>
              <a:rPr dirty="0" sz="1800" spc="-5">
                <a:solidFill>
                  <a:srgbClr val="323298"/>
                </a:solidFill>
                <a:latin typeface="Arial"/>
                <a:cs typeface="Arial"/>
              </a:rPr>
              <a:t>g</a:t>
            </a:r>
            <a:r>
              <a:rPr dirty="0" sz="1800" spc="10">
                <a:solidFill>
                  <a:srgbClr val="323298"/>
                </a:solidFill>
                <a:latin typeface="Arial"/>
                <a:cs typeface="Arial"/>
              </a:rPr>
              <a:t>l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1800" spc="-5">
                <a:solidFill>
                  <a:srgbClr val="323298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323298"/>
                </a:solidFill>
                <a:latin typeface="Arial"/>
                <a:cs typeface="Arial"/>
              </a:rPr>
              <a:t>f</a:t>
            </a:r>
            <a:r>
              <a:rPr dirty="0" sz="18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1800" spc="-5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1800" spc="-5">
                <a:solidFill>
                  <a:srgbClr val="323298"/>
                </a:solidFill>
                <a:latin typeface="Arial"/>
                <a:cs typeface="Arial"/>
              </a:rPr>
              <a:t>h</a:t>
            </a:r>
            <a:r>
              <a:rPr dirty="0" sz="1800" spc="5">
                <a:solidFill>
                  <a:srgbClr val="323298"/>
                </a:solidFill>
                <a:latin typeface="Arial"/>
                <a:cs typeface="Arial"/>
              </a:rPr>
              <a:t>e </a:t>
            </a:r>
            <a:r>
              <a:rPr dirty="0" sz="180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1800" spc="-10">
                <a:solidFill>
                  <a:srgbClr val="323298"/>
                </a:solidFill>
                <a:latin typeface="Arial"/>
                <a:cs typeface="Arial"/>
              </a:rPr>
              <a:t>consequently,  </a:t>
            </a:r>
            <a:r>
              <a:rPr dirty="0" sz="1800">
                <a:solidFill>
                  <a:srgbClr val="323298"/>
                </a:solidFill>
                <a:latin typeface="Arial"/>
                <a:cs typeface="Arial"/>
              </a:rPr>
              <a:t>shear</a:t>
            </a:r>
            <a:r>
              <a:rPr dirty="0" sz="1800" spc="-1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323298"/>
                </a:solidFill>
                <a:latin typeface="Arial"/>
                <a:cs typeface="Arial"/>
              </a:rPr>
              <a:t>angle.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91268" y="7083588"/>
            <a:ext cx="220979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>
                <a:latin typeface="Arial"/>
                <a:cs typeface="Arial"/>
              </a:rPr>
              <a:t>7</a:t>
            </a:r>
            <a:r>
              <a:rPr dirty="0" sz="1350" spc="20">
                <a:latin typeface="Arial"/>
                <a:cs typeface="Arial"/>
              </a:rPr>
              <a:t>0</a:t>
            </a:r>
            <a:endParaRPr sz="13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80253" y="1662569"/>
            <a:ext cx="4924767" cy="47176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858911" y="6684727"/>
            <a:ext cx="7233920" cy="57721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02099"/>
              </a:lnSpc>
              <a:spcBef>
                <a:spcPts val="90"/>
              </a:spcBef>
            </a:pPr>
            <a:r>
              <a:rPr dirty="0" sz="1150" spc="5" b="1">
                <a:latin typeface="Arial"/>
                <a:cs typeface="Arial"/>
              </a:rPr>
              <a:t>Fig </a:t>
            </a:r>
            <a:r>
              <a:rPr dirty="0" sz="1150" spc="10" b="1">
                <a:latin typeface="Arial"/>
                <a:cs typeface="Arial"/>
              </a:rPr>
              <a:t>(a) </a:t>
            </a:r>
            <a:r>
              <a:rPr dirty="0" sz="1150" spc="5" b="1">
                <a:latin typeface="Arial"/>
                <a:cs typeface="Arial"/>
              </a:rPr>
              <a:t>Schematic illustration of the action of </a:t>
            </a:r>
            <a:r>
              <a:rPr dirty="0" sz="1150" spc="10" b="1">
                <a:latin typeface="Arial"/>
                <a:cs typeface="Arial"/>
              </a:rPr>
              <a:t>a </a:t>
            </a:r>
            <a:r>
              <a:rPr dirty="0" sz="1150" spc="5" b="1">
                <a:latin typeface="Arial"/>
                <a:cs typeface="Arial"/>
              </a:rPr>
              <a:t>chip breaker .(b) Chip breaker clamped </a:t>
            </a:r>
            <a:r>
              <a:rPr dirty="0" sz="1150" spc="15" b="1">
                <a:latin typeface="Arial"/>
                <a:cs typeface="Arial"/>
              </a:rPr>
              <a:t>on </a:t>
            </a:r>
            <a:r>
              <a:rPr dirty="0" sz="1150" spc="5" b="1">
                <a:latin typeface="Arial"/>
                <a:cs typeface="Arial"/>
              </a:rPr>
              <a:t>the rake of </a:t>
            </a:r>
            <a:r>
              <a:rPr dirty="0" sz="1150" spc="325" b="1">
                <a:latin typeface="Arial"/>
                <a:cs typeface="Arial"/>
              </a:rPr>
              <a:t> </a:t>
            </a:r>
            <a:r>
              <a:rPr dirty="0" sz="1150" spc="10" b="1">
                <a:latin typeface="Arial"/>
                <a:cs typeface="Arial"/>
              </a:rPr>
              <a:t>a </a:t>
            </a:r>
            <a:r>
              <a:rPr dirty="0" sz="1150" spc="5" b="1">
                <a:latin typeface="Arial"/>
                <a:cs typeface="Arial"/>
              </a:rPr>
              <a:t>cutting tool. (c) </a:t>
            </a:r>
            <a:r>
              <a:rPr dirty="0" sz="1150" spc="10" b="1">
                <a:latin typeface="Arial"/>
                <a:cs typeface="Arial"/>
              </a:rPr>
              <a:t>Grooves </a:t>
            </a:r>
            <a:r>
              <a:rPr dirty="0" sz="1150" spc="5" b="1">
                <a:latin typeface="Arial"/>
                <a:cs typeface="Arial"/>
              </a:rPr>
              <a:t>in cutting tools acting </a:t>
            </a:r>
            <a:r>
              <a:rPr dirty="0" sz="1150" spc="10" b="1">
                <a:latin typeface="Arial"/>
                <a:cs typeface="Arial"/>
              </a:rPr>
              <a:t>as </a:t>
            </a:r>
            <a:r>
              <a:rPr dirty="0" sz="1150" spc="5" b="1">
                <a:latin typeface="Arial"/>
                <a:cs typeface="Arial"/>
              </a:rPr>
              <a:t>chip</a:t>
            </a:r>
            <a:r>
              <a:rPr dirty="0" sz="1150" spc="32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breakers </a:t>
            </a:r>
            <a:r>
              <a:rPr dirty="0" sz="1150" spc="10" b="1">
                <a:latin typeface="Arial"/>
                <a:cs typeface="Arial"/>
              </a:rPr>
              <a:t>Most </a:t>
            </a:r>
            <a:r>
              <a:rPr dirty="0" sz="1150" spc="5" b="1">
                <a:latin typeface="Arial"/>
                <a:cs typeface="Arial"/>
              </a:rPr>
              <a:t>cutting </a:t>
            </a:r>
            <a:r>
              <a:rPr dirty="0" sz="1150" spc="10" b="1">
                <a:latin typeface="Arial"/>
                <a:cs typeface="Arial"/>
              </a:rPr>
              <a:t>tools </a:t>
            </a:r>
            <a:r>
              <a:rPr dirty="0" sz="1150" spc="5" b="1">
                <a:latin typeface="Arial"/>
                <a:cs typeface="Arial"/>
              </a:rPr>
              <a:t>used </a:t>
            </a:r>
            <a:r>
              <a:rPr dirty="0" sz="1150" spc="10" b="1">
                <a:latin typeface="Arial"/>
                <a:cs typeface="Arial"/>
              </a:rPr>
              <a:t>now </a:t>
            </a:r>
            <a:r>
              <a:rPr dirty="0" sz="1150" spc="5" b="1">
                <a:latin typeface="Arial"/>
                <a:cs typeface="Arial"/>
              </a:rPr>
              <a:t>are  </a:t>
            </a:r>
            <a:r>
              <a:rPr dirty="0" sz="1250" spc="-15" b="1" i="1">
                <a:latin typeface="Arial"/>
                <a:cs typeface="Arial"/>
              </a:rPr>
              <a:t>inserts </a:t>
            </a:r>
            <a:r>
              <a:rPr dirty="0" sz="1150" spc="10" b="1">
                <a:latin typeface="Arial"/>
                <a:cs typeface="Arial"/>
              </a:rPr>
              <a:t>with </a:t>
            </a:r>
            <a:r>
              <a:rPr dirty="0" sz="1150" spc="5" b="1">
                <a:latin typeface="Arial"/>
                <a:cs typeface="Arial"/>
              </a:rPr>
              <a:t>built-in chip breaker</a:t>
            </a:r>
            <a:r>
              <a:rPr dirty="0" sz="1150" spc="6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features.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386173"/>
            <a:ext cx="4930775" cy="772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10"/>
              <a:t>Continuous</a:t>
            </a:r>
            <a:r>
              <a:rPr dirty="0" sz="4900" spc="-65"/>
              <a:t> </a:t>
            </a:r>
            <a:r>
              <a:rPr dirty="0" sz="4900" spc="-10"/>
              <a:t>Chips</a:t>
            </a:r>
            <a:endParaRPr sz="4900"/>
          </a:p>
        </p:txBody>
      </p:sp>
      <p:sp>
        <p:nvSpPr>
          <p:cNvPr id="6" name="object 6"/>
          <p:cNvSpPr txBox="1"/>
          <p:nvPr/>
        </p:nvSpPr>
        <p:spPr>
          <a:xfrm>
            <a:off x="5403418" y="2537719"/>
            <a:ext cx="4300855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06550" algn="l"/>
                <a:tab pos="2571115" algn="l"/>
                <a:tab pos="3204210" algn="l"/>
              </a:tabLst>
            </a:pPr>
            <a:r>
              <a:rPr dirty="0" sz="2550" spc="15">
                <a:solidFill>
                  <a:srgbClr val="323298"/>
                </a:solidFill>
                <a:latin typeface="Arial"/>
                <a:cs typeface="Arial"/>
              </a:rPr>
              <a:t>m</a:t>
            </a:r>
            <a:r>
              <a:rPr dirty="0" sz="2550" spc="-5">
                <a:solidFill>
                  <a:srgbClr val="323298"/>
                </a:solidFill>
                <a:latin typeface="Arial"/>
                <a:cs typeface="Arial"/>
              </a:rPr>
              <a:t>a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2550" spc="-10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r</a:t>
            </a:r>
            <a:r>
              <a:rPr dirty="0" sz="2550" spc="-5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550" spc="-10">
                <a:solidFill>
                  <a:srgbClr val="323298"/>
                </a:solidFill>
                <a:latin typeface="Arial"/>
                <a:cs typeface="Arial"/>
              </a:rPr>
              <a:t>a</a:t>
            </a:r>
            <a:r>
              <a:rPr dirty="0" sz="2550" spc="-15">
                <a:solidFill>
                  <a:srgbClr val="323298"/>
                </a:solidFill>
                <a:latin typeface="Arial"/>
                <a:cs typeface="Arial"/>
              </a:rPr>
              <a:t>l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s</a:t>
            </a:r>
            <a:r>
              <a:rPr dirty="0" sz="255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s</a:t>
            </a:r>
            <a:r>
              <a:rPr dirty="0" sz="2550" spc="-5">
                <a:solidFill>
                  <a:srgbClr val="323298"/>
                </a:solidFill>
                <a:latin typeface="Arial"/>
                <a:cs typeface="Arial"/>
              </a:rPr>
              <a:t>uc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h</a:t>
            </a:r>
            <a:r>
              <a:rPr dirty="0" sz="255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550" spc="-10">
                <a:solidFill>
                  <a:srgbClr val="323298"/>
                </a:solidFill>
                <a:latin typeface="Arial"/>
                <a:cs typeface="Arial"/>
              </a:rPr>
              <a:t>a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s</a:t>
            </a:r>
            <a:r>
              <a:rPr dirty="0" sz="255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c</a:t>
            </a:r>
            <a:r>
              <a:rPr dirty="0" sz="2550" spc="-5">
                <a:solidFill>
                  <a:srgbClr val="323298"/>
                </a:solidFill>
                <a:latin typeface="Arial"/>
                <a:cs typeface="Arial"/>
              </a:rPr>
              <a:t>o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p</a:t>
            </a:r>
            <a:r>
              <a:rPr dirty="0" sz="2550" spc="-10">
                <a:solidFill>
                  <a:srgbClr val="323298"/>
                </a:solidFill>
                <a:latin typeface="Arial"/>
                <a:cs typeface="Arial"/>
              </a:rPr>
              <a:t>p</a:t>
            </a:r>
            <a:r>
              <a:rPr dirty="0" sz="2550" spc="-5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2550" spc="10">
                <a:solidFill>
                  <a:srgbClr val="323298"/>
                </a:solidFill>
                <a:latin typeface="Arial"/>
                <a:cs typeface="Arial"/>
              </a:rPr>
              <a:t>r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,</a:t>
            </a:r>
            <a:endParaRPr sz="2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8931" y="1797521"/>
            <a:ext cx="3604260" cy="4641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5" b="1">
                <a:solidFill>
                  <a:srgbClr val="FF0000"/>
                </a:solidFill>
                <a:latin typeface="Arial"/>
                <a:cs typeface="Arial"/>
              </a:rPr>
              <a:t>Responsible</a:t>
            </a:r>
            <a:r>
              <a:rPr dirty="0" sz="285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50" b="1">
                <a:solidFill>
                  <a:srgbClr val="FF0000"/>
                </a:solidFill>
                <a:latin typeface="Arial"/>
                <a:cs typeface="Arial"/>
              </a:rPr>
              <a:t>Factors</a:t>
            </a:r>
            <a:endParaRPr sz="2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8931" y="2485941"/>
            <a:ext cx="3197860" cy="8051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63220" marR="5080" indent="-351155">
              <a:lnSpc>
                <a:spcPct val="100000"/>
              </a:lnSpc>
              <a:spcBef>
                <a:spcPts val="105"/>
              </a:spcBef>
              <a:buClr>
                <a:srgbClr val="3232CC"/>
              </a:buClr>
              <a:buFont typeface="OpenSymbol"/>
              <a:buChar char="•"/>
              <a:tabLst>
                <a:tab pos="362585" algn="l"/>
                <a:tab pos="363855" algn="l"/>
                <a:tab pos="1480820" algn="l"/>
                <a:tab pos="2444115" algn="l"/>
              </a:tabLst>
            </a:pP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Mac</a:t>
            </a:r>
            <a:r>
              <a:rPr dirty="0" sz="2550" spc="-10">
                <a:solidFill>
                  <a:srgbClr val="323298"/>
                </a:solidFill>
                <a:latin typeface="Arial"/>
                <a:cs typeface="Arial"/>
              </a:rPr>
              <a:t>h</a:t>
            </a:r>
            <a:r>
              <a:rPr dirty="0" sz="2550" spc="-15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550" spc="5">
                <a:solidFill>
                  <a:srgbClr val="323298"/>
                </a:solidFill>
                <a:latin typeface="Arial"/>
                <a:cs typeface="Arial"/>
              </a:rPr>
              <a:t>n</a:t>
            </a:r>
            <a:r>
              <a:rPr dirty="0" sz="2550" spc="-5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550" spc="-10">
                <a:solidFill>
                  <a:srgbClr val="323298"/>
                </a:solidFill>
                <a:latin typeface="Arial"/>
                <a:cs typeface="Arial"/>
              </a:rPr>
              <a:t>n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g</a:t>
            </a:r>
            <a:r>
              <a:rPr dirty="0" sz="255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550" spc="5">
                <a:solidFill>
                  <a:srgbClr val="323298"/>
                </a:solidFill>
                <a:latin typeface="Arial"/>
                <a:cs typeface="Arial"/>
              </a:rPr>
              <a:t>m</a:t>
            </a:r>
            <a:r>
              <a:rPr dirty="0" sz="2550" spc="-10">
                <a:solidFill>
                  <a:srgbClr val="323298"/>
                </a:solidFill>
                <a:latin typeface="Arial"/>
                <a:cs typeface="Arial"/>
              </a:rPr>
              <a:t>o</a:t>
            </a:r>
            <a:r>
              <a:rPr dirty="0" sz="2550" spc="10">
                <a:solidFill>
                  <a:srgbClr val="323298"/>
                </a:solidFill>
                <a:latin typeface="Arial"/>
                <a:cs typeface="Arial"/>
              </a:rPr>
              <a:t>r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e </a:t>
            </a:r>
            <a:r>
              <a:rPr dirty="0" sz="255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550" spc="-5">
                <a:solidFill>
                  <a:srgbClr val="323298"/>
                </a:solidFill>
                <a:latin typeface="Arial"/>
                <a:cs typeface="Arial"/>
              </a:rPr>
              <a:t>ductile</a:t>
            </a:r>
            <a:r>
              <a:rPr dirty="0" sz="2550" spc="-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550" spc="-5">
                <a:solidFill>
                  <a:srgbClr val="323298"/>
                </a:solidFill>
                <a:latin typeface="Arial"/>
                <a:cs typeface="Arial"/>
              </a:rPr>
              <a:t>aluminum.</a:t>
            </a:r>
            <a:endParaRPr sz="2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8931" y="4146199"/>
            <a:ext cx="141605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2550">
              <a:latin typeface="OpenSymbol"/>
              <a:cs typeface="Open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8931" y="4760600"/>
            <a:ext cx="141605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2550">
              <a:latin typeface="OpenSymbol"/>
              <a:cs typeface="Open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8931" y="5374619"/>
            <a:ext cx="141605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2550">
              <a:latin typeface="OpenSymbol"/>
              <a:cs typeface="Open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8931" y="3360108"/>
            <a:ext cx="5144770" cy="2482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63220" marR="5080" indent="-351155">
              <a:lnSpc>
                <a:spcPct val="158100"/>
              </a:lnSpc>
              <a:spcBef>
                <a:spcPts val="95"/>
              </a:spcBef>
              <a:buClr>
                <a:srgbClr val="3232CC"/>
              </a:buClr>
              <a:buFont typeface="OpenSymbol"/>
              <a:buChar char="•"/>
              <a:tabLst>
                <a:tab pos="362585" algn="l"/>
                <a:tab pos="363855" algn="l"/>
              </a:tabLst>
            </a:pPr>
            <a:r>
              <a:rPr dirty="0" sz="2550" spc="-5">
                <a:solidFill>
                  <a:srgbClr val="323298"/>
                </a:solidFill>
                <a:latin typeface="Arial"/>
                <a:cs typeface="Arial"/>
              </a:rPr>
              <a:t>High cutting speed with fine feed.  Larger 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rake</a:t>
            </a:r>
            <a:r>
              <a:rPr dirty="0" sz="2550" spc="1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550" spc="-5">
                <a:solidFill>
                  <a:srgbClr val="323298"/>
                </a:solidFill>
                <a:latin typeface="Arial"/>
                <a:cs typeface="Arial"/>
              </a:rPr>
              <a:t>angle.</a:t>
            </a:r>
            <a:endParaRPr sz="2550">
              <a:latin typeface="Arial"/>
              <a:cs typeface="Arial"/>
            </a:endParaRPr>
          </a:p>
          <a:p>
            <a:pPr marL="363220" marR="1676400">
              <a:lnSpc>
                <a:spcPts val="4840"/>
              </a:lnSpc>
              <a:spcBef>
                <a:spcPts val="455"/>
              </a:spcBef>
            </a:pPr>
            <a:r>
              <a:rPr dirty="0" sz="2550" spc="-5">
                <a:solidFill>
                  <a:srgbClr val="323298"/>
                </a:solidFill>
                <a:latin typeface="Arial"/>
                <a:cs typeface="Arial"/>
              </a:rPr>
              <a:t>Sharper cutting edge.  </a:t>
            </a:r>
            <a:r>
              <a:rPr dirty="0" sz="2550" spc="-10">
                <a:solidFill>
                  <a:srgbClr val="323298"/>
                </a:solidFill>
                <a:latin typeface="Arial"/>
                <a:cs typeface="Arial"/>
              </a:rPr>
              <a:t>Efficient</a:t>
            </a:r>
            <a:r>
              <a:rPr dirty="0" sz="2550" spc="-15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2550" spc="-5">
                <a:solidFill>
                  <a:srgbClr val="323298"/>
                </a:solidFill>
                <a:latin typeface="Arial"/>
                <a:cs typeface="Arial"/>
              </a:rPr>
              <a:t>lubricant.</a:t>
            </a:r>
            <a:endParaRPr sz="25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8931" y="5990163"/>
            <a:ext cx="141605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2550">
              <a:latin typeface="OpenSymbol"/>
              <a:cs typeface="Open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9461" y="6043097"/>
            <a:ext cx="8617585" cy="8051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154430" algn="l"/>
                <a:tab pos="2451735" algn="l"/>
                <a:tab pos="3455670" algn="l"/>
                <a:tab pos="4113529" algn="l"/>
                <a:tab pos="5245735" algn="l"/>
                <a:tab pos="6605270" algn="l"/>
                <a:tab pos="7306309" algn="l"/>
                <a:tab pos="8062595" algn="l"/>
              </a:tabLst>
            </a:pPr>
            <a:r>
              <a:rPr dirty="0" sz="2550" spc="-285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2550" spc="-10">
                <a:solidFill>
                  <a:srgbClr val="323298"/>
                </a:solidFill>
                <a:latin typeface="Arial"/>
                <a:cs typeface="Arial"/>
              </a:rPr>
              <a:t>oo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l</a:t>
            </a:r>
            <a:r>
              <a:rPr dirty="0" sz="255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550" spc="5">
                <a:solidFill>
                  <a:srgbClr val="323298"/>
                </a:solidFill>
                <a:latin typeface="Arial"/>
                <a:cs typeface="Arial"/>
              </a:rPr>
              <a:t>m</a:t>
            </a:r>
            <a:r>
              <a:rPr dirty="0" sz="2550" spc="-10">
                <a:solidFill>
                  <a:srgbClr val="323298"/>
                </a:solidFill>
                <a:latin typeface="Arial"/>
                <a:cs typeface="Arial"/>
              </a:rPr>
              <a:t>a</a:t>
            </a:r>
            <a:r>
              <a:rPr dirty="0" sz="2550" spc="10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2550" spc="-5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r</a:t>
            </a:r>
            <a:r>
              <a:rPr dirty="0" sz="2550" spc="-5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550" spc="-10">
                <a:solidFill>
                  <a:srgbClr val="323298"/>
                </a:solidFill>
                <a:latin typeface="Arial"/>
                <a:cs typeface="Arial"/>
              </a:rPr>
              <a:t>a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l</a:t>
            </a:r>
            <a:r>
              <a:rPr dirty="0" sz="255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550" spc="-10">
                <a:solidFill>
                  <a:srgbClr val="323298"/>
                </a:solidFill>
                <a:latin typeface="Arial"/>
                <a:cs typeface="Arial"/>
              </a:rPr>
              <a:t>g</a:t>
            </a:r>
            <a:r>
              <a:rPr dirty="0" sz="2550" spc="-5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v</a:t>
            </a:r>
            <a:r>
              <a:rPr dirty="0" sz="2550" spc="-5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550" spc="-10">
                <a:solidFill>
                  <a:srgbClr val="323298"/>
                </a:solidFill>
                <a:latin typeface="Arial"/>
                <a:cs typeface="Arial"/>
              </a:rPr>
              <a:t>n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g</a:t>
            </a:r>
            <a:r>
              <a:rPr dirty="0" sz="255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550" spc="-5">
                <a:solidFill>
                  <a:srgbClr val="323298"/>
                </a:solidFill>
                <a:latin typeface="Arial"/>
                <a:cs typeface="Arial"/>
              </a:rPr>
              <a:t>l</a:t>
            </a:r>
            <a:r>
              <a:rPr dirty="0" sz="2550" spc="-10">
                <a:solidFill>
                  <a:srgbClr val="323298"/>
                </a:solidFill>
                <a:latin typeface="Arial"/>
                <a:cs typeface="Arial"/>
              </a:rPr>
              <a:t>o</a:t>
            </a:r>
            <a:r>
              <a:rPr dirty="0" sz="2550" spc="5">
                <a:solidFill>
                  <a:srgbClr val="323298"/>
                </a:solidFill>
                <a:latin typeface="Arial"/>
                <a:cs typeface="Arial"/>
              </a:rPr>
              <a:t>w</a:t>
            </a:r>
            <a:r>
              <a:rPr dirty="0" sz="255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fr</a:t>
            </a:r>
            <a:r>
              <a:rPr dirty="0" sz="2550" spc="-5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ct</a:t>
            </a:r>
            <a:r>
              <a:rPr dirty="0" sz="2550" spc="-5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550" spc="-10">
                <a:solidFill>
                  <a:srgbClr val="323298"/>
                </a:solidFill>
                <a:latin typeface="Arial"/>
                <a:cs typeface="Arial"/>
              </a:rPr>
              <a:t>o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n</a:t>
            </a:r>
            <a:r>
              <a:rPr dirty="0" sz="255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550" spc="-10">
                <a:solidFill>
                  <a:srgbClr val="323298"/>
                </a:solidFill>
                <a:latin typeface="Arial"/>
                <a:cs typeface="Arial"/>
              </a:rPr>
              <a:t>b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et</a:t>
            </a:r>
            <a:r>
              <a:rPr dirty="0" sz="2550" spc="-10">
                <a:solidFill>
                  <a:srgbClr val="323298"/>
                </a:solidFill>
                <a:latin typeface="Arial"/>
                <a:cs typeface="Arial"/>
              </a:rPr>
              <a:t>w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2550" spc="-10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n</a:t>
            </a:r>
            <a:r>
              <a:rPr dirty="0" sz="255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2550" spc="-10">
                <a:solidFill>
                  <a:srgbClr val="323298"/>
                </a:solidFill>
                <a:latin typeface="Arial"/>
                <a:cs typeface="Arial"/>
              </a:rPr>
              <a:t>o</a:t>
            </a:r>
            <a:r>
              <a:rPr dirty="0" sz="2550" spc="-5">
                <a:solidFill>
                  <a:srgbClr val="323298"/>
                </a:solidFill>
                <a:latin typeface="Arial"/>
                <a:cs typeface="Arial"/>
              </a:rPr>
              <a:t>o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l</a:t>
            </a:r>
            <a:r>
              <a:rPr dirty="0" sz="255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f</a:t>
            </a:r>
            <a:r>
              <a:rPr dirty="0" sz="2550" spc="-10">
                <a:solidFill>
                  <a:srgbClr val="323298"/>
                </a:solidFill>
                <a:latin typeface="Arial"/>
                <a:cs typeface="Arial"/>
              </a:rPr>
              <a:t>a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ce</a:t>
            </a:r>
            <a:r>
              <a:rPr dirty="0" sz="255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550" spc="-5">
                <a:solidFill>
                  <a:srgbClr val="323298"/>
                </a:solidFill>
                <a:latin typeface="Arial"/>
                <a:cs typeface="Arial"/>
              </a:rPr>
              <a:t>a</a:t>
            </a:r>
            <a:r>
              <a:rPr dirty="0" sz="2550">
                <a:solidFill>
                  <a:srgbClr val="323298"/>
                </a:solidFill>
                <a:latin typeface="Arial"/>
                <a:cs typeface="Arial"/>
              </a:rPr>
              <a:t>nd </a:t>
            </a:r>
            <a:r>
              <a:rPr dirty="0" sz="2550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550" spc="-5">
                <a:solidFill>
                  <a:srgbClr val="323298"/>
                </a:solidFill>
                <a:latin typeface="Arial"/>
                <a:cs typeface="Arial"/>
              </a:rPr>
              <a:t>chips.</a:t>
            </a:r>
            <a:endParaRPr sz="25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19652" y="6926718"/>
            <a:ext cx="220979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>
                <a:latin typeface="Arial"/>
                <a:cs typeface="Arial"/>
              </a:rPr>
              <a:t>7</a:t>
            </a:r>
            <a:r>
              <a:rPr dirty="0" sz="1350" spc="20">
                <a:latin typeface="Arial"/>
                <a:cs typeface="Arial"/>
              </a:rPr>
              <a:t>1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587886"/>
            <a:ext cx="7677150" cy="5943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5"/>
              <a:t>Continuous </a:t>
            </a:r>
            <a:r>
              <a:rPr dirty="0" spc="10"/>
              <a:t>Chips </a:t>
            </a:r>
            <a:r>
              <a:rPr dirty="0" spc="5"/>
              <a:t>with Built </a:t>
            </a:r>
            <a:r>
              <a:rPr dirty="0" spc="10"/>
              <a:t>up</a:t>
            </a:r>
            <a:r>
              <a:rPr dirty="0" spc="-10"/>
              <a:t> </a:t>
            </a:r>
            <a:r>
              <a:rPr dirty="0" spc="10"/>
              <a:t>Edge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8931" y="1763769"/>
            <a:ext cx="1028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1700">
              <a:latin typeface="OpenSymbol"/>
              <a:cs typeface="Open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9461" y="1799050"/>
            <a:ext cx="8608060" cy="2439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542415" algn="l"/>
                <a:tab pos="2679065" algn="l"/>
              </a:tabLst>
            </a:pPr>
            <a:r>
              <a:rPr dirty="0" sz="1700" spc="-10">
                <a:solidFill>
                  <a:srgbClr val="323298"/>
                </a:solidFill>
                <a:latin typeface="Arial"/>
                <a:cs typeface="Arial"/>
              </a:rPr>
              <a:t>Continuous</a:t>
            </a:r>
            <a:r>
              <a:rPr dirty="0" sz="1700" spc="-1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1700" spc="-5">
                <a:solidFill>
                  <a:srgbClr val="323298"/>
                </a:solidFill>
                <a:latin typeface="Arial"/>
                <a:cs typeface="Arial"/>
              </a:rPr>
              <a:t>chips</a:t>
            </a:r>
            <a:r>
              <a:rPr dirty="0" sz="1700" spc="34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323298"/>
                </a:solidFill>
                <a:latin typeface="Arial"/>
                <a:cs typeface="Arial"/>
              </a:rPr>
              <a:t>with</a:t>
            </a:r>
            <a:r>
              <a:rPr dirty="0" sz="1700" spc="-1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1700" spc="-5">
                <a:solidFill>
                  <a:srgbClr val="323298"/>
                </a:solidFill>
                <a:latin typeface="Arial"/>
                <a:cs typeface="Arial"/>
              </a:rPr>
              <a:t>Built-Up </a:t>
            </a:r>
            <a:r>
              <a:rPr dirty="0" sz="1700" spc="-10">
                <a:solidFill>
                  <a:srgbClr val="323298"/>
                </a:solidFill>
                <a:latin typeface="Arial"/>
                <a:cs typeface="Arial"/>
              </a:rPr>
              <a:t>Edge </a:t>
            </a:r>
            <a:r>
              <a:rPr dirty="0" sz="1700" spc="-15">
                <a:solidFill>
                  <a:srgbClr val="323298"/>
                </a:solidFill>
                <a:latin typeface="Arial"/>
                <a:cs typeface="Arial"/>
              </a:rPr>
              <a:t>(BUE) </a:t>
            </a:r>
            <a:r>
              <a:rPr dirty="0" sz="1700" spc="-10">
                <a:solidFill>
                  <a:srgbClr val="323298"/>
                </a:solidFill>
                <a:latin typeface="Arial"/>
                <a:cs typeface="Arial"/>
              </a:rPr>
              <a:t>are </a:t>
            </a:r>
            <a:r>
              <a:rPr dirty="0" sz="1700" spc="-15">
                <a:solidFill>
                  <a:srgbClr val="323298"/>
                </a:solidFill>
                <a:latin typeface="Arial"/>
                <a:cs typeface="Arial"/>
              </a:rPr>
              <a:t>produced </a:t>
            </a:r>
            <a:r>
              <a:rPr dirty="0" sz="1700" spc="-10">
                <a:solidFill>
                  <a:srgbClr val="323298"/>
                </a:solidFill>
                <a:latin typeface="Arial"/>
                <a:cs typeface="Arial"/>
              </a:rPr>
              <a:t>when </a:t>
            </a:r>
            <a:r>
              <a:rPr dirty="0" sz="1700" spc="-5">
                <a:solidFill>
                  <a:srgbClr val="323298"/>
                </a:solidFill>
                <a:latin typeface="Arial"/>
                <a:cs typeface="Arial"/>
              </a:rPr>
              <a:t>machining </a:t>
            </a:r>
            <a:r>
              <a:rPr dirty="0" sz="1700" spc="-10">
                <a:solidFill>
                  <a:srgbClr val="323298"/>
                </a:solidFill>
                <a:latin typeface="Arial"/>
                <a:cs typeface="Arial"/>
              </a:rPr>
              <a:t>ductile  </a:t>
            </a:r>
            <a:r>
              <a:rPr dirty="0" sz="1700" spc="-5">
                <a:solidFill>
                  <a:srgbClr val="323298"/>
                </a:solidFill>
                <a:latin typeface="Arial"/>
                <a:cs typeface="Arial"/>
              </a:rPr>
              <a:t>materials </a:t>
            </a:r>
            <a:r>
              <a:rPr dirty="0" sz="1700" spc="-10">
                <a:solidFill>
                  <a:srgbClr val="323298"/>
                </a:solidFill>
                <a:latin typeface="Arial"/>
                <a:cs typeface="Arial"/>
              </a:rPr>
              <a:t>under </a:t>
            </a:r>
            <a:r>
              <a:rPr dirty="0" sz="1700" spc="-15">
                <a:solidFill>
                  <a:srgbClr val="323298"/>
                </a:solidFill>
                <a:latin typeface="Arial"/>
                <a:cs typeface="Arial"/>
              </a:rPr>
              <a:t>following</a:t>
            </a:r>
            <a:r>
              <a:rPr dirty="0" sz="1700" spc="75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1700" spc="-15">
                <a:solidFill>
                  <a:srgbClr val="323298"/>
                </a:solidFill>
                <a:latin typeface="Arial"/>
                <a:cs typeface="Arial"/>
              </a:rPr>
              <a:t>conditions:</a:t>
            </a:r>
            <a:endParaRPr sz="1700">
              <a:latin typeface="Arial"/>
              <a:cs typeface="Arial"/>
            </a:endParaRPr>
          </a:p>
          <a:p>
            <a:pPr marL="12700" marR="4924425">
              <a:lnSpc>
                <a:spcPct val="157700"/>
              </a:lnSpc>
              <a:spcBef>
                <a:spcPts val="10"/>
              </a:spcBef>
            </a:pPr>
            <a:r>
              <a:rPr dirty="0" sz="1700" spc="-10">
                <a:solidFill>
                  <a:srgbClr val="323298"/>
                </a:solidFill>
                <a:latin typeface="Arial"/>
                <a:cs typeface="Arial"/>
              </a:rPr>
              <a:t>High </a:t>
            </a:r>
            <a:r>
              <a:rPr dirty="0" sz="1700" spc="-5">
                <a:solidFill>
                  <a:srgbClr val="323298"/>
                </a:solidFill>
                <a:latin typeface="Arial"/>
                <a:cs typeface="Arial"/>
              </a:rPr>
              <a:t>local </a:t>
            </a:r>
            <a:r>
              <a:rPr dirty="0" sz="1700" spc="-15">
                <a:solidFill>
                  <a:srgbClr val="323298"/>
                </a:solidFill>
                <a:latin typeface="Arial"/>
                <a:cs typeface="Arial"/>
              </a:rPr>
              <a:t>temperature </a:t>
            </a:r>
            <a:r>
              <a:rPr dirty="0" sz="1700">
                <a:solidFill>
                  <a:srgbClr val="323298"/>
                </a:solidFill>
                <a:latin typeface="Arial"/>
                <a:cs typeface="Arial"/>
              </a:rPr>
              <a:t>in </a:t>
            </a:r>
            <a:r>
              <a:rPr dirty="0" sz="1700" spc="-15">
                <a:solidFill>
                  <a:srgbClr val="323298"/>
                </a:solidFill>
                <a:latin typeface="Arial"/>
                <a:cs typeface="Arial"/>
              </a:rPr>
              <a:t>cutting zone.  Extreme </a:t>
            </a:r>
            <a:r>
              <a:rPr dirty="0" sz="1700" spc="-5">
                <a:solidFill>
                  <a:srgbClr val="323298"/>
                </a:solidFill>
                <a:latin typeface="Arial"/>
                <a:cs typeface="Arial"/>
              </a:rPr>
              <a:t>pressure </a:t>
            </a:r>
            <a:r>
              <a:rPr dirty="0" sz="1700">
                <a:solidFill>
                  <a:srgbClr val="323298"/>
                </a:solidFill>
                <a:latin typeface="Arial"/>
                <a:cs typeface="Arial"/>
              </a:rPr>
              <a:t>in </a:t>
            </a:r>
            <a:r>
              <a:rPr dirty="0" sz="1700" spc="-15">
                <a:solidFill>
                  <a:srgbClr val="323298"/>
                </a:solidFill>
                <a:latin typeface="Arial"/>
                <a:cs typeface="Arial"/>
              </a:rPr>
              <a:t>cutting</a:t>
            </a:r>
            <a:r>
              <a:rPr dirty="0" sz="1700" spc="2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323298"/>
                </a:solidFill>
                <a:latin typeface="Arial"/>
                <a:cs typeface="Arial"/>
              </a:rPr>
              <a:t>zone.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dirty="0" sz="1700" spc="-10">
                <a:solidFill>
                  <a:srgbClr val="323298"/>
                </a:solidFill>
                <a:latin typeface="Arial"/>
                <a:cs typeface="Arial"/>
              </a:rPr>
              <a:t>High </a:t>
            </a:r>
            <a:r>
              <a:rPr dirty="0" sz="1700" spc="-15">
                <a:solidFill>
                  <a:srgbClr val="323298"/>
                </a:solidFill>
                <a:latin typeface="Arial"/>
                <a:cs typeface="Arial"/>
              </a:rPr>
              <a:t>friction </a:t>
            </a:r>
            <a:r>
              <a:rPr dirty="0" sz="1700" spc="-10">
                <a:solidFill>
                  <a:srgbClr val="323298"/>
                </a:solidFill>
                <a:latin typeface="Arial"/>
                <a:cs typeface="Arial"/>
              </a:rPr>
              <a:t>at </a:t>
            </a:r>
            <a:r>
              <a:rPr dirty="0" sz="1700" spc="-15">
                <a:solidFill>
                  <a:srgbClr val="323298"/>
                </a:solidFill>
                <a:latin typeface="Arial"/>
                <a:cs typeface="Arial"/>
              </a:rPr>
              <a:t>tool-chip</a:t>
            </a:r>
            <a:r>
              <a:rPr dirty="0" sz="1700" spc="110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1700" spc="-15">
                <a:solidFill>
                  <a:srgbClr val="323298"/>
                </a:solidFill>
                <a:latin typeface="Arial"/>
                <a:cs typeface="Arial"/>
              </a:rPr>
              <a:t>interface.</a:t>
            </a:r>
            <a:endParaRPr sz="1700">
              <a:latin typeface="Arial"/>
              <a:cs typeface="Arial"/>
            </a:endParaRPr>
          </a:p>
          <a:p>
            <a:pPr marL="12700" marR="861060">
              <a:lnSpc>
                <a:spcPct val="100000"/>
              </a:lnSpc>
              <a:spcBef>
                <a:spcPts val="1180"/>
              </a:spcBef>
            </a:pPr>
            <a:r>
              <a:rPr dirty="0" sz="1700" spc="-5">
                <a:solidFill>
                  <a:srgbClr val="323298"/>
                </a:solidFill>
                <a:latin typeface="Arial"/>
                <a:cs typeface="Arial"/>
              </a:rPr>
              <a:t>The above </a:t>
            </a:r>
            <a:r>
              <a:rPr dirty="0" sz="1700" spc="-10">
                <a:solidFill>
                  <a:srgbClr val="323298"/>
                </a:solidFill>
                <a:latin typeface="Arial"/>
                <a:cs typeface="Arial"/>
              </a:rPr>
              <a:t>machining </a:t>
            </a:r>
            <a:r>
              <a:rPr dirty="0" sz="1700" spc="-5">
                <a:solidFill>
                  <a:srgbClr val="323298"/>
                </a:solidFill>
                <a:latin typeface="Arial"/>
                <a:cs typeface="Arial"/>
              </a:rPr>
              <a:t>conditions </a:t>
            </a:r>
            <a:r>
              <a:rPr dirty="0" sz="1700" spc="-10" b="1">
                <a:solidFill>
                  <a:srgbClr val="323298"/>
                </a:solidFill>
                <a:latin typeface="Arial"/>
                <a:cs typeface="Arial"/>
              </a:rPr>
              <a:t>cause the work </a:t>
            </a:r>
            <a:r>
              <a:rPr dirty="0" sz="1700" spc="-5" b="1">
                <a:solidFill>
                  <a:srgbClr val="323298"/>
                </a:solidFill>
                <a:latin typeface="Arial"/>
                <a:cs typeface="Arial"/>
              </a:rPr>
              <a:t>material </a:t>
            </a:r>
            <a:r>
              <a:rPr dirty="0" sz="1700" spc="-10" b="1">
                <a:solidFill>
                  <a:srgbClr val="323298"/>
                </a:solidFill>
                <a:latin typeface="Arial"/>
                <a:cs typeface="Arial"/>
              </a:rPr>
              <a:t>to adhere </a:t>
            </a:r>
            <a:r>
              <a:rPr dirty="0" sz="1700" spc="-5" b="1">
                <a:solidFill>
                  <a:srgbClr val="323298"/>
                </a:solidFill>
                <a:latin typeface="Arial"/>
                <a:cs typeface="Arial"/>
              </a:rPr>
              <a:t>or stick or  weld to </a:t>
            </a:r>
            <a:r>
              <a:rPr dirty="0" sz="1700" spc="-10" b="1">
                <a:solidFill>
                  <a:srgbClr val="323298"/>
                </a:solidFill>
                <a:latin typeface="Arial"/>
                <a:cs typeface="Arial"/>
              </a:rPr>
              <a:t>the </a:t>
            </a:r>
            <a:r>
              <a:rPr dirty="0" sz="1700" spc="-15" b="1">
                <a:solidFill>
                  <a:srgbClr val="323298"/>
                </a:solidFill>
                <a:latin typeface="Arial"/>
                <a:cs typeface="Arial"/>
              </a:rPr>
              <a:t>cutting </a:t>
            </a:r>
            <a:r>
              <a:rPr dirty="0" sz="1700" spc="-10" b="1">
                <a:solidFill>
                  <a:srgbClr val="323298"/>
                </a:solidFill>
                <a:latin typeface="Arial"/>
                <a:cs typeface="Arial"/>
              </a:rPr>
              <a:t>edge </a:t>
            </a:r>
            <a:r>
              <a:rPr dirty="0" sz="1700" spc="-5" b="1">
                <a:solidFill>
                  <a:srgbClr val="323298"/>
                </a:solidFill>
                <a:latin typeface="Arial"/>
                <a:cs typeface="Arial"/>
              </a:rPr>
              <a:t>of </a:t>
            </a:r>
            <a:r>
              <a:rPr dirty="0" sz="1700" spc="-10" b="1">
                <a:solidFill>
                  <a:srgbClr val="323298"/>
                </a:solidFill>
                <a:latin typeface="Arial"/>
                <a:cs typeface="Arial"/>
              </a:rPr>
              <a:t>the tool </a:t>
            </a:r>
            <a:r>
              <a:rPr dirty="0" sz="1700" spc="-5" b="1">
                <a:solidFill>
                  <a:srgbClr val="323298"/>
                </a:solidFill>
                <a:latin typeface="Arial"/>
                <a:cs typeface="Arial"/>
              </a:rPr>
              <a:t>and </a:t>
            </a:r>
            <a:r>
              <a:rPr dirty="0" sz="1700" spc="-10" b="1">
                <a:solidFill>
                  <a:srgbClr val="323298"/>
                </a:solidFill>
                <a:latin typeface="Arial"/>
                <a:cs typeface="Arial"/>
              </a:rPr>
              <a:t>form </a:t>
            </a:r>
            <a:r>
              <a:rPr dirty="0" sz="1700" spc="-15" b="1">
                <a:solidFill>
                  <a:srgbClr val="323298"/>
                </a:solidFill>
                <a:latin typeface="Arial"/>
                <a:cs typeface="Arial"/>
              </a:rPr>
              <a:t>Built-Up </a:t>
            </a:r>
            <a:r>
              <a:rPr dirty="0" sz="1700" spc="-5" b="1">
                <a:solidFill>
                  <a:srgbClr val="323298"/>
                </a:solidFill>
                <a:latin typeface="Arial"/>
                <a:cs typeface="Arial"/>
              </a:rPr>
              <a:t>Edge</a:t>
            </a:r>
            <a:r>
              <a:rPr dirty="0" sz="1700" spc="400" b="1">
                <a:solidFill>
                  <a:srgbClr val="323298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323298"/>
                </a:solidFill>
                <a:latin typeface="Arial"/>
                <a:cs typeface="Arial"/>
              </a:rPr>
              <a:t>(BUE).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8931" y="2432246"/>
            <a:ext cx="1028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1700">
              <a:latin typeface="OpenSymbol"/>
              <a:cs typeface="Open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8931" y="2841072"/>
            <a:ext cx="1028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1700">
              <a:latin typeface="OpenSymbol"/>
              <a:cs typeface="Open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8931" y="3249529"/>
            <a:ext cx="1028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1700">
              <a:latin typeface="OpenSymbol"/>
              <a:cs typeface="Open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8931" y="3657974"/>
            <a:ext cx="10287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1700">
              <a:latin typeface="OpenSymbol"/>
              <a:cs typeface="Open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91268" y="7083588"/>
            <a:ext cx="220979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>
                <a:latin typeface="Arial"/>
                <a:cs typeface="Arial"/>
              </a:rPr>
              <a:t>7</a:t>
            </a:r>
            <a:r>
              <a:rPr dirty="0" sz="1350" spc="20">
                <a:latin typeface="Arial"/>
                <a:cs typeface="Arial"/>
              </a:rPr>
              <a:t>2</a:t>
            </a:r>
            <a:endParaRPr sz="13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341399" y="4562741"/>
            <a:ext cx="2492857" cy="24460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87705" y="4450003"/>
            <a:ext cx="5837553" cy="2513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856077" y="7075524"/>
            <a:ext cx="2791460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0" b="1">
                <a:latin typeface="Arial"/>
                <a:cs typeface="Arial"/>
              </a:rPr>
              <a:t>Figure: Built </a:t>
            </a:r>
            <a:r>
              <a:rPr dirty="0" sz="1350" spc="15" b="1">
                <a:latin typeface="Arial"/>
                <a:cs typeface="Arial"/>
              </a:rPr>
              <a:t>Up Edge </a:t>
            </a:r>
            <a:r>
              <a:rPr dirty="0" sz="1350" spc="-10" b="1">
                <a:latin typeface="Arial"/>
                <a:cs typeface="Arial"/>
              </a:rPr>
              <a:t>Type</a:t>
            </a:r>
            <a:r>
              <a:rPr dirty="0" sz="1350" spc="-110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Chips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587886"/>
            <a:ext cx="7677150" cy="5943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5"/>
              <a:t>Continuous </a:t>
            </a:r>
            <a:r>
              <a:rPr dirty="0" spc="10"/>
              <a:t>Chips </a:t>
            </a:r>
            <a:r>
              <a:rPr dirty="0" spc="5"/>
              <a:t>with Built </a:t>
            </a:r>
            <a:r>
              <a:rPr dirty="0" spc="10"/>
              <a:t>up</a:t>
            </a:r>
            <a:r>
              <a:rPr dirty="0" spc="-10"/>
              <a:t> </a:t>
            </a:r>
            <a:r>
              <a:rPr dirty="0" spc="10"/>
              <a:t>Edge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8931" y="1761080"/>
            <a:ext cx="107314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9461" y="1798660"/>
            <a:ext cx="7602855" cy="10229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>
                <a:latin typeface="Arial"/>
                <a:cs typeface="Arial"/>
              </a:rPr>
              <a:t>As </a:t>
            </a:r>
            <a:r>
              <a:rPr dirty="0" sz="1800">
                <a:latin typeface="Arial"/>
                <a:cs typeface="Arial"/>
              </a:rPr>
              <a:t>it becomes </a:t>
            </a:r>
            <a:r>
              <a:rPr dirty="0" sz="1800" spc="-15">
                <a:latin typeface="Arial"/>
                <a:cs typeface="Arial"/>
              </a:rPr>
              <a:t>larger, </a:t>
            </a:r>
            <a:r>
              <a:rPr dirty="0" sz="1800" spc="5">
                <a:latin typeface="Arial"/>
                <a:cs typeface="Arial"/>
              </a:rPr>
              <a:t>BUE </a:t>
            </a:r>
            <a:r>
              <a:rPr dirty="0" sz="1800">
                <a:latin typeface="Arial"/>
                <a:cs typeface="Arial"/>
              </a:rPr>
              <a:t>becomes unstable and eventually breaks</a:t>
            </a:r>
            <a:r>
              <a:rPr dirty="0" sz="1800" spc="8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up.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1099"/>
              </a:lnSpc>
              <a:spcBef>
                <a:spcPts val="1315"/>
              </a:spcBef>
            </a:pPr>
            <a:r>
              <a:rPr dirty="0" sz="1800">
                <a:latin typeface="Arial"/>
                <a:cs typeface="Arial"/>
              </a:rPr>
              <a:t>Part </a:t>
            </a:r>
            <a:r>
              <a:rPr dirty="0" sz="1800" spc="5">
                <a:latin typeface="Arial"/>
                <a:cs typeface="Arial"/>
              </a:rPr>
              <a:t>of BUE </a:t>
            </a:r>
            <a:r>
              <a:rPr dirty="0" sz="1800">
                <a:latin typeface="Arial"/>
                <a:cs typeface="Arial"/>
              </a:rPr>
              <a:t>material is carried </a:t>
            </a:r>
            <a:r>
              <a:rPr dirty="0" sz="1800" spc="5">
                <a:latin typeface="Arial"/>
                <a:cs typeface="Arial"/>
              </a:rPr>
              <a:t>away by </a:t>
            </a:r>
            <a:r>
              <a:rPr dirty="0" sz="1800">
                <a:latin typeface="Arial"/>
                <a:cs typeface="Arial"/>
              </a:rPr>
              <a:t>the tool </a:t>
            </a:r>
            <a:r>
              <a:rPr dirty="0" sz="1800" spc="5">
                <a:latin typeface="Arial"/>
                <a:cs typeface="Arial"/>
              </a:rPr>
              <a:t>side </a:t>
            </a:r>
            <a:r>
              <a:rPr dirty="0" sz="1800">
                <a:latin typeface="Arial"/>
                <a:cs typeface="Arial"/>
              </a:rPr>
              <a:t>of the chip; the rest is  randomly </a:t>
            </a:r>
            <a:r>
              <a:rPr dirty="0" sz="1800" spc="5">
                <a:latin typeface="Arial"/>
                <a:cs typeface="Arial"/>
              </a:rPr>
              <a:t>on </a:t>
            </a:r>
            <a:r>
              <a:rPr dirty="0" sz="1800">
                <a:latin typeface="Arial"/>
                <a:cs typeface="Arial"/>
              </a:rPr>
              <a:t>the workpiece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surface.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8931" y="2205961"/>
            <a:ext cx="107314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09170" y="2242779"/>
            <a:ext cx="102235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latin typeface="Arial"/>
                <a:cs typeface="Arial"/>
              </a:rPr>
              <a:t>deposited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8931" y="2927372"/>
            <a:ext cx="107314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9461" y="2963809"/>
            <a:ext cx="8800465" cy="85534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00899"/>
              </a:lnSpc>
              <a:spcBef>
                <a:spcPts val="90"/>
              </a:spcBef>
            </a:pPr>
            <a:r>
              <a:rPr dirty="0" sz="1800" spc="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process of </a:t>
            </a:r>
            <a:r>
              <a:rPr dirty="0" sz="1800" spc="5">
                <a:latin typeface="Arial"/>
                <a:cs typeface="Arial"/>
              </a:rPr>
              <a:t>BUE </a:t>
            </a:r>
            <a:r>
              <a:rPr dirty="0" sz="1800">
                <a:latin typeface="Arial"/>
                <a:cs typeface="Arial"/>
              </a:rPr>
              <a:t>formation </a:t>
            </a:r>
            <a:r>
              <a:rPr dirty="0" sz="1800" spc="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destruction is repeated continuously during the  cutting operation, </a:t>
            </a:r>
            <a:r>
              <a:rPr dirty="0" sz="1800" spc="5">
                <a:latin typeface="Arial"/>
                <a:cs typeface="Arial"/>
              </a:rPr>
              <a:t>unless </a:t>
            </a:r>
            <a:r>
              <a:rPr dirty="0" sz="1800">
                <a:latin typeface="Arial"/>
                <a:cs typeface="Arial"/>
              </a:rPr>
              <a:t>measures are taken to eliminate </a:t>
            </a:r>
            <a:r>
              <a:rPr dirty="0" sz="1800" spc="-5">
                <a:latin typeface="Arial"/>
                <a:cs typeface="Arial"/>
              </a:rPr>
              <a:t>it. </a:t>
            </a:r>
            <a:r>
              <a:rPr dirty="0" sz="1800" spc="5">
                <a:latin typeface="Arial"/>
                <a:cs typeface="Arial"/>
              </a:rPr>
              <a:t>This </a:t>
            </a:r>
            <a:r>
              <a:rPr dirty="0" sz="1800" spc="-5">
                <a:latin typeface="Arial"/>
                <a:cs typeface="Arial"/>
              </a:rPr>
              <a:t>cycle </a:t>
            </a:r>
            <a:r>
              <a:rPr dirty="0" sz="1800">
                <a:latin typeface="Arial"/>
                <a:cs typeface="Arial"/>
              </a:rPr>
              <a:t>is source of  vibration and poor surface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finish.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8931" y="3924525"/>
            <a:ext cx="107314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9461" y="3960962"/>
            <a:ext cx="8801735" cy="10229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872730" algn="l"/>
              </a:tabLst>
            </a:pPr>
            <a:r>
              <a:rPr dirty="0" sz="1800">
                <a:latin typeface="Arial"/>
                <a:cs typeface="Arial"/>
              </a:rPr>
              <a:t>In </a:t>
            </a:r>
            <a:r>
              <a:rPr dirty="0" sz="1800" spc="-5">
                <a:latin typeface="Arial"/>
                <a:cs typeface="Arial"/>
              </a:rPr>
              <a:t>effect, </a:t>
            </a:r>
            <a:r>
              <a:rPr dirty="0" sz="1800" spc="5">
                <a:latin typeface="Arial"/>
                <a:cs typeface="Arial"/>
              </a:rPr>
              <a:t>a </a:t>
            </a:r>
            <a:r>
              <a:rPr dirty="0" sz="1800">
                <a:latin typeface="Arial"/>
                <a:cs typeface="Arial"/>
              </a:rPr>
              <a:t>built-up </a:t>
            </a:r>
            <a:r>
              <a:rPr dirty="0" sz="1800" spc="5">
                <a:latin typeface="Arial"/>
                <a:cs typeface="Arial"/>
              </a:rPr>
              <a:t>edge </a:t>
            </a:r>
            <a:r>
              <a:rPr dirty="0" sz="1800">
                <a:latin typeface="Arial"/>
                <a:cs typeface="Arial"/>
              </a:rPr>
              <a:t>changes the geometry </a:t>
            </a:r>
            <a:r>
              <a:rPr dirty="0" sz="1800" spc="5">
                <a:latin typeface="Arial"/>
                <a:cs typeface="Arial"/>
              </a:rPr>
              <a:t>of </a:t>
            </a:r>
            <a:r>
              <a:rPr dirty="0" sz="1800">
                <a:latin typeface="Arial"/>
                <a:cs typeface="Arial"/>
              </a:rPr>
              <a:t>the cutting </a:t>
            </a:r>
            <a:r>
              <a:rPr dirty="0" sz="1800" spc="5">
                <a:latin typeface="Arial"/>
                <a:cs typeface="Arial"/>
              </a:rPr>
              <a:t>edge</a:t>
            </a:r>
            <a:r>
              <a:rPr dirty="0" sz="1800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dulls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it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1330"/>
              </a:spcBef>
              <a:tabLst>
                <a:tab pos="8314690" algn="l"/>
              </a:tabLst>
            </a:pPr>
            <a:r>
              <a:rPr dirty="0" sz="1800" spc="10">
                <a:latin typeface="Arial"/>
                <a:cs typeface="Arial"/>
              </a:rPr>
              <a:t>B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ca</a:t>
            </a:r>
            <a:r>
              <a:rPr dirty="0" sz="1800" spc="-5">
                <a:latin typeface="Arial"/>
                <a:cs typeface="Arial"/>
              </a:rPr>
              <a:t>u</a:t>
            </a:r>
            <a:r>
              <a:rPr dirty="0" sz="1800" spc="5">
                <a:latin typeface="Arial"/>
                <a:cs typeface="Arial"/>
              </a:rPr>
              <a:t>se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7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of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6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wo</a:t>
            </a:r>
            <a:r>
              <a:rPr dirty="0" sz="1800" spc="-2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k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7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h</a:t>
            </a:r>
            <a:r>
              <a:rPr dirty="0" sz="1800" spc="-5">
                <a:latin typeface="Arial"/>
                <a:cs typeface="Arial"/>
              </a:rPr>
              <a:t>ar</a:t>
            </a:r>
            <a:r>
              <a:rPr dirty="0" sz="1800" spc="5">
                <a:latin typeface="Arial"/>
                <a:cs typeface="Arial"/>
              </a:rPr>
              <a:t>d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ning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6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nd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6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d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p</a:t>
            </a:r>
            <a:r>
              <a:rPr dirty="0" sz="1800" spc="5">
                <a:latin typeface="Arial"/>
                <a:cs typeface="Arial"/>
              </a:rPr>
              <a:t>osi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ion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6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of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75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Arial"/>
                <a:cs typeface="Arial"/>
              </a:rPr>
              <a:t>s</a:t>
            </a:r>
            <a:r>
              <a:rPr dirty="0" sz="1800" spc="5">
                <a:latin typeface="Arial"/>
                <a:cs typeface="Arial"/>
              </a:rPr>
              <a:t>ucc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ssive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70">
                <a:latin typeface="Times New Roman"/>
                <a:cs typeface="Times New Roman"/>
              </a:rPr>
              <a:t> </a:t>
            </a:r>
            <a:r>
              <a:rPr dirty="0" sz="1800" spc="10">
                <a:latin typeface="Arial"/>
                <a:cs typeface="Arial"/>
              </a:rPr>
              <a:t>l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y</a:t>
            </a:r>
            <a:r>
              <a:rPr dirty="0" sz="1800" spc="-5">
                <a:latin typeface="Arial"/>
                <a:cs typeface="Arial"/>
              </a:rPr>
              <a:t>er</a:t>
            </a:r>
            <a:r>
              <a:rPr dirty="0" sz="1800" spc="5">
                <a:latin typeface="Arial"/>
                <a:cs typeface="Arial"/>
              </a:rPr>
              <a:t>s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6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f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m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-10">
                <a:latin typeface="Arial"/>
                <a:cs typeface="Arial"/>
              </a:rPr>
              <a:t>r</a:t>
            </a:r>
            <a:r>
              <a:rPr dirty="0" sz="1800" spc="10">
                <a:latin typeface="Arial"/>
                <a:cs typeface="Arial"/>
              </a:rPr>
              <a:t>i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10">
                <a:latin typeface="Arial"/>
                <a:cs typeface="Arial"/>
              </a:rPr>
              <a:t>l</a:t>
            </a:r>
            <a:r>
              <a:rPr dirty="0" sz="1800">
                <a:latin typeface="Arial"/>
                <a:cs typeface="Arial"/>
              </a:rPr>
              <a:t>.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10">
                <a:latin typeface="Arial"/>
                <a:cs typeface="Arial"/>
              </a:rPr>
              <a:t>B</a:t>
            </a:r>
            <a:r>
              <a:rPr dirty="0" sz="1800" spc="5">
                <a:latin typeface="Arial"/>
                <a:cs typeface="Arial"/>
              </a:rPr>
              <a:t>UE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hardness </a:t>
            </a:r>
            <a:r>
              <a:rPr dirty="0" sz="1800" spc="5">
                <a:latin typeface="Arial"/>
                <a:cs typeface="Arial"/>
              </a:rPr>
              <a:t>increases </a:t>
            </a:r>
            <a:r>
              <a:rPr dirty="0" sz="1800">
                <a:latin typeface="Arial"/>
                <a:cs typeface="Arial"/>
              </a:rPr>
              <a:t>significantly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8931" y="4368251"/>
            <a:ext cx="107314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8931" y="5089281"/>
            <a:ext cx="107314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9461" y="5127241"/>
            <a:ext cx="7820659" cy="1021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00"/>
              </a:spcBef>
            </a:pPr>
            <a:r>
              <a:rPr dirty="0" sz="1800" spc="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built-up edge generates localized heat and </a:t>
            </a:r>
            <a:r>
              <a:rPr dirty="0" sz="1800" spc="-5">
                <a:latin typeface="Arial"/>
                <a:cs typeface="Arial"/>
              </a:rPr>
              <a:t>friction, </a:t>
            </a:r>
            <a:r>
              <a:rPr dirty="0" sz="1800">
                <a:latin typeface="Arial"/>
                <a:cs typeface="Arial"/>
              </a:rPr>
              <a:t>resulting </a:t>
            </a:r>
            <a:r>
              <a:rPr dirty="0" sz="1800" spc="5">
                <a:latin typeface="Arial"/>
                <a:cs typeface="Arial"/>
              </a:rPr>
              <a:t>in </a:t>
            </a:r>
            <a:r>
              <a:rPr dirty="0" sz="1800">
                <a:latin typeface="Arial"/>
                <a:cs typeface="Arial"/>
              </a:rPr>
              <a:t>poor  finish, power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loss.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dirty="0" sz="1800" spc="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built-up </a:t>
            </a:r>
            <a:r>
              <a:rPr dirty="0" sz="1800" spc="5">
                <a:latin typeface="Arial"/>
                <a:cs typeface="Arial"/>
              </a:rPr>
              <a:t>edge </a:t>
            </a:r>
            <a:r>
              <a:rPr dirty="0" sz="1800">
                <a:latin typeface="Arial"/>
                <a:cs typeface="Arial"/>
              </a:rPr>
              <a:t>is commonly observed in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practice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51215" y="5127241"/>
            <a:ext cx="77787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>
                <a:latin typeface="Arial"/>
                <a:cs typeface="Arial"/>
              </a:rPr>
              <a:t>s</a:t>
            </a:r>
            <a:r>
              <a:rPr dirty="0" sz="1800" spc="-5">
                <a:latin typeface="Arial"/>
                <a:cs typeface="Arial"/>
              </a:rPr>
              <a:t>ur</a:t>
            </a:r>
            <a:r>
              <a:rPr dirty="0" sz="1800" spc="-5">
                <a:latin typeface="Arial"/>
                <a:cs typeface="Arial"/>
              </a:rPr>
              <a:t>f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8931" y="5810285"/>
            <a:ext cx="107314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1800">
              <a:latin typeface="OpenSymbol"/>
              <a:cs typeface="Open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19652" y="6384043"/>
            <a:ext cx="220979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>
                <a:latin typeface="Arial"/>
                <a:cs typeface="Arial"/>
              </a:rPr>
              <a:t>7</a:t>
            </a:r>
            <a:r>
              <a:rPr dirty="0" sz="1350" spc="20">
                <a:latin typeface="Arial"/>
                <a:cs typeface="Arial"/>
              </a:rPr>
              <a:t>3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587886"/>
            <a:ext cx="7677150" cy="5943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pc="5"/>
              <a:t>Continuous </a:t>
            </a:r>
            <a:r>
              <a:rPr dirty="0" spc="10"/>
              <a:t>Chips </a:t>
            </a:r>
            <a:r>
              <a:rPr dirty="0" spc="5"/>
              <a:t>with Built </a:t>
            </a:r>
            <a:r>
              <a:rPr dirty="0" spc="10"/>
              <a:t>up</a:t>
            </a:r>
            <a:r>
              <a:rPr dirty="0" spc="-10"/>
              <a:t> </a:t>
            </a:r>
            <a:r>
              <a:rPr dirty="0" spc="10"/>
              <a:t>Edge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791268" y="7083588"/>
            <a:ext cx="220979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>
                <a:latin typeface="Arial"/>
                <a:cs typeface="Arial"/>
              </a:rPr>
              <a:t>7</a:t>
            </a:r>
            <a:r>
              <a:rPr dirty="0" sz="1350" spc="20">
                <a:latin typeface="Arial"/>
                <a:cs typeface="Arial"/>
              </a:rPr>
              <a:t>4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8931" y="1798660"/>
            <a:ext cx="4821555" cy="133985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Advantages: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  <a:tabLst>
                <a:tab pos="4688205" algn="l"/>
              </a:tabLst>
            </a:pPr>
            <a:r>
              <a:rPr dirty="0" sz="1700" spc="-10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l</a:t>
            </a:r>
            <a:r>
              <a:rPr dirty="0" sz="1700" spc="-5">
                <a:latin typeface="Arial"/>
                <a:cs typeface="Arial"/>
              </a:rPr>
              <a:t>th</a:t>
            </a:r>
            <a:r>
              <a:rPr dirty="0" sz="1700" spc="-15">
                <a:latin typeface="Arial"/>
                <a:cs typeface="Arial"/>
              </a:rPr>
              <a:t>ou</a:t>
            </a:r>
            <a:r>
              <a:rPr dirty="0" sz="1700" spc="-5">
                <a:latin typeface="Arial"/>
                <a:cs typeface="Arial"/>
              </a:rPr>
              <a:t>g</a:t>
            </a:r>
            <a:r>
              <a:rPr dirty="0" sz="1700">
                <a:latin typeface="Arial"/>
                <a:cs typeface="Arial"/>
              </a:rPr>
              <a:t>h</a:t>
            </a:r>
            <a:r>
              <a:rPr dirty="0" sz="1700" spc="8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bu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>
                <a:latin typeface="Arial"/>
                <a:cs typeface="Arial"/>
              </a:rPr>
              <a:t>l</a:t>
            </a:r>
            <a:r>
              <a:rPr dirty="0" sz="1700" spc="-5">
                <a:latin typeface="Arial"/>
                <a:cs typeface="Arial"/>
              </a:rPr>
              <a:t>t-</a:t>
            </a:r>
            <a:r>
              <a:rPr dirty="0" sz="1700" spc="-15">
                <a:latin typeface="Arial"/>
                <a:cs typeface="Arial"/>
              </a:rPr>
              <a:t>u</a:t>
            </a:r>
            <a:r>
              <a:rPr dirty="0" sz="1700">
                <a:latin typeface="Arial"/>
                <a:cs typeface="Arial"/>
              </a:rPr>
              <a:t>p</a:t>
            </a:r>
            <a:r>
              <a:rPr dirty="0" sz="1700" spc="9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 spc="-5">
                <a:latin typeface="Arial"/>
                <a:cs typeface="Arial"/>
              </a:rPr>
              <a:t>d</a:t>
            </a:r>
            <a:r>
              <a:rPr dirty="0" sz="1700" spc="-15">
                <a:latin typeface="Arial"/>
                <a:cs typeface="Arial"/>
              </a:rPr>
              <a:t>g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120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 spc="7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ge</a:t>
            </a:r>
            <a:r>
              <a:rPr dirty="0" sz="1700" spc="-25">
                <a:latin typeface="Arial"/>
                <a:cs typeface="Arial"/>
              </a:rPr>
              <a:t>n</a:t>
            </a:r>
            <a:r>
              <a:rPr dirty="0" sz="1700" spc="-15">
                <a:latin typeface="Arial"/>
                <a:cs typeface="Arial"/>
              </a:rPr>
              <a:t>er</a:t>
            </a:r>
            <a:r>
              <a:rPr dirty="0" sz="1700" spc="-25">
                <a:latin typeface="Arial"/>
                <a:cs typeface="Arial"/>
              </a:rPr>
              <a:t>a</a:t>
            </a:r>
            <a:r>
              <a:rPr dirty="0" sz="1700" spc="-10">
                <a:latin typeface="Arial"/>
                <a:cs typeface="Arial"/>
              </a:rPr>
              <a:t>ll</a:t>
            </a:r>
            <a:r>
              <a:rPr dirty="0" sz="1700">
                <a:latin typeface="Arial"/>
                <a:cs typeface="Arial"/>
              </a:rPr>
              <a:t>y</a:t>
            </a:r>
            <a:r>
              <a:rPr dirty="0" sz="1700" spc="7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un</a:t>
            </a:r>
            <a:r>
              <a:rPr dirty="0" sz="1700" spc="-25">
                <a:latin typeface="Arial"/>
                <a:cs typeface="Arial"/>
              </a:rPr>
              <a:t>d</a:t>
            </a:r>
            <a:r>
              <a:rPr dirty="0" sz="1700" spc="-15">
                <a:latin typeface="Arial"/>
                <a:cs typeface="Arial"/>
              </a:rPr>
              <a:t>es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r</a:t>
            </a:r>
            <a:r>
              <a:rPr dirty="0" sz="1700" spc="-25">
                <a:latin typeface="Arial"/>
                <a:cs typeface="Arial"/>
              </a:rPr>
              <a:t>a</a:t>
            </a:r>
            <a:r>
              <a:rPr dirty="0" sz="1700" spc="-15">
                <a:latin typeface="Arial"/>
                <a:cs typeface="Arial"/>
              </a:rPr>
              <a:t>b</a:t>
            </a:r>
            <a:r>
              <a:rPr dirty="0" sz="1700" spc="-10">
                <a:latin typeface="Arial"/>
                <a:cs typeface="Arial"/>
              </a:rPr>
              <a:t>l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,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>
                <a:latin typeface="Arial"/>
                <a:cs typeface="Arial"/>
              </a:rPr>
              <a:t>a 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thin, </a:t>
            </a:r>
            <a:r>
              <a:rPr dirty="0" sz="1700" spc="-5">
                <a:latin typeface="Arial"/>
                <a:cs typeface="Arial"/>
              </a:rPr>
              <a:t>stable BUE </a:t>
            </a:r>
            <a:r>
              <a:rPr dirty="0" sz="1700">
                <a:latin typeface="Arial"/>
                <a:cs typeface="Arial"/>
              </a:rPr>
              <a:t>is </a:t>
            </a:r>
            <a:r>
              <a:rPr dirty="0" sz="1700" spc="-15">
                <a:latin typeface="Arial"/>
                <a:cs typeface="Arial"/>
              </a:rPr>
              <a:t>usually desirable because </a:t>
            </a:r>
            <a:r>
              <a:rPr dirty="0" sz="1700" spc="-5">
                <a:latin typeface="Arial"/>
                <a:cs typeface="Arial"/>
              </a:rPr>
              <a:t>it  </a:t>
            </a:r>
            <a:r>
              <a:rPr dirty="0" sz="1700" spc="-15">
                <a:latin typeface="Arial"/>
                <a:cs typeface="Arial"/>
              </a:rPr>
              <a:t>reduces </a:t>
            </a:r>
            <a:r>
              <a:rPr dirty="0" sz="1700" spc="-10">
                <a:latin typeface="Arial"/>
                <a:cs typeface="Arial"/>
              </a:rPr>
              <a:t>wear </a:t>
            </a:r>
            <a:r>
              <a:rPr dirty="0" sz="1700" spc="-5">
                <a:latin typeface="Arial"/>
                <a:cs typeface="Arial"/>
              </a:rPr>
              <a:t>by </a:t>
            </a:r>
            <a:r>
              <a:rPr dirty="0" sz="1700" spc="-15">
                <a:latin typeface="Arial"/>
                <a:cs typeface="Arial"/>
              </a:rPr>
              <a:t>protecting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15">
                <a:latin typeface="Arial"/>
                <a:cs typeface="Arial"/>
              </a:rPr>
              <a:t>rake </a:t>
            </a:r>
            <a:r>
              <a:rPr dirty="0" sz="1700" spc="-10">
                <a:latin typeface="Arial"/>
                <a:cs typeface="Arial"/>
              </a:rPr>
              <a:t>face of the  </a:t>
            </a:r>
            <a:r>
              <a:rPr dirty="0" sz="1700" spc="-15">
                <a:latin typeface="Arial"/>
                <a:cs typeface="Arial"/>
              </a:rPr>
              <a:t>tool.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8931" y="4066423"/>
            <a:ext cx="132524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dirty="0" sz="1800" spc="-15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mi</a:t>
            </a:r>
            <a:r>
              <a:rPr dirty="0" sz="1800" spc="-10" b="1">
                <a:solidFill>
                  <a:srgbClr val="FF0000"/>
                </a:solidFill>
                <a:latin typeface="Arial"/>
                <a:cs typeface="Arial"/>
              </a:rPr>
              <a:t>tat</a:t>
            </a:r>
            <a:r>
              <a:rPr dirty="0" sz="1800" spc="-5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ons: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7781" y="5107315"/>
            <a:ext cx="101600" cy="544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7781" y="4342572"/>
            <a:ext cx="4528185" cy="20999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6070" indent="-294005">
              <a:lnSpc>
                <a:spcPct val="100000"/>
              </a:lnSpc>
              <a:spcBef>
                <a:spcPts val="100"/>
              </a:spcBef>
              <a:buChar char="•"/>
              <a:tabLst>
                <a:tab pos="305435" algn="l"/>
                <a:tab pos="306705" algn="l"/>
              </a:tabLst>
            </a:pPr>
            <a:r>
              <a:rPr dirty="0" sz="1700" spc="-5">
                <a:latin typeface="Arial"/>
                <a:cs typeface="Arial"/>
              </a:rPr>
              <a:t>This </a:t>
            </a:r>
            <a:r>
              <a:rPr dirty="0" sz="1700">
                <a:latin typeface="Arial"/>
                <a:cs typeface="Arial"/>
              </a:rPr>
              <a:t>is a </a:t>
            </a:r>
            <a:r>
              <a:rPr dirty="0" sz="1700" spc="-15">
                <a:latin typeface="Arial"/>
                <a:cs typeface="Arial"/>
              </a:rPr>
              <a:t>chip </a:t>
            </a:r>
            <a:r>
              <a:rPr dirty="0" sz="1700">
                <a:latin typeface="Arial"/>
                <a:cs typeface="Arial"/>
              </a:rPr>
              <a:t>to </a:t>
            </a:r>
            <a:r>
              <a:rPr dirty="0" sz="1700" spc="-5">
                <a:latin typeface="Arial"/>
                <a:cs typeface="Arial"/>
              </a:rPr>
              <a:t>be</a:t>
            </a:r>
            <a:r>
              <a:rPr dirty="0" sz="1700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avoided.</a:t>
            </a:r>
            <a:endParaRPr sz="1700">
              <a:latin typeface="Arial"/>
              <a:cs typeface="Arial"/>
            </a:endParaRPr>
          </a:p>
          <a:p>
            <a:pPr marL="306070" marR="179705" indent="-294005">
              <a:lnSpc>
                <a:spcPct val="100000"/>
              </a:lnSpc>
              <a:spcBef>
                <a:spcPts val="10"/>
              </a:spcBef>
              <a:buChar char="•"/>
              <a:tabLst>
                <a:tab pos="305435" algn="l"/>
                <a:tab pos="306705" algn="l"/>
              </a:tabLst>
            </a:pPr>
            <a:r>
              <a:rPr dirty="0" sz="1700" spc="-5">
                <a:latin typeface="Arial"/>
                <a:cs typeface="Arial"/>
              </a:rPr>
              <a:t>The </a:t>
            </a:r>
            <a:r>
              <a:rPr dirty="0" sz="1700" spc="-10">
                <a:latin typeface="Arial"/>
                <a:cs typeface="Arial"/>
              </a:rPr>
              <a:t>phenomenon </a:t>
            </a:r>
            <a:r>
              <a:rPr dirty="0" sz="1700" spc="-15">
                <a:latin typeface="Arial"/>
                <a:cs typeface="Arial"/>
              </a:rPr>
              <a:t>results </a:t>
            </a:r>
            <a:r>
              <a:rPr dirty="0" sz="1700">
                <a:latin typeface="Arial"/>
                <a:cs typeface="Arial"/>
              </a:rPr>
              <a:t>in a </a:t>
            </a:r>
            <a:r>
              <a:rPr dirty="0" sz="1700" spc="-5">
                <a:latin typeface="Arial"/>
                <a:cs typeface="Arial"/>
              </a:rPr>
              <a:t>poor </a:t>
            </a:r>
            <a:r>
              <a:rPr dirty="0" sz="1700" spc="-15">
                <a:latin typeface="Arial"/>
                <a:cs typeface="Arial"/>
              </a:rPr>
              <a:t>surface  </a:t>
            </a:r>
            <a:r>
              <a:rPr dirty="0" sz="1700" spc="-10">
                <a:latin typeface="Arial"/>
                <a:cs typeface="Arial"/>
              </a:rPr>
              <a:t>finish</a:t>
            </a:r>
            <a:endParaRPr sz="1700">
              <a:latin typeface="Arial"/>
              <a:cs typeface="Arial"/>
            </a:endParaRPr>
          </a:p>
          <a:p>
            <a:pPr marL="306070">
              <a:lnSpc>
                <a:spcPts val="2035"/>
              </a:lnSpc>
            </a:pPr>
            <a:r>
              <a:rPr dirty="0" sz="1700" spc="-10">
                <a:latin typeface="Arial"/>
                <a:cs typeface="Arial"/>
              </a:rPr>
              <a:t>High power</a:t>
            </a:r>
            <a:r>
              <a:rPr dirty="0" sz="1700" spc="10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consumption</a:t>
            </a:r>
            <a:endParaRPr sz="1700">
              <a:latin typeface="Arial"/>
              <a:cs typeface="Arial"/>
            </a:endParaRPr>
          </a:p>
          <a:p>
            <a:pPr marL="306070" marR="5080">
              <a:lnSpc>
                <a:spcPts val="2039"/>
              </a:lnSpc>
              <a:spcBef>
                <a:spcPts val="65"/>
              </a:spcBef>
            </a:pPr>
            <a:r>
              <a:rPr dirty="0" sz="1700" spc="-15">
                <a:latin typeface="Arial"/>
                <a:cs typeface="Arial"/>
              </a:rPr>
              <a:t>Fluctuation </a:t>
            </a:r>
            <a:r>
              <a:rPr dirty="0" sz="1700" spc="-5">
                <a:latin typeface="Arial"/>
                <a:cs typeface="Arial"/>
              </a:rPr>
              <a:t>in </a:t>
            </a:r>
            <a:r>
              <a:rPr dirty="0" sz="1700" spc="-15">
                <a:latin typeface="Arial"/>
                <a:cs typeface="Arial"/>
              </a:rPr>
              <a:t>cutting force </a:t>
            </a:r>
            <a:r>
              <a:rPr dirty="0" sz="1700" spc="-5">
                <a:latin typeface="Arial"/>
                <a:cs typeface="Arial"/>
              </a:rPr>
              <a:t>induces </a:t>
            </a:r>
            <a:r>
              <a:rPr dirty="0" sz="1700" spc="-15">
                <a:latin typeface="Arial"/>
                <a:cs typeface="Arial"/>
              </a:rPr>
              <a:t>vibration  </a:t>
            </a:r>
            <a:r>
              <a:rPr dirty="0" sz="1700" spc="-5">
                <a:latin typeface="Arial"/>
                <a:cs typeface="Arial"/>
              </a:rPr>
              <a:t>that </a:t>
            </a:r>
            <a:r>
              <a:rPr dirty="0" sz="1700" spc="-15">
                <a:latin typeface="Arial"/>
                <a:cs typeface="Arial"/>
              </a:rPr>
              <a:t>causes </a:t>
            </a:r>
            <a:r>
              <a:rPr dirty="0" sz="1700" spc="-10">
                <a:latin typeface="Arial"/>
                <a:cs typeface="Arial"/>
              </a:rPr>
              <a:t>tool </a:t>
            </a:r>
            <a:r>
              <a:rPr dirty="0" sz="1700" spc="-15">
                <a:latin typeface="Arial"/>
                <a:cs typeface="Arial"/>
              </a:rPr>
              <a:t>failure. </a:t>
            </a:r>
            <a:r>
              <a:rPr dirty="0" sz="1700" spc="-5">
                <a:latin typeface="Arial"/>
                <a:cs typeface="Arial"/>
              </a:rPr>
              <a:t>Also </a:t>
            </a:r>
            <a:r>
              <a:rPr dirty="0" sz="1700" spc="-15">
                <a:latin typeface="Arial"/>
                <a:cs typeface="Arial"/>
              </a:rPr>
              <a:t>abrasion </a:t>
            </a:r>
            <a:r>
              <a:rPr dirty="0" sz="1700" spc="-10">
                <a:latin typeface="Arial"/>
                <a:cs typeface="Arial"/>
              </a:rPr>
              <a:t>on the</a:t>
            </a:r>
            <a:endParaRPr sz="1700">
              <a:latin typeface="Arial"/>
              <a:cs typeface="Arial"/>
            </a:endParaRPr>
          </a:p>
          <a:p>
            <a:pPr marL="306070" marR="109220">
              <a:lnSpc>
                <a:spcPts val="2039"/>
              </a:lnSpc>
              <a:spcBef>
                <a:spcPts val="10"/>
              </a:spcBef>
            </a:pPr>
            <a:r>
              <a:rPr dirty="0" sz="1700" spc="-10">
                <a:latin typeface="Arial"/>
                <a:cs typeface="Arial"/>
              </a:rPr>
              <a:t>tool </a:t>
            </a:r>
            <a:r>
              <a:rPr dirty="0" sz="1700" spc="-15">
                <a:latin typeface="Arial"/>
                <a:cs typeface="Arial"/>
              </a:rPr>
              <a:t>flank </a:t>
            </a:r>
            <a:r>
              <a:rPr dirty="0" sz="1700" spc="-5">
                <a:latin typeface="Arial"/>
                <a:cs typeface="Arial"/>
              </a:rPr>
              <a:t>due to </a:t>
            </a:r>
            <a:r>
              <a:rPr dirty="0" sz="1700" spc="-10">
                <a:latin typeface="Arial"/>
                <a:cs typeface="Arial"/>
              </a:rPr>
              <a:t>the hard </a:t>
            </a:r>
            <a:r>
              <a:rPr dirty="0" sz="1700" spc="-15">
                <a:latin typeface="Arial"/>
                <a:cs typeface="Arial"/>
              </a:rPr>
              <a:t>fragments </a:t>
            </a:r>
            <a:r>
              <a:rPr dirty="0" sz="1700" spc="-10">
                <a:latin typeface="Arial"/>
                <a:cs typeface="Arial"/>
              </a:rPr>
              <a:t>of BUE  </a:t>
            </a:r>
            <a:r>
              <a:rPr dirty="0" sz="1700" spc="-5">
                <a:latin typeface="Arial"/>
                <a:cs typeface="Arial"/>
              </a:rPr>
              <a:t>escaping </a:t>
            </a:r>
            <a:r>
              <a:rPr dirty="0" sz="1700" spc="-15">
                <a:latin typeface="Arial"/>
                <a:cs typeface="Arial"/>
              </a:rPr>
              <a:t>away causes</a:t>
            </a:r>
            <a:r>
              <a:rPr dirty="0" sz="1700" spc="3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it.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32665" y="1761080"/>
            <a:ext cx="235077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Responsible</a:t>
            </a:r>
            <a:r>
              <a:rPr dirty="0" sz="18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Factors</a:t>
            </a:r>
            <a:r>
              <a:rPr dirty="0" sz="180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32665" y="2024957"/>
            <a:ext cx="101600" cy="1323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2035"/>
              </a:lnSpc>
              <a:spcBef>
                <a:spcPts val="10"/>
              </a:spcBef>
            </a:pPr>
            <a:r>
              <a:rPr dirty="0" sz="1700"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2035"/>
              </a:lnSpc>
            </a:pPr>
            <a:r>
              <a:rPr dirty="0" sz="1700"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26055" y="2038769"/>
            <a:ext cx="3035935" cy="1841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219835">
              <a:lnSpc>
                <a:spcPct val="100000"/>
              </a:lnSpc>
              <a:spcBef>
                <a:spcPts val="100"/>
              </a:spcBef>
            </a:pPr>
            <a:r>
              <a:rPr dirty="0" sz="1700" spc="-5">
                <a:latin typeface="Arial"/>
                <a:cs typeface="Arial"/>
              </a:rPr>
              <a:t>Low </a:t>
            </a:r>
            <a:r>
              <a:rPr dirty="0" sz="1700" spc="-15">
                <a:latin typeface="Arial"/>
                <a:cs typeface="Arial"/>
              </a:rPr>
              <a:t>cutting </a:t>
            </a:r>
            <a:r>
              <a:rPr dirty="0" sz="1700" spc="-5">
                <a:latin typeface="Arial"/>
                <a:cs typeface="Arial"/>
              </a:rPr>
              <a:t>speed.  Low </a:t>
            </a:r>
            <a:r>
              <a:rPr dirty="0" sz="1700" spc="-15">
                <a:latin typeface="Arial"/>
                <a:cs typeface="Arial"/>
              </a:rPr>
              <a:t>rake</a:t>
            </a:r>
            <a:r>
              <a:rPr dirty="0" sz="1700" spc="-2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angle.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700" spc="-15">
                <a:latin typeface="Arial"/>
                <a:cs typeface="Arial"/>
              </a:rPr>
              <a:t>High</a:t>
            </a:r>
            <a:r>
              <a:rPr dirty="0" sz="1700" spc="5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feed.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1700" spc="-10">
                <a:latin typeface="Arial"/>
                <a:cs typeface="Arial"/>
              </a:rPr>
              <a:t>Inadequate </a:t>
            </a:r>
            <a:r>
              <a:rPr dirty="0" sz="1700" spc="-15">
                <a:latin typeface="Arial"/>
                <a:cs typeface="Arial"/>
              </a:rPr>
              <a:t>supply </a:t>
            </a:r>
            <a:r>
              <a:rPr dirty="0" sz="1700" spc="-5">
                <a:latin typeface="Arial"/>
                <a:cs typeface="Arial"/>
              </a:rPr>
              <a:t>of </a:t>
            </a:r>
            <a:r>
              <a:rPr dirty="0" sz="1700" spc="-15">
                <a:latin typeface="Arial"/>
                <a:cs typeface="Arial"/>
              </a:rPr>
              <a:t>coolant.  Higher affinity (tendency </a:t>
            </a:r>
            <a:r>
              <a:rPr dirty="0" sz="1700" spc="-5">
                <a:latin typeface="Arial"/>
                <a:cs typeface="Arial"/>
              </a:rPr>
              <a:t>to</a:t>
            </a:r>
            <a:r>
              <a:rPr dirty="0" sz="1700" spc="-120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form  </a:t>
            </a:r>
            <a:r>
              <a:rPr dirty="0" sz="1700" spc="-10">
                <a:latin typeface="Arial"/>
                <a:cs typeface="Arial"/>
              </a:rPr>
              <a:t>bond) </a:t>
            </a:r>
            <a:r>
              <a:rPr dirty="0" sz="1700" spc="-5">
                <a:latin typeface="Arial"/>
                <a:cs typeface="Arial"/>
              </a:rPr>
              <a:t>of </a:t>
            </a:r>
            <a:r>
              <a:rPr dirty="0" sz="1700" spc="-15">
                <a:latin typeface="Arial"/>
                <a:cs typeface="Arial"/>
              </a:rPr>
              <a:t>tool material </a:t>
            </a:r>
            <a:r>
              <a:rPr dirty="0" sz="1700" spc="-5">
                <a:latin typeface="Arial"/>
                <a:cs typeface="Arial"/>
              </a:rPr>
              <a:t>and </a:t>
            </a:r>
            <a:r>
              <a:rPr dirty="0" sz="1700" spc="-15">
                <a:latin typeface="Arial"/>
                <a:cs typeface="Arial"/>
              </a:rPr>
              <a:t>work  material.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55690" y="3964785"/>
            <a:ext cx="3024505" cy="577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5"/>
              </a:spcBef>
            </a:pP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Reduction 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or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Elimination</a:t>
            </a:r>
            <a:r>
              <a:rPr dirty="0" sz="18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5" b="1">
                <a:solidFill>
                  <a:srgbClr val="FF0000"/>
                </a:solidFill>
                <a:latin typeface="Arial"/>
                <a:cs typeface="Arial"/>
              </a:rPr>
              <a:t>of  BUE: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56833" y="4659357"/>
            <a:ext cx="101600" cy="1841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39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2039"/>
              </a:lnSpc>
            </a:pPr>
            <a:r>
              <a:rPr dirty="0" sz="1700"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2035"/>
              </a:lnSpc>
              <a:spcBef>
                <a:spcPts val="10"/>
              </a:spcBef>
            </a:pPr>
            <a:r>
              <a:rPr dirty="0" sz="1700"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2035"/>
              </a:lnSpc>
            </a:pPr>
            <a:r>
              <a:rPr dirty="0" sz="1700"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50614" y="4671630"/>
            <a:ext cx="3126105" cy="2618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68300">
              <a:lnSpc>
                <a:spcPct val="100000"/>
              </a:lnSpc>
              <a:spcBef>
                <a:spcPts val="100"/>
              </a:spcBef>
            </a:pPr>
            <a:r>
              <a:rPr dirty="0" sz="1700" spc="-15">
                <a:latin typeface="Arial"/>
                <a:cs typeface="Arial"/>
              </a:rPr>
              <a:t>Increasing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15">
                <a:latin typeface="Arial"/>
                <a:cs typeface="Arial"/>
              </a:rPr>
              <a:t>cutting </a:t>
            </a:r>
            <a:r>
              <a:rPr dirty="0" sz="1700" spc="-5">
                <a:latin typeface="Arial"/>
                <a:cs typeface="Arial"/>
              </a:rPr>
              <a:t>speed.  </a:t>
            </a:r>
            <a:r>
              <a:rPr dirty="0" sz="1700" spc="-15">
                <a:latin typeface="Arial"/>
                <a:cs typeface="Arial"/>
              </a:rPr>
              <a:t>Increasing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15">
                <a:latin typeface="Arial"/>
                <a:cs typeface="Arial"/>
              </a:rPr>
              <a:t>rake </a:t>
            </a:r>
            <a:r>
              <a:rPr dirty="0" sz="1700" spc="-10">
                <a:latin typeface="Arial"/>
                <a:cs typeface="Arial"/>
              </a:rPr>
              <a:t>angle.</a:t>
            </a:r>
            <a:endParaRPr sz="1700">
              <a:latin typeface="Arial"/>
              <a:cs typeface="Arial"/>
            </a:endParaRPr>
          </a:p>
          <a:p>
            <a:pPr marL="12700" marR="200025">
              <a:lnSpc>
                <a:spcPct val="100000"/>
              </a:lnSpc>
            </a:pPr>
            <a:r>
              <a:rPr dirty="0" sz="1700" spc="-15">
                <a:latin typeface="Arial"/>
                <a:cs typeface="Arial"/>
              </a:rPr>
              <a:t>Decreasing </a:t>
            </a:r>
            <a:r>
              <a:rPr dirty="0" sz="1700" spc="-10">
                <a:latin typeface="Arial"/>
                <a:cs typeface="Arial"/>
              </a:rPr>
              <a:t>the depth of cut.  </a:t>
            </a:r>
            <a:r>
              <a:rPr dirty="0" sz="1700" spc="-5">
                <a:latin typeface="Arial"/>
                <a:cs typeface="Arial"/>
              </a:rPr>
              <a:t>Using an </a:t>
            </a:r>
            <a:r>
              <a:rPr dirty="0" sz="1700" spc="-20">
                <a:latin typeface="Arial"/>
                <a:cs typeface="Arial"/>
              </a:rPr>
              <a:t>effective </a:t>
            </a:r>
            <a:r>
              <a:rPr dirty="0" sz="1700" spc="-15">
                <a:latin typeface="Arial"/>
                <a:cs typeface="Arial"/>
              </a:rPr>
              <a:t>cutting fluid.  </a:t>
            </a:r>
            <a:r>
              <a:rPr dirty="0" sz="1700" spc="-5">
                <a:latin typeface="Arial"/>
                <a:cs typeface="Arial"/>
              </a:rPr>
              <a:t>Using </a:t>
            </a:r>
            <a:r>
              <a:rPr dirty="0" sz="1700">
                <a:latin typeface="Arial"/>
                <a:cs typeface="Arial"/>
              </a:rPr>
              <a:t>a </a:t>
            </a:r>
            <a:r>
              <a:rPr dirty="0" sz="1700" spc="-5">
                <a:latin typeface="Arial"/>
                <a:cs typeface="Arial"/>
              </a:rPr>
              <a:t>sharp</a:t>
            </a:r>
            <a:r>
              <a:rPr dirty="0" sz="1700" spc="-1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tool.</a:t>
            </a:r>
            <a:endParaRPr sz="1700">
              <a:latin typeface="Arial"/>
              <a:cs typeface="Arial"/>
            </a:endParaRPr>
          </a:p>
          <a:p>
            <a:pPr marL="12700" marR="57150">
              <a:lnSpc>
                <a:spcPct val="100000"/>
              </a:lnSpc>
              <a:spcBef>
                <a:spcPts val="20"/>
              </a:spcBef>
            </a:pPr>
            <a:r>
              <a:rPr dirty="0" sz="1700" spc="-10">
                <a:latin typeface="Arial"/>
                <a:cs typeface="Arial"/>
              </a:rPr>
              <a:t>Light cuts </a:t>
            </a:r>
            <a:r>
              <a:rPr dirty="0" sz="1700" spc="-5">
                <a:latin typeface="Arial"/>
                <a:cs typeface="Arial"/>
              </a:rPr>
              <a:t>at </a:t>
            </a:r>
            <a:r>
              <a:rPr dirty="0" sz="1700" spc="-10">
                <a:latin typeface="Arial"/>
                <a:cs typeface="Arial"/>
              </a:rPr>
              <a:t>higher </a:t>
            </a:r>
            <a:r>
              <a:rPr dirty="0" sz="1700" spc="-15">
                <a:latin typeface="Arial"/>
                <a:cs typeface="Arial"/>
              </a:rPr>
              <a:t>speeds.  </a:t>
            </a:r>
            <a:r>
              <a:rPr dirty="0" sz="1700" spc="-10">
                <a:latin typeface="Arial"/>
                <a:cs typeface="Arial"/>
              </a:rPr>
              <a:t>Use </a:t>
            </a:r>
            <a:r>
              <a:rPr dirty="0" sz="1700">
                <a:latin typeface="Arial"/>
                <a:cs typeface="Arial"/>
              </a:rPr>
              <a:t>a </a:t>
            </a:r>
            <a:r>
              <a:rPr dirty="0" sz="1700" spc="-15">
                <a:latin typeface="Arial"/>
                <a:cs typeface="Arial"/>
              </a:rPr>
              <a:t>cutting </a:t>
            </a:r>
            <a:r>
              <a:rPr dirty="0" sz="1700" spc="-10">
                <a:latin typeface="Arial"/>
                <a:cs typeface="Arial"/>
              </a:rPr>
              <a:t>tool </a:t>
            </a:r>
            <a:r>
              <a:rPr dirty="0" sz="1700" spc="-5">
                <a:latin typeface="Arial"/>
                <a:cs typeface="Arial"/>
              </a:rPr>
              <a:t>that has </a:t>
            </a:r>
            <a:r>
              <a:rPr dirty="0" sz="1700" spc="-10">
                <a:latin typeface="Arial"/>
                <a:cs typeface="Arial"/>
              </a:rPr>
              <a:t>lower  </a:t>
            </a:r>
            <a:r>
              <a:rPr dirty="0" sz="1700" spc="-15">
                <a:latin typeface="Arial"/>
                <a:cs typeface="Arial"/>
              </a:rPr>
              <a:t>chemical affinity </a:t>
            </a:r>
            <a:r>
              <a:rPr dirty="0" sz="1700" spc="-10">
                <a:latin typeface="Arial"/>
                <a:cs typeface="Arial"/>
              </a:rPr>
              <a:t>for</a:t>
            </a:r>
            <a:r>
              <a:rPr dirty="0" sz="1700" spc="-6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the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ts val="2039"/>
              </a:lnSpc>
              <a:spcBef>
                <a:spcPts val="60"/>
              </a:spcBef>
            </a:pPr>
            <a:r>
              <a:rPr dirty="0" sz="1700" spc="-15">
                <a:latin typeface="Arial"/>
                <a:cs typeface="Arial"/>
              </a:rPr>
              <a:t>workpiece material (Like ceramic  cutting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tools)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386173"/>
            <a:ext cx="4169410" cy="772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10"/>
              <a:t>Serrated</a:t>
            </a:r>
            <a:r>
              <a:rPr dirty="0" sz="4900" spc="-60"/>
              <a:t> </a:t>
            </a:r>
            <a:r>
              <a:rPr dirty="0" sz="4900" spc="-10"/>
              <a:t>Chips</a:t>
            </a:r>
            <a:endParaRPr sz="4900"/>
          </a:p>
        </p:txBody>
      </p:sp>
      <p:sp>
        <p:nvSpPr>
          <p:cNvPr id="6" name="object 6"/>
          <p:cNvSpPr txBox="1"/>
          <p:nvPr/>
        </p:nvSpPr>
        <p:spPr>
          <a:xfrm>
            <a:off x="778931" y="1616496"/>
            <a:ext cx="11747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5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2000">
              <a:latin typeface="OpenSymbol"/>
              <a:cs typeface="Open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9461" y="1657161"/>
            <a:ext cx="1293495" cy="642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95"/>
              </a:spcBef>
            </a:pP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Serrated  </a:t>
            </a:r>
            <a:r>
              <a:rPr dirty="0" sz="2000" spc="10">
                <a:solidFill>
                  <a:srgbClr val="00CC00"/>
                </a:solidFill>
                <a:latin typeface="Arial"/>
                <a:cs typeface="Arial"/>
              </a:rPr>
              <a:t>s</a:t>
            </a:r>
            <a:r>
              <a:rPr dirty="0" sz="2000">
                <a:solidFill>
                  <a:srgbClr val="00CC00"/>
                </a:solidFill>
                <a:latin typeface="Arial"/>
                <a:cs typeface="Arial"/>
              </a:rPr>
              <a:t>e</a:t>
            </a:r>
            <a:r>
              <a:rPr dirty="0" sz="2000" spc="10">
                <a:solidFill>
                  <a:srgbClr val="00CC00"/>
                </a:solidFill>
                <a:latin typeface="Arial"/>
                <a:cs typeface="Arial"/>
              </a:rPr>
              <a:t>g</a:t>
            </a:r>
            <a:r>
              <a:rPr dirty="0" sz="2000">
                <a:solidFill>
                  <a:srgbClr val="00CC00"/>
                </a:solidFill>
                <a:latin typeface="Arial"/>
                <a:cs typeface="Arial"/>
              </a:rPr>
              <a:t>m</a:t>
            </a:r>
            <a:r>
              <a:rPr dirty="0" sz="2000" spc="10">
                <a:solidFill>
                  <a:srgbClr val="00CC00"/>
                </a:solidFill>
                <a:latin typeface="Arial"/>
                <a:cs typeface="Arial"/>
              </a:rPr>
              <a:t>e</a:t>
            </a:r>
            <a:r>
              <a:rPr dirty="0" sz="2000">
                <a:solidFill>
                  <a:srgbClr val="00CC00"/>
                </a:solidFill>
                <a:latin typeface="Arial"/>
                <a:cs typeface="Arial"/>
              </a:rPr>
              <a:t>n</a:t>
            </a:r>
            <a:r>
              <a:rPr dirty="0" sz="2000" spc="5">
                <a:solidFill>
                  <a:srgbClr val="00CC00"/>
                </a:solidFill>
                <a:latin typeface="Arial"/>
                <a:cs typeface="Arial"/>
              </a:rPr>
              <a:t>t</a:t>
            </a:r>
            <a:r>
              <a:rPr dirty="0" sz="2000">
                <a:solidFill>
                  <a:srgbClr val="00CC00"/>
                </a:solidFill>
                <a:latin typeface="Arial"/>
                <a:cs typeface="Arial"/>
              </a:rPr>
              <a:t>e</a:t>
            </a:r>
            <a:r>
              <a:rPr dirty="0" sz="2000" spc="10">
                <a:solidFill>
                  <a:srgbClr val="00CC00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01600" y="1657161"/>
            <a:ext cx="2745740" cy="642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0340" marR="5080" indent="-168275">
              <a:lnSpc>
                <a:spcPct val="101200"/>
              </a:lnSpc>
              <a:spcBef>
                <a:spcPts val="95"/>
              </a:spcBef>
              <a:tabLst>
                <a:tab pos="681990" algn="l"/>
                <a:tab pos="999490" algn="l"/>
                <a:tab pos="1943100" algn="l"/>
              </a:tabLst>
            </a:pP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chips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(also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called  </a:t>
            </a:r>
            <a:r>
              <a:rPr dirty="0" sz="2000" spc="10">
                <a:solidFill>
                  <a:srgbClr val="00CC00"/>
                </a:solidFill>
                <a:latin typeface="Arial"/>
                <a:cs typeface="Arial"/>
              </a:rPr>
              <a:t>or</a:t>
            </a:r>
            <a:r>
              <a:rPr dirty="0" sz="2000">
                <a:solidFill>
                  <a:srgbClr val="00CC00"/>
                </a:solidFill>
                <a:latin typeface="Times New Roman"/>
                <a:cs typeface="Times New Roman"/>
              </a:rPr>
              <a:t>	</a:t>
            </a:r>
            <a:r>
              <a:rPr dirty="0" sz="2000">
                <a:solidFill>
                  <a:srgbClr val="00CC00"/>
                </a:solidFill>
                <a:latin typeface="Arial"/>
                <a:cs typeface="Arial"/>
              </a:rPr>
              <a:t>no</a:t>
            </a:r>
            <a:r>
              <a:rPr dirty="0" sz="2000" spc="10">
                <a:solidFill>
                  <a:srgbClr val="00CC00"/>
                </a:solidFill>
                <a:latin typeface="Arial"/>
                <a:cs typeface="Arial"/>
              </a:rPr>
              <a:t>n</a:t>
            </a:r>
            <a:r>
              <a:rPr dirty="0" sz="2000">
                <a:solidFill>
                  <a:srgbClr val="00CC00"/>
                </a:solidFill>
                <a:latin typeface="Arial"/>
                <a:cs typeface="Arial"/>
              </a:rPr>
              <a:t>ho</a:t>
            </a:r>
            <a:r>
              <a:rPr dirty="0" sz="2000" spc="10">
                <a:solidFill>
                  <a:srgbClr val="00CC00"/>
                </a:solidFill>
                <a:latin typeface="Arial"/>
                <a:cs typeface="Arial"/>
              </a:rPr>
              <a:t>m</a:t>
            </a:r>
            <a:r>
              <a:rPr dirty="0" sz="2000" spc="10">
                <a:solidFill>
                  <a:srgbClr val="00CC00"/>
                </a:solidFill>
                <a:latin typeface="Arial"/>
                <a:cs typeface="Arial"/>
              </a:rPr>
              <a:t>o</a:t>
            </a:r>
            <a:r>
              <a:rPr dirty="0" sz="2000">
                <a:solidFill>
                  <a:srgbClr val="00CC00"/>
                </a:solidFill>
                <a:latin typeface="Arial"/>
                <a:cs typeface="Arial"/>
              </a:rPr>
              <a:t>ge</a:t>
            </a:r>
            <a:r>
              <a:rPr dirty="0" sz="2000" spc="10">
                <a:solidFill>
                  <a:srgbClr val="00CC00"/>
                </a:solidFill>
                <a:latin typeface="Arial"/>
                <a:cs typeface="Arial"/>
              </a:rPr>
              <a:t>n</a:t>
            </a:r>
            <a:r>
              <a:rPr dirty="0" sz="2000">
                <a:solidFill>
                  <a:srgbClr val="00CC00"/>
                </a:solidFill>
                <a:latin typeface="Arial"/>
                <a:cs typeface="Arial"/>
              </a:rPr>
              <a:t>eou</a:t>
            </a:r>
            <a:r>
              <a:rPr dirty="0" sz="2000" spc="10">
                <a:solidFill>
                  <a:srgbClr val="00CC00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9461" y="2273861"/>
            <a:ext cx="4390390" cy="15684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1200"/>
              </a:lnSpc>
              <a:spcBef>
                <a:spcPts val="95"/>
              </a:spcBef>
            </a:pPr>
            <a:r>
              <a:rPr dirty="0" sz="2000" spc="5">
                <a:solidFill>
                  <a:srgbClr val="00CC00"/>
                </a:solidFill>
                <a:latin typeface="Arial"/>
                <a:cs typeface="Arial"/>
              </a:rPr>
              <a:t>chips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, are semi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continuous </a:t>
            </a: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chips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with  </a:t>
            </a:r>
            <a:r>
              <a:rPr dirty="0" sz="2000" spc="5">
                <a:solidFill>
                  <a:srgbClr val="00CC00"/>
                </a:solidFill>
                <a:latin typeface="Arial"/>
                <a:cs typeface="Arial"/>
              </a:rPr>
              <a:t>large zones of low shear </a:t>
            </a:r>
            <a:r>
              <a:rPr dirty="0" sz="2000">
                <a:solidFill>
                  <a:srgbClr val="00CC00"/>
                </a:solidFill>
                <a:latin typeface="Arial"/>
                <a:cs typeface="Arial"/>
              </a:rPr>
              <a:t>strain </a:t>
            </a:r>
            <a:r>
              <a:rPr dirty="0" sz="2000" spc="5">
                <a:solidFill>
                  <a:srgbClr val="00CC00"/>
                </a:solidFill>
                <a:latin typeface="Arial"/>
                <a:cs typeface="Arial"/>
              </a:rPr>
              <a:t>and  small zones of </a:t>
            </a:r>
            <a:r>
              <a:rPr dirty="0" sz="2000">
                <a:solidFill>
                  <a:srgbClr val="00CC00"/>
                </a:solidFill>
                <a:latin typeface="Arial"/>
                <a:cs typeface="Arial"/>
              </a:rPr>
              <a:t>high </a:t>
            </a:r>
            <a:r>
              <a:rPr dirty="0" sz="2000" spc="5">
                <a:solidFill>
                  <a:srgbClr val="00CC00"/>
                </a:solidFill>
                <a:latin typeface="Arial"/>
                <a:cs typeface="Arial"/>
              </a:rPr>
              <a:t>shear strain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,  hence the latter zone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is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called shear  localization.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8931" y="4209862"/>
            <a:ext cx="212788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86080" indent="-374015">
              <a:lnSpc>
                <a:spcPct val="100000"/>
              </a:lnSpc>
              <a:spcBef>
                <a:spcPts val="120"/>
              </a:spcBef>
              <a:buClr>
                <a:srgbClr val="3232CC"/>
              </a:buClr>
              <a:buChar char="•"/>
              <a:tabLst>
                <a:tab pos="386080" algn="l"/>
                <a:tab pos="386715" algn="l"/>
                <a:tab pos="1659255" algn="l"/>
              </a:tabLst>
            </a:pPr>
            <a:r>
              <a:rPr dirty="0" sz="2000" spc="20">
                <a:solidFill>
                  <a:srgbClr val="323298"/>
                </a:solidFill>
                <a:latin typeface="Arial"/>
                <a:cs typeface="Arial"/>
              </a:rPr>
              <a:t>M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ta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l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s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w</a:t>
            </a:r>
            <a:r>
              <a:rPr dirty="0" sz="2000" spc="-10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32126" y="4209862"/>
            <a:ext cx="1798320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29640" algn="l"/>
              </a:tabLst>
            </a:pP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l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o</a:t>
            </a:r>
            <a:r>
              <a:rPr dirty="0" sz="2000" spc="15">
                <a:solidFill>
                  <a:srgbClr val="323298"/>
                </a:solidFill>
                <a:latin typeface="Arial"/>
                <a:cs typeface="Arial"/>
              </a:rPr>
              <a:t>w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h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rm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20738" y="4545444"/>
            <a:ext cx="1663700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722630" algn="l"/>
              </a:tabLst>
            </a:pP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and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strength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70166" y="4518209"/>
            <a:ext cx="675640" cy="696595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that</a:t>
            </a:r>
            <a:endParaRPr sz="2000">
              <a:latin typeface="Arial"/>
              <a:cs typeface="Arial"/>
            </a:endParaRPr>
          </a:p>
          <a:p>
            <a:pPr marL="207010">
              <a:lnSpc>
                <a:spcPct val="100000"/>
              </a:lnSpc>
              <a:spcBef>
                <a:spcPts val="245"/>
              </a:spcBef>
            </a:pP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w</a:t>
            </a:r>
            <a:r>
              <a:rPr dirty="0" sz="2000" spc="-10">
                <a:solidFill>
                  <a:srgbClr val="323298"/>
                </a:solidFill>
                <a:latin typeface="Arial"/>
                <a:cs typeface="Arial"/>
              </a:rPr>
              <a:t>i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th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52475" y="4518209"/>
            <a:ext cx="1407160" cy="10337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0300"/>
              </a:lnSpc>
              <a:spcBef>
                <a:spcPts val="90"/>
              </a:spcBef>
            </a:pP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conductivity 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decreases  </a:t>
            </a: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m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p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r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a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u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r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36899" y="4852268"/>
            <a:ext cx="2383790" cy="69977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284480">
              <a:lnSpc>
                <a:spcPct val="100000"/>
              </a:lnSpc>
              <a:spcBef>
                <a:spcPts val="350"/>
              </a:spcBef>
            </a:pP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sharply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1245870" algn="l"/>
              </a:tabLst>
            </a:pP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(thermal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softening)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9461" y="5553725"/>
            <a:ext cx="3874135" cy="6426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95"/>
              </a:spcBef>
            </a:pP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exhibit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this </a:t>
            </a:r>
            <a:r>
              <a:rPr dirty="0" sz="2000" spc="-10">
                <a:solidFill>
                  <a:srgbClr val="323298"/>
                </a:solidFill>
                <a:latin typeface="Arial"/>
                <a:cs typeface="Arial"/>
              </a:rPr>
              <a:t>behavior, 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most notably 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titanium.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8931" y="6316538"/>
            <a:ext cx="117475" cy="3340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5">
                <a:solidFill>
                  <a:srgbClr val="3232CC"/>
                </a:solidFill>
                <a:latin typeface="OpenSymbol"/>
                <a:cs typeface="OpenSymbol"/>
              </a:rPr>
              <a:t>•</a:t>
            </a:r>
            <a:endParaRPr sz="2000">
              <a:latin typeface="OpenSymbol"/>
              <a:cs typeface="Open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29461" y="6358727"/>
            <a:ext cx="4026535" cy="640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105"/>
              </a:spcBef>
              <a:tabLst>
                <a:tab pos="538480" algn="l"/>
                <a:tab pos="976630" algn="l"/>
                <a:tab pos="1725295" algn="l"/>
                <a:tab pos="2439670" algn="l"/>
                <a:tab pos="2742565" algn="l"/>
                <a:tab pos="3355340" algn="l"/>
              </a:tabLst>
            </a:pPr>
            <a:r>
              <a:rPr dirty="0" sz="2000" spc="20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he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	</a:t>
            </a: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c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hi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p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s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ha</a:t>
            </a: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v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e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10">
                <a:solidFill>
                  <a:srgbClr val="323298"/>
                </a:solidFill>
                <a:latin typeface="Arial"/>
                <a:cs typeface="Arial"/>
              </a:rPr>
              <a:t>a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-5">
                <a:solidFill>
                  <a:srgbClr val="323298"/>
                </a:solidFill>
                <a:latin typeface="Arial"/>
                <a:cs typeface="Arial"/>
              </a:rPr>
              <a:t>s</a:t>
            </a:r>
            <a:r>
              <a:rPr dirty="0" sz="2000" spc="15">
                <a:solidFill>
                  <a:srgbClr val="323298"/>
                </a:solidFill>
                <a:latin typeface="Arial"/>
                <a:cs typeface="Arial"/>
              </a:rPr>
              <a:t>a</a:t>
            </a:r>
            <a:r>
              <a:rPr dirty="0" sz="2000" spc="15">
                <a:solidFill>
                  <a:srgbClr val="323298"/>
                </a:solidFill>
                <a:latin typeface="Arial"/>
                <a:cs typeface="Arial"/>
              </a:rPr>
              <a:t>w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t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o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oth- </a:t>
            </a:r>
            <a:r>
              <a:rPr dirty="0" sz="2000" spc="5">
                <a:solidFill>
                  <a:srgbClr val="323298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323298"/>
                </a:solidFill>
                <a:latin typeface="Arial"/>
                <a:cs typeface="Arial"/>
              </a:rPr>
              <a:t>like</a:t>
            </a:r>
            <a:r>
              <a:rPr dirty="0" sz="2000">
                <a:solidFill>
                  <a:srgbClr val="323298"/>
                </a:solidFill>
                <a:latin typeface="Times New Roman"/>
                <a:cs typeface="Times New Roman"/>
              </a:rPr>
              <a:t>	</a:t>
            </a:r>
            <a:r>
              <a:rPr dirty="0" sz="2000" spc="5">
                <a:solidFill>
                  <a:srgbClr val="323298"/>
                </a:solidFill>
                <a:latin typeface="Arial"/>
                <a:cs typeface="Arial"/>
              </a:rPr>
              <a:t>appearance.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844895" y="1678673"/>
            <a:ext cx="4051871" cy="3693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680923" y="5745477"/>
            <a:ext cx="246253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b="1">
                <a:latin typeface="Arial"/>
                <a:cs typeface="Arial"/>
              </a:rPr>
              <a:t>Figure: Serrated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chips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76</a:t>
            </a:fld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454037"/>
            <a:ext cx="5320030" cy="7239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550" spc="5"/>
              <a:t>Discontinuous</a:t>
            </a:r>
            <a:r>
              <a:rPr dirty="0" sz="4550" spc="-55"/>
              <a:t> </a:t>
            </a:r>
            <a:r>
              <a:rPr dirty="0" sz="4550" spc="10"/>
              <a:t>Chips</a:t>
            </a:r>
            <a:endParaRPr sz="4550"/>
          </a:p>
        </p:txBody>
      </p:sp>
      <p:sp>
        <p:nvSpPr>
          <p:cNvPr id="6" name="object 6"/>
          <p:cNvSpPr txBox="1"/>
          <p:nvPr/>
        </p:nvSpPr>
        <p:spPr>
          <a:xfrm>
            <a:off x="778931" y="1799058"/>
            <a:ext cx="9146540" cy="15678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1200"/>
              </a:lnSpc>
              <a:spcBef>
                <a:spcPts val="95"/>
              </a:spcBef>
            </a:pPr>
            <a:r>
              <a:rPr dirty="0" sz="2000">
                <a:latin typeface="Arial"/>
                <a:cs typeface="Arial"/>
              </a:rPr>
              <a:t>Discontinuous </a:t>
            </a:r>
            <a:r>
              <a:rPr dirty="0" sz="2000" spc="-5">
                <a:latin typeface="Arial"/>
                <a:cs typeface="Arial"/>
              </a:rPr>
              <a:t>chips </a:t>
            </a:r>
            <a:r>
              <a:rPr dirty="0" sz="2000" spc="5">
                <a:latin typeface="Arial"/>
                <a:cs typeface="Arial"/>
              </a:rPr>
              <a:t>are produced </a:t>
            </a:r>
            <a:r>
              <a:rPr dirty="0" sz="2000">
                <a:latin typeface="Arial"/>
                <a:cs typeface="Arial"/>
              </a:rPr>
              <a:t>when </a:t>
            </a:r>
            <a:r>
              <a:rPr dirty="0" sz="2000" spc="5">
                <a:latin typeface="Arial"/>
                <a:cs typeface="Arial"/>
              </a:rPr>
              <a:t>machining </a:t>
            </a:r>
            <a:r>
              <a:rPr dirty="0" sz="2000" spc="10">
                <a:latin typeface="Arial"/>
                <a:cs typeface="Arial"/>
              </a:rPr>
              <a:t>more </a:t>
            </a:r>
            <a:r>
              <a:rPr dirty="0" sz="2000">
                <a:latin typeface="Arial"/>
                <a:cs typeface="Arial"/>
              </a:rPr>
              <a:t>brittle </a:t>
            </a:r>
            <a:r>
              <a:rPr dirty="0" sz="2000" spc="5">
                <a:latin typeface="Arial"/>
                <a:cs typeface="Arial"/>
              </a:rPr>
              <a:t>materials such  as grey cast iron, bronze, brass, </a:t>
            </a:r>
            <a:r>
              <a:rPr dirty="0" sz="2000">
                <a:latin typeface="Arial"/>
                <a:cs typeface="Arial"/>
              </a:rPr>
              <a:t>etc. </a:t>
            </a:r>
            <a:r>
              <a:rPr dirty="0" sz="2000" spc="5">
                <a:latin typeface="Arial"/>
                <a:cs typeface="Arial"/>
              </a:rPr>
              <a:t>with </a:t>
            </a:r>
            <a:r>
              <a:rPr dirty="0" sz="2000">
                <a:latin typeface="Arial"/>
                <a:cs typeface="Arial"/>
              </a:rPr>
              <a:t>small </a:t>
            </a:r>
            <a:r>
              <a:rPr dirty="0" sz="2000" spc="10">
                <a:latin typeface="Arial"/>
                <a:cs typeface="Arial"/>
              </a:rPr>
              <a:t>rake </a:t>
            </a:r>
            <a:r>
              <a:rPr dirty="0" sz="2000">
                <a:latin typeface="Arial"/>
                <a:cs typeface="Arial"/>
              </a:rPr>
              <a:t>angles. </a:t>
            </a:r>
            <a:r>
              <a:rPr dirty="0" sz="2000" spc="5">
                <a:latin typeface="Arial"/>
                <a:cs typeface="Arial"/>
              </a:rPr>
              <a:t>These materials  </a:t>
            </a:r>
            <a:r>
              <a:rPr dirty="0" sz="2000">
                <a:latin typeface="Arial"/>
                <a:cs typeface="Arial"/>
              </a:rPr>
              <a:t>lack </a:t>
            </a:r>
            <a:r>
              <a:rPr dirty="0" sz="2000" spc="5">
                <a:latin typeface="Arial"/>
                <a:cs typeface="Arial"/>
              </a:rPr>
              <a:t>the ductility necessary for appreciable </a:t>
            </a:r>
            <a:r>
              <a:rPr dirty="0" sz="2000">
                <a:latin typeface="Arial"/>
                <a:cs typeface="Arial"/>
              </a:rPr>
              <a:t>plastic chips </a:t>
            </a:r>
            <a:r>
              <a:rPr dirty="0" sz="2000" spc="5">
                <a:latin typeface="Arial"/>
                <a:cs typeface="Arial"/>
              </a:rPr>
              <a:t>deformation. The  material </a:t>
            </a:r>
            <a:r>
              <a:rPr dirty="0" sz="2000">
                <a:latin typeface="Arial"/>
                <a:cs typeface="Arial"/>
              </a:rPr>
              <a:t>fails </a:t>
            </a:r>
            <a:r>
              <a:rPr dirty="0" sz="2000" spc="5">
                <a:latin typeface="Arial"/>
                <a:cs typeface="Arial"/>
              </a:rPr>
              <a:t>in </a:t>
            </a:r>
            <a:r>
              <a:rPr dirty="0" sz="2000" spc="10">
                <a:latin typeface="Arial"/>
                <a:cs typeface="Arial"/>
              </a:rPr>
              <a:t>a </a:t>
            </a:r>
            <a:r>
              <a:rPr dirty="0" sz="2000">
                <a:latin typeface="Arial"/>
                <a:cs typeface="Arial"/>
              </a:rPr>
              <a:t>brittle </a:t>
            </a:r>
            <a:r>
              <a:rPr dirty="0" sz="2000" spc="5">
                <a:latin typeface="Arial"/>
                <a:cs typeface="Arial"/>
              </a:rPr>
              <a:t>fracture ahead of the </a:t>
            </a:r>
            <a:r>
              <a:rPr dirty="0" sz="2000">
                <a:latin typeface="Arial"/>
                <a:cs typeface="Arial"/>
              </a:rPr>
              <a:t>tool edge </a:t>
            </a:r>
            <a:r>
              <a:rPr dirty="0" sz="2000" spc="5">
                <a:latin typeface="Arial"/>
                <a:cs typeface="Arial"/>
              </a:rPr>
              <a:t>along the </a:t>
            </a:r>
            <a:r>
              <a:rPr dirty="0" sz="2000" spc="-5">
                <a:latin typeface="Arial"/>
                <a:cs typeface="Arial"/>
              </a:rPr>
              <a:t>shear </a:t>
            </a:r>
            <a:r>
              <a:rPr dirty="0" sz="2000">
                <a:latin typeface="Arial"/>
                <a:cs typeface="Arial"/>
              </a:rPr>
              <a:t>zone.  </a:t>
            </a:r>
            <a:r>
              <a:rPr dirty="0" sz="2000" spc="5">
                <a:latin typeface="Arial"/>
                <a:cs typeface="Arial"/>
              </a:rPr>
              <a:t>This </a:t>
            </a:r>
            <a:r>
              <a:rPr dirty="0" sz="2000">
                <a:latin typeface="Arial"/>
                <a:cs typeface="Arial"/>
              </a:rPr>
              <a:t>results in </a:t>
            </a:r>
            <a:r>
              <a:rPr dirty="0" sz="2000" spc="5">
                <a:latin typeface="Arial"/>
                <a:cs typeface="Arial"/>
              </a:rPr>
              <a:t>small segments of </a:t>
            </a:r>
            <a:r>
              <a:rPr dirty="0" sz="2000">
                <a:latin typeface="Arial"/>
                <a:cs typeface="Arial"/>
              </a:rPr>
              <a:t>discontinuous chips.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06613" y="3724376"/>
            <a:ext cx="2658910" cy="3109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81855" y="3765804"/>
            <a:ext cx="5523077" cy="2515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18378" y="6666697"/>
            <a:ext cx="316674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b="1">
                <a:latin typeface="Arial"/>
                <a:cs typeface="Arial"/>
              </a:rPr>
              <a:t>Figure: Discontinuous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spc="5" b="1">
                <a:latin typeface="Arial"/>
                <a:cs typeface="Arial"/>
              </a:rPr>
              <a:t>Chips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76</a:t>
            </a:fld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454037"/>
            <a:ext cx="5320030" cy="72390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4550" spc="5"/>
              <a:t>Discontinuous</a:t>
            </a:r>
            <a:r>
              <a:rPr dirty="0" sz="4550" spc="-55"/>
              <a:t> </a:t>
            </a:r>
            <a:r>
              <a:rPr dirty="0" sz="4550" spc="10"/>
              <a:t>Chips</a:t>
            </a:r>
            <a:endParaRPr sz="4550"/>
          </a:p>
        </p:txBody>
      </p:sp>
      <p:sp>
        <p:nvSpPr>
          <p:cNvPr id="6" name="object 6"/>
          <p:cNvSpPr txBox="1"/>
          <p:nvPr/>
        </p:nvSpPr>
        <p:spPr>
          <a:xfrm>
            <a:off x="791204" y="1715065"/>
            <a:ext cx="4479925" cy="803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 b="1">
                <a:latin typeface="Arial"/>
                <a:cs typeface="Arial"/>
              </a:rPr>
              <a:t>Advantages: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  <a:tabLst>
                <a:tab pos="440055" algn="l"/>
                <a:tab pos="1193800" algn="l"/>
                <a:tab pos="3037205" algn="l"/>
                <a:tab pos="3481070" algn="l"/>
                <a:tab pos="3653154" algn="l"/>
              </a:tabLst>
            </a:pPr>
            <a:r>
              <a:rPr dirty="0" sz="1700" spc="-10">
                <a:latin typeface="Arial"/>
                <a:cs typeface="Arial"/>
              </a:rPr>
              <a:t>Si</a:t>
            </a:r>
            <a:r>
              <a:rPr dirty="0" sz="1700" spc="-2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ce</a:t>
            </a:r>
            <a:r>
              <a:rPr dirty="0" sz="1700" spc="5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th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80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c</a:t>
            </a:r>
            <a:r>
              <a:rPr dirty="0" sz="1700" spc="-15">
                <a:latin typeface="Arial"/>
                <a:cs typeface="Arial"/>
              </a:rPr>
              <a:t>h</a:t>
            </a:r>
            <a:r>
              <a:rPr dirty="0" sz="170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p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 spc="90">
                <a:latin typeface="Times New Roman"/>
                <a:cs typeface="Times New Roman"/>
              </a:rPr>
              <a:t> </a:t>
            </a:r>
            <a:r>
              <a:rPr dirty="0" sz="1700" spc="-25">
                <a:latin typeface="Arial"/>
                <a:cs typeface="Arial"/>
              </a:rPr>
              <a:t>break-u</a:t>
            </a:r>
            <a:r>
              <a:rPr dirty="0" sz="1700">
                <a:latin typeface="Arial"/>
                <a:cs typeface="Arial"/>
              </a:rPr>
              <a:t>p</a:t>
            </a:r>
            <a:r>
              <a:rPr dirty="0" sz="1700" spc="55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to</a:t>
            </a:r>
            <a:r>
              <a:rPr dirty="0" sz="1700" spc="70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 spc="-5">
                <a:latin typeface="Arial"/>
                <a:cs typeface="Arial"/>
              </a:rPr>
              <a:t>m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ll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se</a:t>
            </a:r>
            <a:r>
              <a:rPr dirty="0" sz="1700" spc="-25">
                <a:latin typeface="Arial"/>
                <a:cs typeface="Arial"/>
              </a:rPr>
              <a:t>g</a:t>
            </a:r>
            <a:r>
              <a:rPr dirty="0" sz="1700" spc="-5">
                <a:latin typeface="Arial"/>
                <a:cs typeface="Arial"/>
              </a:rPr>
              <a:t>m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 spc="-15">
                <a:latin typeface="Arial"/>
                <a:cs typeface="Arial"/>
              </a:rPr>
              <a:t>nts</a:t>
            </a:r>
            <a:r>
              <a:rPr dirty="0" sz="1700">
                <a:latin typeface="Arial"/>
                <a:cs typeface="Arial"/>
              </a:rPr>
              <a:t>, 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the</a:t>
            </a:r>
            <a:r>
              <a:rPr dirty="0" sz="1700" spc="-5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friction</a:t>
            </a:r>
            <a:r>
              <a:rPr dirty="0" sz="1700" spc="-15">
                <a:latin typeface="Times New Roman"/>
                <a:cs typeface="Times New Roman"/>
              </a:rPr>
              <a:t>	</a:t>
            </a:r>
            <a:r>
              <a:rPr dirty="0" sz="1700" spc="-10">
                <a:latin typeface="Arial"/>
                <a:cs typeface="Arial"/>
              </a:rPr>
              <a:t>between </a:t>
            </a:r>
            <a:r>
              <a:rPr dirty="0" sz="1700" spc="7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75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tool</a:t>
            </a:r>
            <a:r>
              <a:rPr dirty="0" sz="1700" spc="-5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and</a:t>
            </a:r>
            <a:r>
              <a:rPr dirty="0" sz="1700" spc="-5">
                <a:latin typeface="Times New Roman"/>
                <a:cs typeface="Times New Roman"/>
              </a:rPr>
              <a:t>		</a:t>
            </a:r>
            <a:r>
              <a:rPr dirty="0" sz="1700" spc="-10">
                <a:latin typeface="Arial"/>
                <a:cs typeface="Arial"/>
              </a:rPr>
              <a:t>the</a:t>
            </a:r>
            <a:r>
              <a:rPr dirty="0" sz="1700" spc="409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chip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8931" y="2493228"/>
            <a:ext cx="4416425" cy="1021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765" marR="5080">
              <a:lnSpc>
                <a:spcPct val="100000"/>
              </a:lnSpc>
              <a:spcBef>
                <a:spcPts val="100"/>
              </a:spcBef>
            </a:pPr>
            <a:r>
              <a:rPr dirty="0" sz="1700" spc="-5">
                <a:latin typeface="Arial"/>
                <a:cs typeface="Arial"/>
              </a:rPr>
              <a:t>reduces, </a:t>
            </a:r>
            <a:r>
              <a:rPr dirty="0" sz="1700" spc="-15">
                <a:latin typeface="Arial"/>
                <a:cs typeface="Arial"/>
              </a:rPr>
              <a:t>resulting </a:t>
            </a:r>
            <a:r>
              <a:rPr dirty="0" sz="1700">
                <a:latin typeface="Arial"/>
                <a:cs typeface="Arial"/>
              </a:rPr>
              <a:t>in </a:t>
            </a:r>
            <a:r>
              <a:rPr dirty="0" sz="1700" spc="-15">
                <a:latin typeface="Arial"/>
                <a:cs typeface="Arial"/>
              </a:rPr>
              <a:t>better surface finish.  </a:t>
            </a:r>
            <a:r>
              <a:rPr dirty="0" sz="1700" spc="-10">
                <a:latin typeface="Arial"/>
                <a:cs typeface="Arial"/>
              </a:rPr>
              <a:t>These </a:t>
            </a:r>
            <a:r>
              <a:rPr dirty="0" sz="1700" spc="-15">
                <a:latin typeface="Arial"/>
                <a:cs typeface="Arial"/>
              </a:rPr>
              <a:t>chips </a:t>
            </a:r>
            <a:r>
              <a:rPr dirty="0" sz="1700" spc="-10">
                <a:latin typeface="Arial"/>
                <a:cs typeface="Arial"/>
              </a:rPr>
              <a:t>are </a:t>
            </a:r>
            <a:r>
              <a:rPr dirty="0" sz="1700" spc="-15">
                <a:latin typeface="Arial"/>
                <a:cs typeface="Arial"/>
              </a:rPr>
              <a:t>convenient </a:t>
            </a:r>
            <a:r>
              <a:rPr dirty="0" sz="1700">
                <a:latin typeface="Arial"/>
                <a:cs typeface="Arial"/>
              </a:rPr>
              <a:t>to </a:t>
            </a:r>
            <a:r>
              <a:rPr dirty="0" sz="1700" spc="-5">
                <a:latin typeface="Arial"/>
                <a:cs typeface="Arial"/>
              </a:rPr>
              <a:t>collect, </a:t>
            </a:r>
            <a:r>
              <a:rPr dirty="0" sz="1700" spc="-10">
                <a:latin typeface="Arial"/>
                <a:cs typeface="Arial"/>
              </a:rPr>
              <a:t>handle  </a:t>
            </a:r>
            <a:r>
              <a:rPr dirty="0" sz="1700" spc="-5">
                <a:latin typeface="Arial"/>
                <a:cs typeface="Arial"/>
              </a:rPr>
              <a:t>and </a:t>
            </a:r>
            <a:r>
              <a:rPr dirty="0" sz="1700" spc="-15">
                <a:latin typeface="Arial"/>
                <a:cs typeface="Arial"/>
              </a:rPr>
              <a:t>dispose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 spc="-35">
                <a:latin typeface="Arial"/>
                <a:cs typeface="Arial"/>
              </a:rPr>
              <a:t>of.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1714"/>
              </a:lnSpc>
            </a:pPr>
            <a:r>
              <a:rPr dirty="0" sz="1700" spc="-10" b="1">
                <a:latin typeface="Arial"/>
                <a:cs typeface="Arial"/>
              </a:rPr>
              <a:t>Limitations: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8931" y="4254732"/>
            <a:ext cx="10160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8931" y="5032895"/>
            <a:ext cx="10160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8931" y="3488854"/>
            <a:ext cx="4493260" cy="2101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04800" marR="132715" indent="-292735">
              <a:lnSpc>
                <a:spcPct val="100000"/>
              </a:lnSpc>
              <a:spcBef>
                <a:spcPts val="100"/>
              </a:spcBef>
              <a:buChar char="•"/>
              <a:tabLst>
                <a:tab pos="305435" algn="l"/>
              </a:tabLst>
            </a:pPr>
            <a:r>
              <a:rPr dirty="0" sz="1700" spc="-5">
                <a:latin typeface="Arial"/>
                <a:cs typeface="Arial"/>
              </a:rPr>
              <a:t>Because </a:t>
            </a:r>
            <a:r>
              <a:rPr dirty="0" sz="1700" spc="-10">
                <a:latin typeface="Arial"/>
                <a:cs typeface="Arial"/>
              </a:rPr>
              <a:t>of </a:t>
            </a:r>
            <a:r>
              <a:rPr dirty="0" sz="1700" spc="-5">
                <a:latin typeface="Arial"/>
                <a:cs typeface="Arial"/>
              </a:rPr>
              <a:t>the </a:t>
            </a:r>
            <a:r>
              <a:rPr dirty="0" sz="1700" spc="-10">
                <a:latin typeface="Arial"/>
                <a:cs typeface="Arial"/>
              </a:rPr>
              <a:t>discontinuous </a:t>
            </a:r>
            <a:r>
              <a:rPr dirty="0" sz="1700" spc="-15">
                <a:latin typeface="Arial"/>
                <a:cs typeface="Arial"/>
              </a:rPr>
              <a:t>nature </a:t>
            </a:r>
            <a:r>
              <a:rPr dirty="0" sz="1700" spc="-5">
                <a:latin typeface="Arial"/>
                <a:cs typeface="Arial"/>
              </a:rPr>
              <a:t>of  </a:t>
            </a:r>
            <a:r>
              <a:rPr dirty="0" sz="1700" spc="-10">
                <a:latin typeface="Arial"/>
                <a:cs typeface="Arial"/>
              </a:rPr>
              <a:t>chip formation, </a:t>
            </a:r>
            <a:r>
              <a:rPr dirty="0" sz="1700" spc="-15">
                <a:latin typeface="Arial"/>
                <a:cs typeface="Arial"/>
              </a:rPr>
              <a:t>forces </a:t>
            </a:r>
            <a:r>
              <a:rPr dirty="0" sz="1700" spc="-5">
                <a:latin typeface="Arial"/>
                <a:cs typeface="Arial"/>
              </a:rPr>
              <a:t>continuously </a:t>
            </a:r>
            <a:r>
              <a:rPr dirty="0" sz="1700" spc="-15">
                <a:latin typeface="Arial"/>
                <a:cs typeface="Arial"/>
              </a:rPr>
              <a:t>vary  </a:t>
            </a:r>
            <a:r>
              <a:rPr dirty="0" sz="1700" spc="-10">
                <a:latin typeface="Arial"/>
                <a:cs typeface="Arial"/>
              </a:rPr>
              <a:t>during </a:t>
            </a:r>
            <a:r>
              <a:rPr dirty="0" sz="1700" spc="-15">
                <a:latin typeface="Arial"/>
                <a:cs typeface="Arial"/>
              </a:rPr>
              <a:t>cutting</a:t>
            </a:r>
            <a:r>
              <a:rPr dirty="0" sz="1700" spc="45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process.</a:t>
            </a:r>
            <a:endParaRPr sz="1700">
              <a:latin typeface="Arial"/>
              <a:cs typeface="Arial"/>
            </a:endParaRPr>
          </a:p>
          <a:p>
            <a:pPr algn="just" marL="304800" marR="6985">
              <a:lnSpc>
                <a:spcPct val="100000"/>
              </a:lnSpc>
              <a:spcBef>
                <a:spcPts val="10"/>
              </a:spcBef>
            </a:pPr>
            <a:r>
              <a:rPr dirty="0" sz="1700" spc="-10">
                <a:latin typeface="Arial"/>
                <a:cs typeface="Arial"/>
              </a:rPr>
              <a:t>More </a:t>
            </a:r>
            <a:r>
              <a:rPr dirty="0" sz="1700" spc="-15">
                <a:latin typeface="Arial"/>
                <a:cs typeface="Arial"/>
              </a:rPr>
              <a:t>rigidity </a:t>
            </a:r>
            <a:r>
              <a:rPr dirty="0" sz="1700" spc="-10">
                <a:latin typeface="Arial"/>
                <a:cs typeface="Arial"/>
              </a:rPr>
              <a:t>or </a:t>
            </a:r>
            <a:r>
              <a:rPr dirty="0" sz="1700" spc="-15">
                <a:latin typeface="Arial"/>
                <a:cs typeface="Arial"/>
              </a:rPr>
              <a:t>stiffness </a:t>
            </a:r>
            <a:r>
              <a:rPr dirty="0" sz="1700" spc="-5">
                <a:latin typeface="Arial"/>
                <a:cs typeface="Arial"/>
              </a:rPr>
              <a:t>of the </a:t>
            </a:r>
            <a:r>
              <a:rPr dirty="0" sz="1700" spc="-15">
                <a:latin typeface="Arial"/>
                <a:cs typeface="Arial"/>
              </a:rPr>
              <a:t>cutting </a:t>
            </a:r>
            <a:r>
              <a:rPr dirty="0" sz="1700" spc="-5">
                <a:latin typeface="Arial"/>
                <a:cs typeface="Arial"/>
              </a:rPr>
              <a:t>tool,  </a:t>
            </a:r>
            <a:r>
              <a:rPr dirty="0" sz="1700" spc="-45">
                <a:latin typeface="Arial"/>
                <a:cs typeface="Arial"/>
              </a:rPr>
              <a:t>holder, </a:t>
            </a:r>
            <a:r>
              <a:rPr dirty="0" sz="1700" spc="-5">
                <a:latin typeface="Arial"/>
                <a:cs typeface="Arial"/>
              </a:rPr>
              <a:t>and </a:t>
            </a:r>
            <a:r>
              <a:rPr dirty="0" sz="1700" spc="-15">
                <a:latin typeface="Arial"/>
                <a:cs typeface="Arial"/>
              </a:rPr>
              <a:t>work </a:t>
            </a:r>
            <a:r>
              <a:rPr dirty="0" sz="1700" spc="-5">
                <a:latin typeface="Arial"/>
                <a:cs typeface="Arial"/>
              </a:rPr>
              <a:t>holding device is </a:t>
            </a:r>
            <a:r>
              <a:rPr dirty="0" sz="1700" spc="-15">
                <a:latin typeface="Arial"/>
                <a:cs typeface="Arial"/>
              </a:rPr>
              <a:t>required  </a:t>
            </a:r>
            <a:r>
              <a:rPr dirty="0" sz="1700" spc="-5">
                <a:latin typeface="Arial"/>
                <a:cs typeface="Arial"/>
              </a:rPr>
              <a:t>due to </a:t>
            </a:r>
            <a:r>
              <a:rPr dirty="0" sz="1700" spc="-15">
                <a:latin typeface="Arial"/>
                <a:cs typeface="Arial"/>
              </a:rPr>
              <a:t>varying cutting</a:t>
            </a:r>
            <a:r>
              <a:rPr dirty="0" sz="1700" spc="50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forces.</a:t>
            </a:r>
            <a:endParaRPr sz="1700">
              <a:latin typeface="Arial"/>
              <a:cs typeface="Arial"/>
            </a:endParaRPr>
          </a:p>
          <a:p>
            <a:pPr algn="just" marL="304800" marR="5080">
              <a:lnSpc>
                <a:spcPct val="100000"/>
              </a:lnSpc>
              <a:spcBef>
                <a:spcPts val="5"/>
              </a:spcBef>
            </a:pPr>
            <a:r>
              <a:rPr dirty="0" sz="1700" spc="-30">
                <a:latin typeface="Arial"/>
                <a:cs typeface="Arial"/>
              </a:rPr>
              <a:t>Consequently, </a:t>
            </a:r>
            <a:r>
              <a:rPr dirty="0" sz="1700">
                <a:latin typeface="Arial"/>
                <a:cs typeface="Arial"/>
              </a:rPr>
              <a:t>if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15">
                <a:latin typeface="Arial"/>
                <a:cs typeface="Arial"/>
              </a:rPr>
              <a:t>stiffness </a:t>
            </a:r>
            <a:r>
              <a:rPr dirty="0" sz="1700">
                <a:latin typeface="Arial"/>
                <a:cs typeface="Arial"/>
              </a:rPr>
              <a:t>is </a:t>
            </a:r>
            <a:r>
              <a:rPr dirty="0" sz="1700" spc="-10">
                <a:latin typeface="Arial"/>
                <a:cs typeface="Arial"/>
              </a:rPr>
              <a:t>not </a:t>
            </a:r>
            <a:r>
              <a:rPr dirty="0" sz="1700" spc="-15">
                <a:latin typeface="Arial"/>
                <a:cs typeface="Arial"/>
              </a:rPr>
              <a:t>enough, 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5">
                <a:latin typeface="Arial"/>
                <a:cs typeface="Arial"/>
              </a:rPr>
              <a:t>machine tool </a:t>
            </a:r>
            <a:r>
              <a:rPr dirty="0" sz="1700" spc="-10">
                <a:latin typeface="Arial"/>
                <a:cs typeface="Arial"/>
              </a:rPr>
              <a:t>may </a:t>
            </a:r>
            <a:r>
              <a:rPr dirty="0" sz="1700" spc="-5">
                <a:latin typeface="Arial"/>
                <a:cs typeface="Arial"/>
              </a:rPr>
              <a:t>begin </a:t>
            </a:r>
            <a:r>
              <a:rPr dirty="0" sz="1700" spc="-10">
                <a:latin typeface="Arial"/>
                <a:cs typeface="Arial"/>
              </a:rPr>
              <a:t>to </a:t>
            </a:r>
            <a:r>
              <a:rPr dirty="0" sz="1700" spc="-15">
                <a:latin typeface="Arial"/>
                <a:cs typeface="Arial"/>
              </a:rPr>
              <a:t>vibrate</a:t>
            </a:r>
            <a:r>
              <a:rPr dirty="0" sz="1700" spc="6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and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1175" y="5562922"/>
            <a:ext cx="420052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83765" algn="l"/>
              </a:tabLst>
            </a:pPr>
            <a:r>
              <a:rPr dirty="0" sz="1700" spc="-45">
                <a:latin typeface="Arial"/>
                <a:cs typeface="Arial"/>
              </a:rPr>
              <a:t>chatter.  </a:t>
            </a:r>
            <a:r>
              <a:rPr dirty="0" sz="1700" spc="-5">
                <a:latin typeface="Arial"/>
                <a:cs typeface="Arial"/>
              </a:rPr>
              <a:t>This,</a:t>
            </a:r>
            <a:r>
              <a:rPr dirty="0" sz="1700" spc="1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in</a:t>
            </a:r>
            <a:r>
              <a:rPr dirty="0" sz="1700" spc="22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turn,</a:t>
            </a:r>
            <a:r>
              <a:rPr dirty="0" sz="1700" spc="-1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adversely </a:t>
            </a:r>
            <a:r>
              <a:rPr dirty="0" sz="1700" spc="-20">
                <a:latin typeface="Arial"/>
                <a:cs typeface="Arial"/>
              </a:rPr>
              <a:t>affects</a:t>
            </a:r>
            <a:r>
              <a:rPr dirty="0" sz="1700" spc="-110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the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1175" y="5822949"/>
            <a:ext cx="4200525" cy="803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700" spc="-15">
                <a:latin typeface="Arial"/>
                <a:cs typeface="Arial"/>
              </a:rPr>
              <a:t>surface finish </a:t>
            </a:r>
            <a:r>
              <a:rPr dirty="0" sz="1700" spc="-5">
                <a:latin typeface="Arial"/>
                <a:cs typeface="Arial"/>
              </a:rPr>
              <a:t>and  </a:t>
            </a:r>
            <a:r>
              <a:rPr dirty="0" sz="1700" spc="-15">
                <a:latin typeface="Arial"/>
                <a:cs typeface="Arial"/>
              </a:rPr>
              <a:t>accuracy </a:t>
            </a:r>
            <a:r>
              <a:rPr dirty="0" sz="1700" spc="-5">
                <a:latin typeface="Arial"/>
                <a:cs typeface="Arial"/>
              </a:rPr>
              <a:t>of the  </a:t>
            </a:r>
            <a:r>
              <a:rPr dirty="0" sz="1700" spc="-10">
                <a:latin typeface="Arial"/>
                <a:cs typeface="Arial"/>
              </a:rPr>
              <a:t>component. </a:t>
            </a:r>
            <a:r>
              <a:rPr dirty="0" sz="1700" spc="-5">
                <a:latin typeface="Arial"/>
                <a:cs typeface="Arial"/>
              </a:rPr>
              <a:t>It </a:t>
            </a:r>
            <a:r>
              <a:rPr dirty="0" sz="1700" spc="-15">
                <a:latin typeface="Arial"/>
                <a:cs typeface="Arial"/>
              </a:rPr>
              <a:t>may </a:t>
            </a:r>
            <a:r>
              <a:rPr dirty="0" sz="1700" spc="-10">
                <a:latin typeface="Arial"/>
                <a:cs typeface="Arial"/>
              </a:rPr>
              <a:t>damage the </a:t>
            </a:r>
            <a:r>
              <a:rPr dirty="0" sz="1700" spc="-5">
                <a:latin typeface="Arial"/>
                <a:cs typeface="Arial"/>
              </a:rPr>
              <a:t>cutting tool  or </a:t>
            </a:r>
            <a:r>
              <a:rPr dirty="0" sz="1700" spc="-10">
                <a:latin typeface="Arial"/>
                <a:cs typeface="Arial"/>
              </a:rPr>
              <a:t>cause </a:t>
            </a:r>
            <a:r>
              <a:rPr dirty="0" sz="1700" spc="-15">
                <a:latin typeface="Arial"/>
                <a:cs typeface="Arial"/>
              </a:rPr>
              <a:t>excessive</a:t>
            </a:r>
            <a:r>
              <a:rPr dirty="0" sz="1700" spc="-10">
                <a:latin typeface="Arial"/>
                <a:cs typeface="Arial"/>
              </a:rPr>
              <a:t> </a:t>
            </a:r>
            <a:r>
              <a:rPr dirty="0" sz="1700" spc="-60">
                <a:latin typeface="Arial"/>
                <a:cs typeface="Arial"/>
              </a:rPr>
              <a:t>wear.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32671" y="1775654"/>
            <a:ext cx="236283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b="1">
                <a:latin typeface="Arial"/>
                <a:cs typeface="Arial"/>
              </a:rPr>
              <a:t>Responsible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Factors: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32671" y="2051796"/>
            <a:ext cx="1367155" cy="577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04800" marR="5080" indent="-292735">
              <a:lnSpc>
                <a:spcPct val="100699"/>
              </a:lnSpc>
              <a:spcBef>
                <a:spcPts val="95"/>
              </a:spcBef>
              <a:buChar char="•"/>
              <a:tabLst>
                <a:tab pos="304800" algn="l"/>
                <a:tab pos="305435" algn="l"/>
              </a:tabLst>
            </a:pPr>
            <a:r>
              <a:rPr dirty="0" sz="1800" spc="5">
                <a:latin typeface="Arial"/>
                <a:cs typeface="Arial"/>
              </a:rPr>
              <a:t>M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chi</a:t>
            </a:r>
            <a:r>
              <a:rPr dirty="0" sz="1800" spc="-5">
                <a:latin typeface="Arial"/>
                <a:cs typeface="Arial"/>
              </a:rPr>
              <a:t>n</a:t>
            </a:r>
            <a:r>
              <a:rPr dirty="0" sz="1800">
                <a:latin typeface="Arial"/>
                <a:cs typeface="Arial"/>
              </a:rPr>
              <a:t>ing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because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48102" y="2051796"/>
            <a:ext cx="904875" cy="577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-635">
              <a:lnSpc>
                <a:spcPct val="100699"/>
              </a:lnSpc>
              <a:spcBef>
                <a:spcPts val="95"/>
              </a:spcBef>
              <a:tabLst>
                <a:tab pos="635000" algn="l"/>
              </a:tabLst>
            </a:pPr>
            <a:r>
              <a:rPr dirty="0" sz="1800" spc="-5">
                <a:latin typeface="Arial"/>
                <a:cs typeface="Arial"/>
              </a:rPr>
              <a:t>brittle  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hey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99509" y="2682292"/>
            <a:ext cx="3917315" cy="853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735" marR="30480" indent="-1270">
              <a:lnSpc>
                <a:spcPct val="100699"/>
              </a:lnSpc>
              <a:spcBef>
                <a:spcPts val="95"/>
              </a:spcBef>
              <a:tabLst>
                <a:tab pos="3303904" algn="l"/>
              </a:tabLst>
            </a:pPr>
            <a:r>
              <a:rPr dirty="0" baseline="18518" sz="2700" spc="-1492">
                <a:latin typeface="Arial"/>
                <a:cs typeface="Arial"/>
              </a:rPr>
              <a:t>n</a:t>
            </a:r>
            <a:r>
              <a:rPr dirty="0" sz="1800" spc="-10">
                <a:latin typeface="Arial"/>
                <a:cs typeface="Arial"/>
              </a:rPr>
              <a:t>c</a:t>
            </a:r>
            <a:r>
              <a:rPr dirty="0" sz="1800" spc="-900">
                <a:latin typeface="Arial"/>
                <a:cs typeface="Arial"/>
              </a:rPr>
              <a:t>a</a:t>
            </a:r>
            <a:r>
              <a:rPr dirty="0" baseline="18518" sz="2700" spc="-179">
                <a:latin typeface="Arial"/>
                <a:cs typeface="Arial"/>
              </a:rPr>
              <a:t>o</a:t>
            </a:r>
            <a:r>
              <a:rPr dirty="0" sz="1800" spc="-880">
                <a:latin typeface="Arial"/>
                <a:cs typeface="Arial"/>
              </a:rPr>
              <a:t>p</a:t>
            </a:r>
            <a:r>
              <a:rPr dirty="0" baseline="18518" sz="2700">
                <a:latin typeface="Arial"/>
                <a:cs typeface="Arial"/>
              </a:rPr>
              <a:t>t</a:t>
            </a:r>
            <a:r>
              <a:rPr dirty="0" baseline="18518" sz="2700" spc="-12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-10">
                <a:latin typeface="Arial"/>
                <a:cs typeface="Arial"/>
              </a:rPr>
              <a:t>c</a:t>
            </a:r>
            <a:r>
              <a:rPr dirty="0" sz="1800" spc="-10">
                <a:latin typeface="Arial"/>
                <a:cs typeface="Arial"/>
              </a:rPr>
              <a:t>i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y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75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6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u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d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-1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go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65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he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6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h</a:t>
            </a:r>
            <a:r>
              <a:rPr dirty="0" sz="1800" spc="-190">
                <a:latin typeface="Arial"/>
                <a:cs typeface="Arial"/>
              </a:rPr>
              <a:t>i</a:t>
            </a:r>
            <a:r>
              <a:rPr dirty="0" baseline="12345" sz="2700" spc="-465">
                <a:latin typeface="Arial"/>
                <a:cs typeface="Arial"/>
              </a:rPr>
              <a:t>t</a:t>
            </a:r>
            <a:r>
              <a:rPr dirty="0" sz="1800" spc="-700">
                <a:latin typeface="Arial"/>
                <a:cs typeface="Arial"/>
              </a:rPr>
              <a:t>g</a:t>
            </a:r>
            <a:r>
              <a:rPr dirty="0" baseline="12345" sz="2700" spc="7">
                <a:latin typeface="Arial"/>
                <a:cs typeface="Arial"/>
              </a:rPr>
              <a:t>he</a:t>
            </a:r>
            <a:r>
              <a:rPr dirty="0" baseline="12345" sz="27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s</a:t>
            </a:r>
            <a:r>
              <a:rPr dirty="0" sz="1800" spc="-5">
                <a:latin typeface="Arial"/>
                <a:cs typeface="Arial"/>
              </a:rPr>
              <a:t>he</a:t>
            </a:r>
            <a:r>
              <a:rPr dirty="0" sz="1800">
                <a:latin typeface="Arial"/>
                <a:cs typeface="Arial"/>
              </a:rPr>
              <a:t>ar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Arial"/>
                <a:cs typeface="Arial"/>
              </a:rPr>
              <a:t>strains </a:t>
            </a:r>
            <a:r>
              <a:rPr dirty="0" sz="1800" spc="-5">
                <a:latin typeface="Arial"/>
                <a:cs typeface="Arial"/>
              </a:rPr>
              <a:t>involved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cutting.</a:t>
            </a:r>
            <a:endParaRPr sz="1800">
              <a:latin typeface="Arial"/>
              <a:cs typeface="Arial"/>
            </a:endParaRPr>
          </a:p>
          <a:p>
            <a:pPr marL="38735">
              <a:lnSpc>
                <a:spcPct val="100000"/>
              </a:lnSpc>
              <a:spcBef>
                <a:spcPts val="10"/>
              </a:spcBef>
            </a:pPr>
            <a:r>
              <a:rPr dirty="0" sz="1800" spc="-40">
                <a:latin typeface="Arial"/>
                <a:cs typeface="Arial"/>
              </a:rPr>
              <a:t>Very </a:t>
            </a:r>
            <a:r>
              <a:rPr dirty="0" sz="1800" spc="5">
                <a:latin typeface="Arial"/>
                <a:cs typeface="Arial"/>
              </a:rPr>
              <a:t>low </a:t>
            </a:r>
            <a:r>
              <a:rPr dirty="0" sz="1800">
                <a:latin typeface="Arial"/>
                <a:cs typeface="Arial"/>
              </a:rPr>
              <a:t>or very </a:t>
            </a:r>
            <a:r>
              <a:rPr dirty="0" sz="1800" spc="5">
                <a:latin typeface="Arial"/>
                <a:cs typeface="Arial"/>
              </a:rPr>
              <a:t>high </a:t>
            </a:r>
            <a:r>
              <a:rPr dirty="0" sz="1800" spc="-10">
                <a:latin typeface="Arial"/>
                <a:cs typeface="Arial"/>
              </a:rPr>
              <a:t>cutting</a:t>
            </a:r>
            <a:r>
              <a:rPr dirty="0" sz="1800" spc="434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speeds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47243" y="2077489"/>
            <a:ext cx="960119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latin typeface="Arial"/>
                <a:cs typeface="Arial"/>
              </a:rPr>
              <a:t>materials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94315" y="2353630"/>
            <a:ext cx="52578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>
                <a:latin typeface="Arial"/>
                <a:cs typeface="Arial"/>
              </a:rPr>
              <a:t>have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32668" y="3223442"/>
            <a:ext cx="106045" cy="57785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88000" y="3511856"/>
            <a:ext cx="147955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25170" algn="l"/>
              </a:tabLst>
            </a:pP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5">
                <a:latin typeface="Arial"/>
                <a:cs typeface="Arial"/>
              </a:rPr>
              <a:t>at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co</a:t>
            </a:r>
            <a:r>
              <a:rPr dirty="0" sz="1800" spc="-5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>
                <a:latin typeface="Arial"/>
                <a:cs typeface="Arial"/>
              </a:rPr>
              <a:t>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88596" y="3787605"/>
            <a:ext cx="154876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48640" algn="l"/>
              </a:tabLst>
            </a:pPr>
            <a:r>
              <a:rPr dirty="0" sz="1800" spc="5">
                <a:latin typeface="Arial"/>
                <a:cs typeface="Arial"/>
              </a:rPr>
              <a:t>and</a:t>
            </a:r>
            <a:r>
              <a:rPr dirty="0" sz="1800" spc="5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impurities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26058" y="3511856"/>
            <a:ext cx="1036319" cy="853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dirty="0" sz="1800">
                <a:latin typeface="Arial"/>
                <a:cs typeface="Arial"/>
              </a:rPr>
              <a:t>Materials  </a:t>
            </a:r>
            <a:r>
              <a:rPr dirty="0" sz="1800">
                <a:latin typeface="Arial"/>
                <a:cs typeface="Arial"/>
              </a:rPr>
              <a:t>i</a:t>
            </a:r>
            <a:r>
              <a:rPr dirty="0" sz="1800" spc="-5">
                <a:latin typeface="Arial"/>
                <a:cs typeface="Arial"/>
              </a:rPr>
              <a:t>n</a:t>
            </a:r>
            <a:r>
              <a:rPr dirty="0" sz="1800">
                <a:latin typeface="Arial"/>
                <a:cs typeface="Arial"/>
              </a:rPr>
              <a:t>clusi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 spc="5">
                <a:latin typeface="Arial"/>
                <a:cs typeface="Arial"/>
              </a:rPr>
              <a:t>ns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10">
                <a:latin typeface="Arial"/>
                <a:cs typeface="Arial"/>
              </a:rPr>
              <a:t>structures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14365" y="4063731"/>
            <a:ext cx="145796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87070" algn="l"/>
                <a:tab pos="1125220" algn="l"/>
              </a:tabLst>
            </a:pPr>
            <a:r>
              <a:rPr dirty="0" sz="1800" spc="-10">
                <a:latin typeface="Arial"/>
                <a:cs typeface="Arial"/>
              </a:rPr>
              <a:t>s</a:t>
            </a:r>
            <a:r>
              <a:rPr dirty="0" sz="1800" spc="-15">
                <a:latin typeface="Arial"/>
                <a:cs typeface="Arial"/>
              </a:rPr>
              <a:t>u</a:t>
            </a:r>
            <a:r>
              <a:rPr dirty="0" sz="1800" spc="-10">
                <a:latin typeface="Arial"/>
                <a:cs typeface="Arial"/>
              </a:rPr>
              <a:t>c</a:t>
            </a:r>
            <a:r>
              <a:rPr dirty="0" sz="1800" spc="5">
                <a:latin typeface="Arial"/>
                <a:cs typeface="Arial"/>
              </a:rPr>
              <a:t>h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as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5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40038" y="3511856"/>
            <a:ext cx="901065" cy="853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33045">
              <a:lnSpc>
                <a:spcPct val="100600"/>
              </a:lnSpc>
              <a:spcBef>
                <a:spcPts val="95"/>
              </a:spcBef>
              <a:tabLst>
                <a:tab pos="368300" algn="l"/>
              </a:tabLst>
            </a:pPr>
            <a:r>
              <a:rPr dirty="0" sz="1800">
                <a:latin typeface="Arial"/>
                <a:cs typeface="Arial"/>
              </a:rPr>
              <a:t>hard  or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have  </a:t>
            </a:r>
            <a:r>
              <a:rPr dirty="0" sz="1800">
                <a:latin typeface="Arial"/>
                <a:cs typeface="Arial"/>
              </a:rPr>
              <a:t>graphite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26058" y="4339876"/>
            <a:ext cx="3863975" cy="1958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00505">
              <a:lnSpc>
                <a:spcPct val="100499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flakes in </a:t>
            </a:r>
            <a:r>
              <a:rPr dirty="0" sz="1800" spc="-10">
                <a:latin typeface="Arial"/>
                <a:cs typeface="Arial"/>
              </a:rPr>
              <a:t>gray </a:t>
            </a:r>
            <a:r>
              <a:rPr dirty="0" sz="1800">
                <a:latin typeface="Arial"/>
                <a:cs typeface="Arial"/>
              </a:rPr>
              <a:t>cast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iron.  Large depths of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cut.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>
                <a:latin typeface="Arial"/>
                <a:cs typeface="Arial"/>
              </a:rPr>
              <a:t>Low </a:t>
            </a:r>
            <a:r>
              <a:rPr dirty="0" sz="1800" spc="-10">
                <a:latin typeface="Arial"/>
                <a:cs typeface="Arial"/>
              </a:rPr>
              <a:t>rake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angles.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>
                <a:latin typeface="Arial"/>
                <a:cs typeface="Arial"/>
              </a:rPr>
              <a:t>Lack </a:t>
            </a:r>
            <a:r>
              <a:rPr dirty="0" sz="1800" spc="5">
                <a:latin typeface="Arial"/>
                <a:cs typeface="Arial"/>
              </a:rPr>
              <a:t>of an </a:t>
            </a:r>
            <a:r>
              <a:rPr dirty="0" sz="1800" spc="-15">
                <a:latin typeface="Arial"/>
                <a:cs typeface="Arial"/>
              </a:rPr>
              <a:t>effective </a:t>
            </a:r>
            <a:r>
              <a:rPr dirty="0" sz="1800" spc="-10">
                <a:latin typeface="Arial"/>
                <a:cs typeface="Arial"/>
              </a:rPr>
              <a:t>cutting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fluid.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  <a:tabLst>
                <a:tab pos="3529965" algn="l"/>
              </a:tabLst>
            </a:pPr>
            <a:r>
              <a:rPr dirty="0" sz="1800" spc="-5">
                <a:latin typeface="Arial"/>
                <a:cs typeface="Arial"/>
              </a:rPr>
              <a:t>L</a:t>
            </a:r>
            <a:r>
              <a:rPr dirty="0" sz="1800" spc="5">
                <a:latin typeface="Arial"/>
                <a:cs typeface="Arial"/>
              </a:rPr>
              <a:t>ow</a:t>
            </a:r>
            <a:r>
              <a:rPr dirty="0" sz="1800" spc="16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s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i</a:t>
            </a:r>
            <a:r>
              <a:rPr dirty="0" sz="1800" spc="-25">
                <a:latin typeface="Arial"/>
                <a:cs typeface="Arial"/>
              </a:rPr>
              <a:t>f</a:t>
            </a:r>
            <a:r>
              <a:rPr dirty="0" sz="1800" spc="-15">
                <a:latin typeface="Arial"/>
                <a:cs typeface="Arial"/>
              </a:rPr>
              <a:t>f</a:t>
            </a:r>
            <a:r>
              <a:rPr dirty="0" sz="1800" spc="-5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ess</a:t>
            </a:r>
            <a:r>
              <a:rPr dirty="0" sz="1800" spc="15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f</a:t>
            </a:r>
            <a:r>
              <a:rPr dirty="0" sz="1800" spc="150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155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lh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ld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 spc="165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r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5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10"/>
              </a:spcBef>
              <a:tabLst>
                <a:tab pos="2991485" algn="l"/>
              </a:tabLst>
            </a:pPr>
            <a:r>
              <a:rPr dirty="0" sz="1800" spc="-5">
                <a:latin typeface="Arial"/>
                <a:cs typeface="Arial"/>
              </a:rPr>
              <a:t>m</a:t>
            </a:r>
            <a:r>
              <a:rPr dirty="0" sz="1800" spc="5">
                <a:latin typeface="Arial"/>
                <a:cs typeface="Arial"/>
              </a:rPr>
              <a:t>ac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 spc="5">
                <a:latin typeface="Arial"/>
                <a:cs typeface="Arial"/>
              </a:rPr>
              <a:t>ine</a:t>
            </a:r>
            <a:r>
              <a:rPr dirty="0" sz="1800" spc="190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l,</a:t>
            </a:r>
            <a:r>
              <a:rPr dirty="0" sz="1800" spc="195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h</a:t>
            </a:r>
            <a:r>
              <a:rPr dirty="0" sz="1800" spc="-5">
                <a:latin typeface="Arial"/>
                <a:cs typeface="Arial"/>
              </a:rPr>
              <a:t>u</a:t>
            </a:r>
            <a:r>
              <a:rPr dirty="0" sz="1800" spc="5">
                <a:latin typeface="Arial"/>
                <a:cs typeface="Arial"/>
              </a:rPr>
              <a:t>s</a:t>
            </a:r>
            <a:r>
              <a:rPr dirty="0" sz="1800" spc="19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10">
                <a:latin typeface="Arial"/>
                <a:cs typeface="Arial"/>
              </a:rPr>
              <a:t>l</a:t>
            </a:r>
            <a:r>
              <a:rPr dirty="0" sz="1800">
                <a:latin typeface="Arial"/>
                <a:cs typeface="Arial"/>
              </a:rPr>
              <a:t>l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 spc="15">
                <a:latin typeface="Arial"/>
                <a:cs typeface="Arial"/>
              </a:rPr>
              <a:t>w</a:t>
            </a:r>
            <a:r>
              <a:rPr dirty="0" sz="1800">
                <a:latin typeface="Arial"/>
                <a:cs typeface="Arial"/>
              </a:rPr>
              <a:t>i</a:t>
            </a:r>
            <a:r>
              <a:rPr dirty="0" sz="1800" spc="-5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g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10">
                <a:latin typeface="Arial"/>
                <a:cs typeface="Arial"/>
              </a:rPr>
              <a:t>v</a:t>
            </a:r>
            <a:r>
              <a:rPr dirty="0" sz="1800" spc="-10">
                <a:latin typeface="Arial"/>
                <a:cs typeface="Arial"/>
              </a:rPr>
              <a:t>i</a:t>
            </a:r>
            <a:r>
              <a:rPr dirty="0" sz="1800" spc="-15">
                <a:latin typeface="Arial"/>
                <a:cs typeface="Arial"/>
              </a:rPr>
              <a:t>b</a:t>
            </a:r>
            <a:r>
              <a:rPr dirty="0" sz="1800" spc="-5">
                <a:latin typeface="Arial"/>
                <a:cs typeface="Arial"/>
              </a:rPr>
              <a:t>ra</a:t>
            </a:r>
            <a:r>
              <a:rPr dirty="0" sz="1800" spc="-25">
                <a:latin typeface="Arial"/>
                <a:cs typeface="Arial"/>
              </a:rPr>
              <a:t>t</a:t>
            </a:r>
            <a:r>
              <a:rPr dirty="0" sz="1800" spc="-10">
                <a:latin typeface="Arial"/>
                <a:cs typeface="Arial"/>
              </a:rPr>
              <a:t>io</a:t>
            </a:r>
            <a:r>
              <a:rPr dirty="0" sz="1800" spc="5">
                <a:latin typeface="Arial"/>
                <a:cs typeface="Arial"/>
              </a:rPr>
              <a:t>n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and </a:t>
            </a:r>
            <a:r>
              <a:rPr dirty="0" sz="1800" spc="-5">
                <a:latin typeface="Arial"/>
                <a:cs typeface="Arial"/>
              </a:rPr>
              <a:t>chatter to </a:t>
            </a:r>
            <a:r>
              <a:rPr dirty="0" sz="1800" spc="-55">
                <a:latin typeface="Arial"/>
                <a:cs typeface="Arial"/>
              </a:rPr>
              <a:t>occur.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32668" y="4603734"/>
            <a:ext cx="106045" cy="113093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80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23879" y="6430057"/>
            <a:ext cx="220979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>
                <a:latin typeface="Arial"/>
                <a:cs typeface="Arial"/>
              </a:rPr>
              <a:t>7</a:t>
            </a:r>
            <a:r>
              <a:rPr dirty="0" sz="1350" spc="20">
                <a:latin typeface="Arial"/>
                <a:cs typeface="Arial"/>
              </a:rPr>
              <a:t>7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61775" y="266109"/>
            <a:ext cx="6142990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0"/>
              <a:t>Cutting</a:t>
            </a:r>
            <a:r>
              <a:rPr dirty="0" sz="3200" spc="30"/>
              <a:t> </a:t>
            </a:r>
            <a:r>
              <a:rPr dirty="0" sz="3200" spc="-30"/>
              <a:t>Temperatures-Introduction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778931" y="1776286"/>
            <a:ext cx="5405755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2900"/>
              </a:lnSpc>
              <a:spcBef>
                <a:spcPts val="100"/>
              </a:spcBef>
            </a:pPr>
            <a:r>
              <a:rPr dirty="0" sz="1150" spc="10" b="1">
                <a:solidFill>
                  <a:srgbClr val="000098"/>
                </a:solidFill>
                <a:latin typeface="Arial"/>
                <a:cs typeface="Arial"/>
              </a:rPr>
              <a:t>As </a:t>
            </a:r>
            <a:r>
              <a:rPr dirty="0" sz="1150" spc="5" b="1">
                <a:solidFill>
                  <a:srgbClr val="000098"/>
                </a:solidFill>
                <a:latin typeface="Arial"/>
                <a:cs typeface="Arial"/>
              </a:rPr>
              <a:t>in all metalworking processes </a:t>
            </a:r>
            <a:r>
              <a:rPr dirty="0" sz="1150" spc="10" b="1">
                <a:solidFill>
                  <a:srgbClr val="000098"/>
                </a:solidFill>
                <a:latin typeface="Arial"/>
                <a:cs typeface="Arial"/>
              </a:rPr>
              <a:t>where </a:t>
            </a:r>
            <a:r>
              <a:rPr dirty="0" sz="1150" spc="5" b="1">
                <a:solidFill>
                  <a:srgbClr val="000098"/>
                </a:solidFill>
                <a:latin typeface="Arial"/>
                <a:cs typeface="Arial"/>
              </a:rPr>
              <a:t>plastic deformation is</a:t>
            </a:r>
            <a:r>
              <a:rPr dirty="0" sz="1150" spc="325" b="1">
                <a:solidFill>
                  <a:srgbClr val="000098"/>
                </a:solidFill>
                <a:latin typeface="Arial"/>
                <a:cs typeface="Arial"/>
              </a:rPr>
              <a:t> </a:t>
            </a:r>
            <a:r>
              <a:rPr dirty="0" sz="1150" spc="5" b="1">
                <a:solidFill>
                  <a:srgbClr val="000098"/>
                </a:solidFill>
                <a:latin typeface="Arial"/>
                <a:cs typeface="Arial"/>
              </a:rPr>
              <a:t>involved,  approx. </a:t>
            </a:r>
            <a:r>
              <a:rPr dirty="0" sz="1150" spc="10" b="1">
                <a:solidFill>
                  <a:srgbClr val="000098"/>
                </a:solidFill>
                <a:latin typeface="Arial"/>
                <a:cs typeface="Arial"/>
              </a:rPr>
              <a:t>98% </a:t>
            </a:r>
            <a:r>
              <a:rPr dirty="0" sz="1150" spc="5" b="1">
                <a:solidFill>
                  <a:srgbClr val="000098"/>
                </a:solidFill>
                <a:latin typeface="Arial"/>
                <a:cs typeface="Arial"/>
              </a:rPr>
              <a:t>of the </a:t>
            </a:r>
            <a:r>
              <a:rPr dirty="0" sz="1150" spc="5" b="1">
                <a:solidFill>
                  <a:srgbClr val="CCCC00"/>
                </a:solidFill>
                <a:latin typeface="Arial"/>
                <a:cs typeface="Arial"/>
              </a:rPr>
              <a:t>energy dissipated in cutting is converted into </a:t>
            </a:r>
            <a:r>
              <a:rPr dirty="0" sz="1150" b="1">
                <a:solidFill>
                  <a:srgbClr val="CCCC00"/>
                </a:solidFill>
                <a:latin typeface="Arial"/>
                <a:cs typeface="Arial"/>
              </a:rPr>
              <a:t>heat </a:t>
            </a:r>
            <a:r>
              <a:rPr dirty="0" sz="1150" spc="5" b="1">
                <a:solidFill>
                  <a:srgbClr val="000098"/>
                </a:solidFill>
                <a:latin typeface="Arial"/>
                <a:cs typeface="Arial"/>
              </a:rPr>
              <a:t>that,  in turn, raises the temperature in the</a:t>
            </a:r>
            <a:r>
              <a:rPr dirty="0" sz="1150" spc="325" b="1">
                <a:solidFill>
                  <a:srgbClr val="000098"/>
                </a:solidFill>
                <a:latin typeface="Arial"/>
                <a:cs typeface="Arial"/>
              </a:rPr>
              <a:t> </a:t>
            </a:r>
            <a:r>
              <a:rPr dirty="0" sz="1150" spc="5" b="1">
                <a:solidFill>
                  <a:srgbClr val="000098"/>
                </a:solidFill>
                <a:latin typeface="Arial"/>
                <a:cs typeface="Arial"/>
              </a:rPr>
              <a:t>cutting zone. The remaining energy  (about </a:t>
            </a:r>
            <a:r>
              <a:rPr dirty="0" sz="1150" spc="10" b="1">
                <a:solidFill>
                  <a:srgbClr val="000098"/>
                </a:solidFill>
                <a:latin typeface="Arial"/>
                <a:cs typeface="Arial"/>
              </a:rPr>
              <a:t>2%) </a:t>
            </a:r>
            <a:r>
              <a:rPr dirty="0" sz="1150" spc="5" b="1">
                <a:solidFill>
                  <a:srgbClr val="000098"/>
                </a:solidFill>
                <a:latin typeface="Arial"/>
                <a:cs typeface="Arial"/>
              </a:rPr>
              <a:t>is retained as elastic energy in the</a:t>
            </a:r>
            <a:r>
              <a:rPr dirty="0" sz="1150" spc="55" b="1">
                <a:solidFill>
                  <a:srgbClr val="000098"/>
                </a:solidFill>
                <a:latin typeface="Arial"/>
                <a:cs typeface="Arial"/>
              </a:rPr>
              <a:t> </a:t>
            </a:r>
            <a:r>
              <a:rPr dirty="0" sz="1150" spc="5" b="1">
                <a:solidFill>
                  <a:srgbClr val="000098"/>
                </a:solidFill>
                <a:latin typeface="Arial"/>
                <a:cs typeface="Arial"/>
              </a:rPr>
              <a:t>chip.</a:t>
            </a:r>
            <a:endParaRPr sz="1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8931" y="3021709"/>
            <a:ext cx="5406390" cy="89979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20" b="1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dirty="0" sz="1350" spc="-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50" spc="10" b="1">
                <a:solidFill>
                  <a:srgbClr val="FF0000"/>
                </a:solidFill>
                <a:latin typeface="Arial"/>
                <a:cs typeface="Arial"/>
              </a:rPr>
              <a:t>tool</a:t>
            </a:r>
            <a:endParaRPr sz="1350">
              <a:latin typeface="Arial"/>
              <a:cs typeface="Arial"/>
            </a:endParaRPr>
          </a:p>
          <a:p>
            <a:pPr algn="just" marL="126364" marR="5080" indent="-114300">
              <a:lnSpc>
                <a:spcPct val="105700"/>
              </a:lnSpc>
              <a:spcBef>
                <a:spcPts val="844"/>
              </a:spcBef>
              <a:buClr>
                <a:srgbClr val="3232CC"/>
              </a:buClr>
              <a:buFont typeface="Arial"/>
              <a:buChar char="•"/>
              <a:tabLst>
                <a:tab pos="127000" algn="l"/>
              </a:tabLst>
            </a:pPr>
            <a:r>
              <a:rPr dirty="0" sz="1150" spc="5" b="1">
                <a:latin typeface="Arial"/>
                <a:cs typeface="Arial"/>
              </a:rPr>
              <a:t>Excessive temperatures </a:t>
            </a:r>
            <a:r>
              <a:rPr dirty="0" sz="1150" spc="10" b="1">
                <a:latin typeface="Arial"/>
                <a:cs typeface="Arial"/>
              </a:rPr>
              <a:t>lower </a:t>
            </a:r>
            <a:r>
              <a:rPr dirty="0" sz="1150" spc="5" b="1">
                <a:latin typeface="Arial"/>
                <a:cs typeface="Arial"/>
              </a:rPr>
              <a:t>the strength, </a:t>
            </a:r>
            <a:r>
              <a:rPr dirty="0" sz="1150" spc="-5" b="1">
                <a:latin typeface="Arial"/>
                <a:cs typeface="Arial"/>
              </a:rPr>
              <a:t>hardness, </a:t>
            </a:r>
            <a:r>
              <a:rPr dirty="0" sz="1150" spc="5" b="1">
                <a:latin typeface="Arial"/>
                <a:cs typeface="Arial"/>
              </a:rPr>
              <a:t>stiffness </a:t>
            </a:r>
            <a:r>
              <a:rPr dirty="0" sz="1150" spc="10" b="1">
                <a:latin typeface="Arial"/>
                <a:cs typeface="Arial"/>
              </a:rPr>
              <a:t>and </a:t>
            </a:r>
            <a:r>
              <a:rPr dirty="0" sz="1150" spc="5" b="1">
                <a:latin typeface="Arial"/>
                <a:cs typeface="Arial"/>
              </a:rPr>
              <a:t>wear  resistance of the cutting tool; Cutting edges plastically deform; thus, tool  shape is</a:t>
            </a:r>
            <a:r>
              <a:rPr dirty="0" sz="1150" spc="1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altered.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8931" y="4131621"/>
            <a:ext cx="4800600" cy="13093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120"/>
              </a:spcBef>
              <a:buClr>
                <a:srgbClr val="3232CC"/>
              </a:buClr>
              <a:buFont typeface="Arial"/>
              <a:buChar char="•"/>
              <a:tabLst>
                <a:tab pos="127000" algn="l"/>
              </a:tabLst>
            </a:pPr>
            <a:r>
              <a:rPr dirty="0" sz="1150" spc="5" b="1">
                <a:latin typeface="Arial"/>
                <a:cs typeface="Arial"/>
              </a:rPr>
              <a:t>Rapid tool wear , </a:t>
            </a:r>
            <a:r>
              <a:rPr dirty="0" sz="1150" spc="10" b="1">
                <a:latin typeface="Arial"/>
                <a:cs typeface="Arial"/>
              </a:rPr>
              <a:t>which </a:t>
            </a:r>
            <a:r>
              <a:rPr dirty="0" sz="1150" spc="5" b="1">
                <a:latin typeface="Arial"/>
                <a:cs typeface="Arial"/>
              </a:rPr>
              <a:t>reduces tool</a:t>
            </a:r>
            <a:r>
              <a:rPr dirty="0" sz="1150" spc="6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life</a:t>
            </a:r>
            <a:endParaRPr sz="1150">
              <a:latin typeface="Arial"/>
              <a:cs typeface="Arial"/>
            </a:endParaRPr>
          </a:p>
          <a:p>
            <a:pPr marL="126364" marR="5080" indent="-114300">
              <a:lnSpc>
                <a:spcPct val="105000"/>
              </a:lnSpc>
              <a:spcBef>
                <a:spcPts val="894"/>
              </a:spcBef>
              <a:buClr>
                <a:srgbClr val="3232CC"/>
              </a:buClr>
              <a:buFont typeface="Arial"/>
              <a:buChar char="•"/>
              <a:tabLst>
                <a:tab pos="127000" algn="l"/>
              </a:tabLst>
            </a:pPr>
            <a:r>
              <a:rPr dirty="0" sz="1150" spc="5" b="1">
                <a:latin typeface="Arial"/>
                <a:cs typeface="Arial"/>
              </a:rPr>
              <a:t>Thermal flaking and fracturing of cutting edges </a:t>
            </a:r>
            <a:r>
              <a:rPr dirty="0" sz="1150" spc="10" b="1">
                <a:latin typeface="Arial"/>
                <a:cs typeface="Arial"/>
              </a:rPr>
              <a:t>may take </a:t>
            </a:r>
            <a:r>
              <a:rPr dirty="0" sz="1150" spc="5" b="1">
                <a:latin typeface="Arial"/>
                <a:cs typeface="Arial"/>
              </a:rPr>
              <a:t>place  thermal</a:t>
            </a:r>
            <a:r>
              <a:rPr dirty="0" sz="1150" spc="1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shock</a:t>
            </a:r>
            <a:endParaRPr sz="115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969"/>
              </a:spcBef>
              <a:buClr>
                <a:srgbClr val="3232CC"/>
              </a:buClr>
              <a:buFont typeface="Arial"/>
              <a:buChar char="•"/>
              <a:tabLst>
                <a:tab pos="127000" algn="l"/>
              </a:tabLst>
            </a:pPr>
            <a:r>
              <a:rPr dirty="0" sz="1150" spc="5" b="1">
                <a:latin typeface="Arial"/>
                <a:cs typeface="Arial"/>
              </a:rPr>
              <a:t>Built </a:t>
            </a:r>
            <a:r>
              <a:rPr dirty="0" sz="1150" spc="10" b="1">
                <a:latin typeface="Arial"/>
                <a:cs typeface="Arial"/>
              </a:rPr>
              <a:t>up </a:t>
            </a:r>
            <a:r>
              <a:rPr dirty="0" sz="1150" spc="5" b="1">
                <a:latin typeface="Arial"/>
                <a:cs typeface="Arial"/>
              </a:rPr>
              <a:t>edge</a:t>
            </a:r>
            <a:r>
              <a:rPr dirty="0" sz="1150" spc="-1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formation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1350" spc="20" b="1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dirty="0" sz="1350" spc="-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50" spc="15" b="1">
                <a:solidFill>
                  <a:srgbClr val="FF0000"/>
                </a:solidFill>
                <a:latin typeface="Arial"/>
                <a:cs typeface="Arial"/>
              </a:rPr>
              <a:t>work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85999" y="4429233"/>
            <a:ext cx="496570" cy="2044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spc="5" b="1">
                <a:latin typeface="Arial"/>
                <a:cs typeface="Arial"/>
              </a:rPr>
              <a:t>due</a:t>
            </a:r>
            <a:r>
              <a:rPr dirty="0" sz="1150" spc="125" b="1">
                <a:latin typeface="Arial"/>
                <a:cs typeface="Arial"/>
              </a:rPr>
              <a:t> </a:t>
            </a:r>
            <a:r>
              <a:rPr dirty="0" sz="1150" spc="10" b="1">
                <a:latin typeface="Arial"/>
                <a:cs typeface="Arial"/>
              </a:rPr>
              <a:t>to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8931" y="5527643"/>
            <a:ext cx="5403850" cy="575310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algn="just" marL="126364" marR="5080" indent="-114300">
              <a:lnSpc>
                <a:spcPct val="105800"/>
              </a:lnSpc>
              <a:spcBef>
                <a:spcPts val="40"/>
              </a:spcBef>
              <a:buClr>
                <a:srgbClr val="3232CC"/>
              </a:buClr>
              <a:buFont typeface="Arial"/>
              <a:buChar char="•"/>
              <a:tabLst>
                <a:tab pos="127000" algn="l"/>
              </a:tabLst>
            </a:pPr>
            <a:r>
              <a:rPr dirty="0" sz="1150" spc="5" b="1">
                <a:latin typeface="Arial"/>
                <a:cs typeface="Arial"/>
              </a:rPr>
              <a:t>Uneven dimensional </a:t>
            </a:r>
            <a:r>
              <a:rPr dirty="0" sz="1150" spc="-5" b="1">
                <a:latin typeface="Arial"/>
                <a:cs typeface="Arial"/>
              </a:rPr>
              <a:t>changes </a:t>
            </a:r>
            <a:r>
              <a:rPr dirty="0" sz="1150" spc="5" b="1">
                <a:latin typeface="Arial"/>
                <a:cs typeface="Arial"/>
              </a:rPr>
              <a:t>in the part being machined, </a:t>
            </a:r>
            <a:r>
              <a:rPr dirty="0" sz="1150" spc="10" b="1">
                <a:latin typeface="Arial"/>
                <a:cs typeface="Arial"/>
              </a:rPr>
              <a:t>making </a:t>
            </a:r>
            <a:r>
              <a:rPr dirty="0" sz="1150" b="1">
                <a:latin typeface="Arial"/>
                <a:cs typeface="Arial"/>
              </a:rPr>
              <a:t>it  </a:t>
            </a:r>
            <a:r>
              <a:rPr dirty="0" sz="1150" spc="5" b="1">
                <a:latin typeface="Arial"/>
                <a:cs typeface="Arial"/>
              </a:rPr>
              <a:t>difficult</a:t>
            </a:r>
            <a:r>
              <a:rPr dirty="0" sz="1150" spc="325" b="1">
                <a:latin typeface="Arial"/>
                <a:cs typeface="Arial"/>
              </a:rPr>
              <a:t> </a:t>
            </a:r>
            <a:r>
              <a:rPr dirty="0" sz="1150" spc="10" b="1">
                <a:latin typeface="Arial"/>
                <a:cs typeface="Arial"/>
              </a:rPr>
              <a:t>to </a:t>
            </a:r>
            <a:r>
              <a:rPr dirty="0" sz="1150" spc="5" b="1">
                <a:latin typeface="Arial"/>
                <a:cs typeface="Arial"/>
              </a:rPr>
              <a:t>control </a:t>
            </a:r>
            <a:r>
              <a:rPr dirty="0" sz="1150" spc="10" b="1">
                <a:latin typeface="Arial"/>
                <a:cs typeface="Arial"/>
              </a:rPr>
              <a:t>its </a:t>
            </a:r>
            <a:r>
              <a:rPr dirty="0" sz="1150" spc="5" b="1">
                <a:latin typeface="Arial"/>
                <a:cs typeface="Arial"/>
              </a:rPr>
              <a:t>dimensional accuracy </a:t>
            </a:r>
            <a:r>
              <a:rPr dirty="0" sz="1150" b="1">
                <a:latin typeface="Arial"/>
                <a:cs typeface="Arial"/>
              </a:rPr>
              <a:t>and </a:t>
            </a:r>
            <a:r>
              <a:rPr dirty="0" sz="1150" spc="5" b="1">
                <a:latin typeface="Arial"/>
                <a:cs typeface="Arial"/>
              </a:rPr>
              <a:t>tolerances.(thermal  distortion)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8931" y="6196120"/>
            <a:ext cx="4672330" cy="688975"/>
          </a:xfrm>
          <a:prstGeom prst="rect">
            <a:avLst/>
          </a:prstGeom>
        </p:spPr>
        <p:txBody>
          <a:bodyPr wrap="square" lIns="0" tIns="5080" rIns="0" bIns="0" rtlCol="0" vert="horz">
            <a:spAutoFit/>
          </a:bodyPr>
          <a:lstStyle/>
          <a:p>
            <a:pPr marL="126364" marR="5080" indent="-114300">
              <a:lnSpc>
                <a:spcPct val="105700"/>
              </a:lnSpc>
              <a:spcBef>
                <a:spcPts val="40"/>
              </a:spcBef>
              <a:buClr>
                <a:srgbClr val="3232CC"/>
              </a:buClr>
              <a:buFont typeface="Arial"/>
              <a:buChar char="•"/>
              <a:tabLst>
                <a:tab pos="127000" algn="l"/>
              </a:tabLst>
            </a:pPr>
            <a:r>
              <a:rPr dirty="0" sz="1150" spc="5" b="1">
                <a:latin typeface="Arial"/>
                <a:cs typeface="Arial"/>
              </a:rPr>
              <a:t>Thermal </a:t>
            </a:r>
            <a:r>
              <a:rPr dirty="0" sz="1150" spc="10" b="1">
                <a:latin typeface="Arial"/>
                <a:cs typeface="Arial"/>
              </a:rPr>
              <a:t>damage </a:t>
            </a:r>
            <a:r>
              <a:rPr dirty="0" sz="1150" spc="5" b="1">
                <a:latin typeface="Arial"/>
                <a:cs typeface="Arial"/>
              </a:rPr>
              <a:t>and metallurgical changes in the machined  adversely affecting its</a:t>
            </a:r>
            <a:r>
              <a:rPr dirty="0" sz="1150" spc="3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properties.</a:t>
            </a:r>
            <a:endParaRPr sz="115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975"/>
              </a:spcBef>
              <a:buClr>
                <a:srgbClr val="3232CC"/>
              </a:buClr>
              <a:buFont typeface="Arial"/>
              <a:buChar char="•"/>
              <a:tabLst>
                <a:tab pos="127000" algn="l"/>
              </a:tabLst>
            </a:pPr>
            <a:r>
              <a:rPr dirty="0" sz="1150" spc="5" b="1">
                <a:latin typeface="Arial"/>
                <a:cs typeface="Arial"/>
              </a:rPr>
              <a:t>Surface </a:t>
            </a:r>
            <a:r>
              <a:rPr dirty="0" sz="1150" spc="10" b="1">
                <a:latin typeface="Arial"/>
                <a:cs typeface="Arial"/>
              </a:rPr>
              <a:t>damage by </a:t>
            </a:r>
            <a:r>
              <a:rPr dirty="0" sz="1150" spc="5" b="1">
                <a:latin typeface="Arial"/>
                <a:cs typeface="Arial"/>
              </a:rPr>
              <a:t>oxidation, rapid corrosion, burning</a:t>
            </a:r>
            <a:r>
              <a:rPr dirty="0" sz="1150" spc="2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etc.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83263" y="6196120"/>
            <a:ext cx="595630" cy="2044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spc="5" b="1">
                <a:latin typeface="Arial"/>
                <a:cs typeface="Arial"/>
              </a:rPr>
              <a:t>su</a:t>
            </a:r>
            <a:r>
              <a:rPr dirty="0" sz="1150" spc="5" b="1">
                <a:latin typeface="Arial"/>
                <a:cs typeface="Arial"/>
              </a:rPr>
              <a:t>rf</a:t>
            </a:r>
            <a:r>
              <a:rPr dirty="0" sz="1150" spc="5" b="1">
                <a:latin typeface="Arial"/>
                <a:cs typeface="Arial"/>
              </a:rPr>
              <a:t>ace</a:t>
            </a:r>
            <a:r>
              <a:rPr dirty="0" sz="1150" spc="5" b="1">
                <a:latin typeface="Arial"/>
                <a:cs typeface="Arial"/>
              </a:rPr>
              <a:t>,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91272" y="7083591"/>
            <a:ext cx="220979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>
                <a:latin typeface="Arial"/>
                <a:cs typeface="Arial"/>
              </a:rPr>
              <a:t>7</a:t>
            </a:r>
            <a:r>
              <a:rPr dirty="0" sz="1350" spc="20">
                <a:latin typeface="Arial"/>
                <a:cs typeface="Arial"/>
              </a:rPr>
              <a:t>8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39966" y="3088067"/>
            <a:ext cx="3313429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0" b="1">
                <a:solidFill>
                  <a:srgbClr val="FF0000"/>
                </a:solidFill>
                <a:latin typeface="Arial"/>
                <a:cs typeface="Arial"/>
              </a:rPr>
              <a:t>Main sources of heat in </a:t>
            </a:r>
            <a:r>
              <a:rPr dirty="0" sz="1350" spc="15" b="1">
                <a:solidFill>
                  <a:srgbClr val="FF0000"/>
                </a:solidFill>
                <a:latin typeface="Arial"/>
                <a:cs typeface="Arial"/>
              </a:rPr>
              <a:t>machining</a:t>
            </a:r>
            <a:r>
              <a:rPr dirty="0" sz="1350" spc="3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350" spc="10" b="1">
                <a:solidFill>
                  <a:srgbClr val="FF0000"/>
                </a:solidFill>
                <a:latin typeface="Arial"/>
                <a:cs typeface="Arial"/>
              </a:rPr>
              <a:t>are: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39966" y="3312814"/>
            <a:ext cx="2846705" cy="2044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62585" algn="l"/>
                <a:tab pos="1687195" algn="l"/>
                <a:tab pos="2212340" algn="l"/>
              </a:tabLst>
            </a:pPr>
            <a:r>
              <a:rPr dirty="0" sz="1150" spc="5" b="1">
                <a:latin typeface="Arial"/>
                <a:cs typeface="Arial"/>
              </a:rPr>
              <a:t>1</a:t>
            </a:r>
            <a:r>
              <a:rPr dirty="0" sz="1150" spc="5" b="1">
                <a:latin typeface="Arial"/>
                <a:cs typeface="Arial"/>
              </a:rPr>
              <a:t>.</a:t>
            </a:r>
            <a:r>
              <a:rPr dirty="0" sz="1150">
                <a:latin typeface="Times New Roman"/>
                <a:cs typeface="Times New Roman"/>
              </a:rPr>
              <a:t>	</a:t>
            </a:r>
            <a:r>
              <a:rPr dirty="0" sz="1150" spc="5" b="1">
                <a:latin typeface="Arial"/>
                <a:cs typeface="Arial"/>
              </a:rPr>
              <a:t>Th</a:t>
            </a:r>
            <a:r>
              <a:rPr dirty="0" sz="1150" spc="10" b="1">
                <a:latin typeface="Arial"/>
                <a:cs typeface="Arial"/>
              </a:rPr>
              <a:t>e</a:t>
            </a:r>
            <a:r>
              <a:rPr dirty="0" sz="1150">
                <a:latin typeface="Times New Roman"/>
                <a:cs typeface="Times New Roman"/>
              </a:rPr>
              <a:t>  </a:t>
            </a:r>
            <a:r>
              <a:rPr dirty="0" sz="1150" spc="-90">
                <a:latin typeface="Times New Roman"/>
                <a:cs typeface="Times New Roman"/>
              </a:rPr>
              <a:t> </a:t>
            </a:r>
            <a:r>
              <a:rPr dirty="0" sz="1150" spc="25" b="1">
                <a:latin typeface="Arial"/>
                <a:cs typeface="Arial"/>
              </a:rPr>
              <a:t>w</a:t>
            </a:r>
            <a:r>
              <a:rPr dirty="0" sz="1150" spc="5" b="1">
                <a:latin typeface="Arial"/>
                <a:cs typeface="Arial"/>
              </a:rPr>
              <a:t>o</a:t>
            </a:r>
            <a:r>
              <a:rPr dirty="0" sz="1150" spc="10" b="1">
                <a:latin typeface="Arial"/>
                <a:cs typeface="Arial"/>
              </a:rPr>
              <a:t>rk</a:t>
            </a:r>
            <a:r>
              <a:rPr dirty="0" sz="1150">
                <a:latin typeface="Times New Roman"/>
                <a:cs typeface="Times New Roman"/>
              </a:rPr>
              <a:t> </a:t>
            </a:r>
            <a:r>
              <a:rPr dirty="0" sz="1150" spc="35">
                <a:latin typeface="Times New Roman"/>
                <a:cs typeface="Times New Roman"/>
              </a:rPr>
              <a:t> </a:t>
            </a:r>
            <a:r>
              <a:rPr dirty="0" sz="1150" spc="10" b="1">
                <a:latin typeface="Arial"/>
                <a:cs typeface="Arial"/>
              </a:rPr>
              <a:t>d</a:t>
            </a:r>
            <a:r>
              <a:rPr dirty="0" sz="1150" spc="5" b="1">
                <a:latin typeface="Arial"/>
                <a:cs typeface="Arial"/>
              </a:rPr>
              <a:t>o</a:t>
            </a:r>
            <a:r>
              <a:rPr dirty="0" sz="1150" spc="10" b="1">
                <a:latin typeface="Arial"/>
                <a:cs typeface="Arial"/>
              </a:rPr>
              <a:t>ne</a:t>
            </a:r>
            <a:r>
              <a:rPr dirty="0" sz="1150">
                <a:latin typeface="Times New Roman"/>
                <a:cs typeface="Times New Roman"/>
              </a:rPr>
              <a:t>	</a:t>
            </a:r>
            <a:r>
              <a:rPr dirty="0" sz="1150" spc="5" b="1">
                <a:latin typeface="Arial"/>
                <a:cs typeface="Arial"/>
              </a:rPr>
              <a:t>in</a:t>
            </a:r>
            <a:r>
              <a:rPr dirty="0" sz="1150">
                <a:latin typeface="Times New Roman"/>
                <a:cs typeface="Times New Roman"/>
              </a:rPr>
              <a:t>	</a:t>
            </a:r>
            <a:r>
              <a:rPr dirty="0" sz="1150" spc="15" b="1">
                <a:latin typeface="Arial"/>
                <a:cs typeface="Arial"/>
              </a:rPr>
              <a:t>s</a:t>
            </a:r>
            <a:r>
              <a:rPr dirty="0" sz="1150" spc="-5" b="1">
                <a:latin typeface="Arial"/>
                <a:cs typeface="Arial"/>
              </a:rPr>
              <a:t>h</a:t>
            </a:r>
            <a:r>
              <a:rPr dirty="0" sz="1150" spc="20" b="1">
                <a:latin typeface="Arial"/>
                <a:cs typeface="Arial"/>
              </a:rPr>
              <a:t>e</a:t>
            </a:r>
            <a:r>
              <a:rPr dirty="0" sz="1150" spc="5" b="1">
                <a:latin typeface="Arial"/>
                <a:cs typeface="Arial"/>
              </a:rPr>
              <a:t>a</a:t>
            </a:r>
            <a:r>
              <a:rPr dirty="0" sz="1150" spc="5" b="1">
                <a:latin typeface="Arial"/>
                <a:cs typeface="Arial"/>
              </a:rPr>
              <a:t>ri</a:t>
            </a:r>
            <a:r>
              <a:rPr dirty="0" sz="1150" spc="5" b="1">
                <a:latin typeface="Arial"/>
                <a:cs typeface="Arial"/>
              </a:rPr>
              <a:t>n</a:t>
            </a:r>
            <a:r>
              <a:rPr dirty="0" sz="1150" spc="10" b="1">
                <a:latin typeface="Arial"/>
                <a:cs typeface="Arial"/>
              </a:rPr>
              <a:t>g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39769" y="3312814"/>
            <a:ext cx="158115" cy="2044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spc="5" b="1">
                <a:latin typeface="Arial"/>
                <a:cs typeface="Arial"/>
              </a:rPr>
              <a:t>in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39966" y="3489831"/>
            <a:ext cx="3561079" cy="58864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362585">
              <a:lnSpc>
                <a:spcPct val="100000"/>
              </a:lnSpc>
              <a:spcBef>
                <a:spcPts val="195"/>
              </a:spcBef>
            </a:pPr>
            <a:r>
              <a:rPr dirty="0" sz="1150" spc="10" b="1">
                <a:latin typeface="Arial"/>
                <a:cs typeface="Arial"/>
              </a:rPr>
              <a:t>the </a:t>
            </a:r>
            <a:r>
              <a:rPr dirty="0" sz="1150" spc="5" b="1">
                <a:latin typeface="Arial"/>
                <a:cs typeface="Arial"/>
              </a:rPr>
              <a:t>primary shear zone</a:t>
            </a:r>
            <a:endParaRPr sz="1150">
              <a:latin typeface="Arial"/>
              <a:cs typeface="Arial"/>
            </a:endParaRPr>
          </a:p>
          <a:p>
            <a:pPr marL="362585" marR="5080" indent="-350520">
              <a:lnSpc>
                <a:spcPct val="106400"/>
              </a:lnSpc>
              <a:spcBef>
                <a:spcPts val="15"/>
              </a:spcBef>
              <a:tabLst>
                <a:tab pos="362585" algn="l"/>
              </a:tabLst>
            </a:pPr>
            <a:r>
              <a:rPr dirty="0" sz="1150" spc="5" b="1">
                <a:latin typeface="Arial"/>
                <a:cs typeface="Arial"/>
              </a:rPr>
              <a:t>2.</a:t>
            </a:r>
            <a:r>
              <a:rPr dirty="0" sz="1150" spc="5">
                <a:latin typeface="Times New Roman"/>
                <a:cs typeface="Times New Roman"/>
              </a:rPr>
              <a:t>	</a:t>
            </a:r>
            <a:r>
              <a:rPr dirty="0" sz="1150" spc="5" b="1">
                <a:latin typeface="Arial"/>
                <a:cs typeface="Arial"/>
              </a:rPr>
              <a:t>Energy dissipated as friction at the tool-chip  interface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39966" y="4051294"/>
            <a:ext cx="3342004" cy="402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62585" marR="5080" indent="-350520">
              <a:lnSpc>
                <a:spcPct val="107400"/>
              </a:lnSpc>
              <a:spcBef>
                <a:spcPts val="95"/>
              </a:spcBef>
              <a:tabLst>
                <a:tab pos="362585" algn="l"/>
                <a:tab pos="2167255" algn="l"/>
                <a:tab pos="2493010" algn="l"/>
              </a:tabLst>
            </a:pPr>
            <a:r>
              <a:rPr dirty="0" sz="1150" spc="5" b="1">
                <a:latin typeface="Arial"/>
                <a:cs typeface="Arial"/>
              </a:rPr>
              <a:t>3.</a:t>
            </a:r>
            <a:r>
              <a:rPr dirty="0" sz="1150" spc="5">
                <a:latin typeface="Times New Roman"/>
                <a:cs typeface="Times New Roman"/>
              </a:rPr>
              <a:t>	</a:t>
            </a:r>
            <a:r>
              <a:rPr dirty="0" sz="1150" spc="5" b="1">
                <a:latin typeface="Arial"/>
                <a:cs typeface="Arial"/>
              </a:rPr>
              <a:t>Heat</a:t>
            </a:r>
            <a:r>
              <a:rPr dirty="0" sz="1150" spc="1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generated</a:t>
            </a:r>
            <a:r>
              <a:rPr dirty="0" sz="1150" spc="5">
                <a:latin typeface="Times New Roman"/>
                <a:cs typeface="Times New Roman"/>
              </a:rPr>
              <a:t>	</a:t>
            </a:r>
            <a:r>
              <a:rPr dirty="0" sz="1150" spc="10" b="1">
                <a:latin typeface="Arial"/>
                <a:cs typeface="Arial"/>
              </a:rPr>
              <a:t>by</a:t>
            </a:r>
            <a:r>
              <a:rPr dirty="0" sz="1150" spc="10">
                <a:latin typeface="Times New Roman"/>
                <a:cs typeface="Times New Roman"/>
              </a:rPr>
              <a:t>	</a:t>
            </a:r>
            <a:r>
              <a:rPr dirty="0" sz="1150" spc="5" b="1">
                <a:latin typeface="Arial"/>
                <a:cs typeface="Arial"/>
              </a:rPr>
              <a:t>friction  rubbing, especially for dull or </a:t>
            </a:r>
            <a:r>
              <a:rPr dirty="0" sz="1150" spc="10" b="1">
                <a:latin typeface="Arial"/>
                <a:cs typeface="Arial"/>
              </a:rPr>
              <a:t>worn</a:t>
            </a:r>
            <a:r>
              <a:rPr dirty="0" sz="1150" spc="4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tools.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79448" y="871373"/>
            <a:ext cx="2811195" cy="22155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004084" y="5325908"/>
            <a:ext cx="64071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0" b="1">
                <a:solidFill>
                  <a:srgbClr val="FF0000"/>
                </a:solidFill>
                <a:latin typeface="Arial"/>
                <a:cs typeface="Arial"/>
              </a:rPr>
              <a:t>Cutting</a:t>
            </a:r>
            <a:endParaRPr sz="13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15555" y="5325908"/>
            <a:ext cx="107124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b="1">
                <a:solidFill>
                  <a:srgbClr val="FF0000"/>
                </a:solidFill>
                <a:latin typeface="Arial"/>
                <a:cs typeface="Arial"/>
              </a:rPr>
              <a:t>Temperature</a:t>
            </a:r>
            <a:endParaRPr sz="13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65570" y="5325908"/>
            <a:ext cx="3612515" cy="4140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388110" algn="l"/>
              </a:tabLst>
            </a:pPr>
            <a:r>
              <a:rPr dirty="0" sz="1350" spc="10" b="1">
                <a:solidFill>
                  <a:srgbClr val="FF0000"/>
                </a:solidFill>
                <a:latin typeface="Arial"/>
                <a:cs typeface="Arial"/>
              </a:rPr>
              <a:t>Determination</a:t>
            </a:r>
            <a:r>
              <a:rPr dirty="0" sz="1350" spc="1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1350" spc="10" b="1">
                <a:solidFill>
                  <a:srgbClr val="FF0000"/>
                </a:solidFill>
                <a:latin typeface="Arial"/>
                <a:cs typeface="Arial"/>
              </a:rPr>
              <a:t>of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  <a:tabLst>
                <a:tab pos="1043305" algn="l"/>
                <a:tab pos="1330325" algn="l"/>
                <a:tab pos="1924050" algn="l"/>
                <a:tab pos="3079750" algn="l"/>
              </a:tabLst>
            </a:pPr>
            <a:r>
              <a:rPr dirty="0" sz="1150" spc="-5" b="1">
                <a:solidFill>
                  <a:srgbClr val="00CC00"/>
                </a:solidFill>
                <a:latin typeface="Arial"/>
                <a:cs typeface="Arial"/>
              </a:rPr>
              <a:t>A</a:t>
            </a:r>
            <a:r>
              <a:rPr dirty="0" sz="1150" spc="5" b="1">
                <a:solidFill>
                  <a:srgbClr val="00CC00"/>
                </a:solidFill>
                <a:latin typeface="Arial"/>
                <a:cs typeface="Arial"/>
              </a:rPr>
              <a:t>na</a:t>
            </a:r>
            <a:r>
              <a:rPr dirty="0" sz="1150" spc="5" b="1">
                <a:solidFill>
                  <a:srgbClr val="00CC00"/>
                </a:solidFill>
                <a:latin typeface="Arial"/>
                <a:cs typeface="Arial"/>
              </a:rPr>
              <a:t>l</a:t>
            </a:r>
            <a:r>
              <a:rPr dirty="0" sz="1150" spc="5" b="1">
                <a:solidFill>
                  <a:srgbClr val="00CC00"/>
                </a:solidFill>
                <a:latin typeface="Arial"/>
                <a:cs typeface="Arial"/>
              </a:rPr>
              <a:t>y</a:t>
            </a:r>
            <a:r>
              <a:rPr dirty="0" sz="1150" spc="5" b="1">
                <a:solidFill>
                  <a:srgbClr val="00CC00"/>
                </a:solidFill>
                <a:latin typeface="Arial"/>
                <a:cs typeface="Arial"/>
              </a:rPr>
              <a:t>ti</a:t>
            </a:r>
            <a:r>
              <a:rPr dirty="0" sz="1150" spc="5" b="1">
                <a:solidFill>
                  <a:srgbClr val="00CC00"/>
                </a:solidFill>
                <a:latin typeface="Arial"/>
                <a:cs typeface="Arial"/>
              </a:rPr>
              <a:t>ca</a:t>
            </a:r>
            <a:r>
              <a:rPr dirty="0" sz="1150" spc="5" b="1">
                <a:solidFill>
                  <a:srgbClr val="00CC00"/>
                </a:solidFill>
                <a:latin typeface="Arial"/>
                <a:cs typeface="Arial"/>
              </a:rPr>
              <a:t>lly</a:t>
            </a:r>
            <a:r>
              <a:rPr dirty="0" sz="1150">
                <a:solidFill>
                  <a:srgbClr val="00CC00"/>
                </a:solidFill>
                <a:latin typeface="Times New Roman"/>
                <a:cs typeface="Times New Roman"/>
              </a:rPr>
              <a:t>	</a:t>
            </a:r>
            <a:r>
              <a:rPr dirty="0" sz="1150" spc="10" b="1">
                <a:latin typeface="Arial"/>
                <a:cs typeface="Arial"/>
              </a:rPr>
              <a:t>–</a:t>
            </a:r>
            <a:r>
              <a:rPr dirty="0" sz="1150">
                <a:latin typeface="Times New Roman"/>
                <a:cs typeface="Times New Roman"/>
              </a:rPr>
              <a:t>	</a:t>
            </a:r>
            <a:r>
              <a:rPr dirty="0" sz="1150" spc="-5" b="1">
                <a:latin typeface="Arial"/>
                <a:cs typeface="Arial"/>
              </a:rPr>
              <a:t>us</a:t>
            </a:r>
            <a:r>
              <a:rPr dirty="0" sz="1150" spc="-5" b="1">
                <a:latin typeface="Arial"/>
                <a:cs typeface="Arial"/>
              </a:rPr>
              <a:t>i</a:t>
            </a:r>
            <a:r>
              <a:rPr dirty="0" sz="1150" spc="-5" b="1">
                <a:latin typeface="Arial"/>
                <a:cs typeface="Arial"/>
              </a:rPr>
              <a:t>n</a:t>
            </a:r>
            <a:r>
              <a:rPr dirty="0" sz="1150" spc="10" b="1">
                <a:latin typeface="Arial"/>
                <a:cs typeface="Arial"/>
              </a:rPr>
              <a:t>g</a:t>
            </a:r>
            <a:r>
              <a:rPr dirty="0" sz="1150">
                <a:latin typeface="Times New Roman"/>
                <a:cs typeface="Times New Roman"/>
              </a:rPr>
              <a:t>	</a:t>
            </a:r>
            <a:r>
              <a:rPr dirty="0" sz="1150" spc="25" b="1">
                <a:latin typeface="Arial"/>
                <a:cs typeface="Arial"/>
              </a:rPr>
              <a:t>m</a:t>
            </a:r>
            <a:r>
              <a:rPr dirty="0" sz="1150" spc="5" b="1">
                <a:latin typeface="Arial"/>
                <a:cs typeface="Arial"/>
              </a:rPr>
              <a:t>a</a:t>
            </a:r>
            <a:r>
              <a:rPr dirty="0" sz="1150" spc="-5" b="1">
                <a:latin typeface="Arial"/>
                <a:cs typeface="Arial"/>
              </a:rPr>
              <a:t>t</a:t>
            </a:r>
            <a:r>
              <a:rPr dirty="0" sz="1150" spc="5" b="1">
                <a:latin typeface="Arial"/>
                <a:cs typeface="Arial"/>
              </a:rPr>
              <a:t>he</a:t>
            </a:r>
            <a:r>
              <a:rPr dirty="0" sz="1150" spc="15" b="1">
                <a:latin typeface="Arial"/>
                <a:cs typeface="Arial"/>
              </a:rPr>
              <a:t>m</a:t>
            </a:r>
            <a:r>
              <a:rPr dirty="0" sz="1150" spc="5" b="1">
                <a:latin typeface="Arial"/>
                <a:cs typeface="Arial"/>
              </a:rPr>
              <a:t>a</a:t>
            </a:r>
            <a:r>
              <a:rPr dirty="0" sz="1150" spc="5" b="1">
                <a:latin typeface="Arial"/>
                <a:cs typeface="Arial"/>
              </a:rPr>
              <a:t>ti</a:t>
            </a:r>
            <a:r>
              <a:rPr dirty="0" sz="1150" spc="5" b="1">
                <a:latin typeface="Arial"/>
                <a:cs typeface="Arial"/>
              </a:rPr>
              <a:t>ca</a:t>
            </a:r>
            <a:r>
              <a:rPr dirty="0" sz="1150" spc="5" b="1">
                <a:latin typeface="Arial"/>
                <a:cs typeface="Arial"/>
              </a:rPr>
              <a:t>l</a:t>
            </a:r>
            <a:r>
              <a:rPr dirty="0" sz="1150">
                <a:latin typeface="Times New Roman"/>
                <a:cs typeface="Times New Roman"/>
              </a:rPr>
              <a:t>	</a:t>
            </a:r>
            <a:r>
              <a:rPr dirty="0" sz="1150" spc="15" b="1">
                <a:latin typeface="Arial"/>
                <a:cs typeface="Arial"/>
              </a:rPr>
              <a:t>m</a:t>
            </a:r>
            <a:r>
              <a:rPr dirty="0" sz="1150" spc="5" b="1">
                <a:latin typeface="Arial"/>
                <a:cs typeface="Arial"/>
              </a:rPr>
              <a:t>o</a:t>
            </a:r>
            <a:r>
              <a:rPr dirty="0" sz="1150" spc="-5" b="1">
                <a:latin typeface="Arial"/>
                <a:cs typeface="Arial"/>
              </a:rPr>
              <a:t>d</a:t>
            </a:r>
            <a:r>
              <a:rPr dirty="0" sz="1150" spc="5" b="1">
                <a:latin typeface="Arial"/>
                <a:cs typeface="Arial"/>
              </a:rPr>
              <a:t>e</a:t>
            </a:r>
            <a:r>
              <a:rPr dirty="0" sz="1150" spc="5" b="1">
                <a:latin typeface="Arial"/>
                <a:cs typeface="Arial"/>
              </a:rPr>
              <a:t>ls</a:t>
            </a:r>
            <a:endParaRPr sz="11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65569" y="5714413"/>
            <a:ext cx="3818254" cy="941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1899"/>
              </a:lnSpc>
              <a:spcBef>
                <a:spcPts val="95"/>
              </a:spcBef>
            </a:pPr>
            <a:r>
              <a:rPr dirty="0" sz="1150" spc="-5" b="1">
                <a:latin typeface="Arial"/>
                <a:cs typeface="Arial"/>
              </a:rPr>
              <a:t>(equations) </a:t>
            </a:r>
            <a:r>
              <a:rPr dirty="0" sz="1150" spc="10" b="1">
                <a:latin typeface="Arial"/>
                <a:cs typeface="Arial"/>
              </a:rPr>
              <a:t>if </a:t>
            </a:r>
            <a:r>
              <a:rPr dirty="0" sz="1150" spc="5" b="1">
                <a:latin typeface="Arial"/>
                <a:cs typeface="Arial"/>
              </a:rPr>
              <a:t>available or can </a:t>
            </a:r>
            <a:r>
              <a:rPr dirty="0" sz="1150" spc="10" b="1">
                <a:latin typeface="Arial"/>
                <a:cs typeface="Arial"/>
              </a:rPr>
              <a:t>be </a:t>
            </a:r>
            <a:r>
              <a:rPr dirty="0" sz="1150" spc="5" b="1">
                <a:latin typeface="Arial"/>
                <a:cs typeface="Arial"/>
              </a:rPr>
              <a:t>developed.</a:t>
            </a:r>
            <a:r>
              <a:rPr dirty="0" sz="1150" spc="32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This  method is simple, quick </a:t>
            </a:r>
            <a:r>
              <a:rPr dirty="0" sz="1150" spc="10" b="1">
                <a:latin typeface="Arial"/>
                <a:cs typeface="Arial"/>
              </a:rPr>
              <a:t>and </a:t>
            </a:r>
            <a:r>
              <a:rPr dirty="0" sz="1150" spc="5" b="1">
                <a:latin typeface="Arial"/>
                <a:cs typeface="Arial"/>
              </a:rPr>
              <a:t>inexpensive</a:t>
            </a:r>
            <a:r>
              <a:rPr dirty="0" sz="1150" spc="32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but less   accurate and</a:t>
            </a:r>
            <a:r>
              <a:rPr dirty="0" sz="1150" spc="1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precise.</a:t>
            </a:r>
            <a:endParaRPr sz="1150">
              <a:latin typeface="Arial"/>
              <a:cs typeface="Arial"/>
            </a:endParaRPr>
          </a:p>
          <a:p>
            <a:pPr algn="just" marL="12700" marR="8255">
              <a:lnSpc>
                <a:spcPct val="106600"/>
              </a:lnSpc>
              <a:spcBef>
                <a:spcPts val="55"/>
              </a:spcBef>
            </a:pPr>
            <a:r>
              <a:rPr dirty="0" sz="1150" spc="5" b="1">
                <a:solidFill>
                  <a:srgbClr val="CCCC00"/>
                </a:solidFill>
                <a:latin typeface="Arial"/>
                <a:cs typeface="Arial"/>
              </a:rPr>
              <a:t>Experimentally </a:t>
            </a:r>
            <a:r>
              <a:rPr dirty="0" sz="1150" spc="10" b="1">
                <a:latin typeface="Arial"/>
                <a:cs typeface="Arial"/>
              </a:rPr>
              <a:t>– </a:t>
            </a:r>
            <a:r>
              <a:rPr dirty="0" sz="1150" spc="5" b="1">
                <a:latin typeface="Arial"/>
                <a:cs typeface="Arial"/>
              </a:rPr>
              <a:t>this </a:t>
            </a:r>
            <a:r>
              <a:rPr dirty="0" sz="1150" spc="10" b="1">
                <a:latin typeface="Arial"/>
                <a:cs typeface="Arial"/>
              </a:rPr>
              <a:t>method </a:t>
            </a:r>
            <a:r>
              <a:rPr dirty="0" sz="1150" spc="5" b="1">
                <a:latin typeface="Arial"/>
                <a:cs typeface="Arial"/>
              </a:rPr>
              <a:t>is </a:t>
            </a:r>
            <a:r>
              <a:rPr dirty="0" sz="1150" spc="10" b="1">
                <a:latin typeface="Arial"/>
                <a:cs typeface="Arial"/>
              </a:rPr>
              <a:t>more </a:t>
            </a:r>
            <a:r>
              <a:rPr dirty="0" sz="1150" spc="5" b="1">
                <a:latin typeface="Arial"/>
                <a:cs typeface="Arial"/>
              </a:rPr>
              <a:t>accurate,  precise </a:t>
            </a:r>
            <a:r>
              <a:rPr dirty="0" sz="1150" spc="10" b="1">
                <a:latin typeface="Arial"/>
                <a:cs typeface="Arial"/>
              </a:rPr>
              <a:t>and</a:t>
            </a:r>
            <a:r>
              <a:rPr dirty="0" sz="115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reliable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386173"/>
            <a:ext cx="7785734" cy="772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5"/>
              <a:t>Basic </a:t>
            </a:r>
            <a:r>
              <a:rPr dirty="0" sz="4900" spc="-15"/>
              <a:t>Principle </a:t>
            </a:r>
            <a:r>
              <a:rPr dirty="0" sz="4900" spc="-5"/>
              <a:t>of</a:t>
            </a:r>
            <a:r>
              <a:rPr dirty="0" sz="4900" spc="-95"/>
              <a:t> </a:t>
            </a:r>
            <a:r>
              <a:rPr dirty="0" sz="4900" spc="-5"/>
              <a:t>Machining</a:t>
            </a:r>
            <a:endParaRPr sz="4900"/>
          </a:p>
        </p:txBody>
      </p:sp>
      <p:sp>
        <p:nvSpPr>
          <p:cNvPr id="6" name="object 6"/>
          <p:cNvSpPr txBox="1"/>
          <p:nvPr/>
        </p:nvSpPr>
        <p:spPr>
          <a:xfrm>
            <a:off x="934636" y="1800209"/>
            <a:ext cx="8848725" cy="11296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  <a:tabLst>
                <a:tab pos="6577330" algn="l"/>
                <a:tab pos="7686040" algn="l"/>
              </a:tabLst>
            </a:pPr>
            <a:r>
              <a:rPr dirty="0" sz="1800">
                <a:latin typeface="Arial"/>
                <a:cs typeface="Arial"/>
              </a:rPr>
              <a:t>Machining is </a:t>
            </a:r>
            <a:r>
              <a:rPr dirty="0" sz="1800" spc="5">
                <a:latin typeface="Arial"/>
                <a:cs typeface="Arial"/>
              </a:rPr>
              <a:t>a </a:t>
            </a:r>
            <a:r>
              <a:rPr dirty="0" sz="1800">
                <a:latin typeface="Arial"/>
                <a:cs typeface="Arial"/>
              </a:rPr>
              <a:t>manufacturing process in </a:t>
            </a:r>
            <a:r>
              <a:rPr dirty="0" sz="1800" spc="5">
                <a:latin typeface="Arial"/>
                <a:cs typeface="Arial"/>
              </a:rPr>
              <a:t>which a </a:t>
            </a:r>
            <a:r>
              <a:rPr dirty="0" sz="1800">
                <a:latin typeface="Arial"/>
                <a:cs typeface="Arial"/>
              </a:rPr>
              <a:t>sharp </a:t>
            </a:r>
            <a:r>
              <a:rPr dirty="0" sz="1800" spc="-10">
                <a:latin typeface="Arial"/>
                <a:cs typeface="Arial"/>
              </a:rPr>
              <a:t>cutting </a:t>
            </a:r>
            <a:r>
              <a:rPr dirty="0" sz="1800" spc="-5">
                <a:latin typeface="Arial"/>
                <a:cs typeface="Arial"/>
              </a:rPr>
              <a:t>tool </a:t>
            </a:r>
            <a:r>
              <a:rPr dirty="0" sz="1800">
                <a:latin typeface="Arial"/>
                <a:cs typeface="Arial"/>
              </a:rPr>
              <a:t>is </a:t>
            </a:r>
            <a:r>
              <a:rPr dirty="0" sz="1800" spc="5">
                <a:latin typeface="Arial"/>
                <a:cs typeface="Arial"/>
              </a:rPr>
              <a:t>used </a:t>
            </a:r>
            <a:r>
              <a:rPr dirty="0" sz="1800" spc="-5">
                <a:latin typeface="Arial"/>
                <a:cs typeface="Arial"/>
              </a:rPr>
              <a:t>to </a:t>
            </a:r>
            <a:r>
              <a:rPr dirty="0" sz="1800">
                <a:latin typeface="Arial"/>
                <a:cs typeface="Arial"/>
              </a:rPr>
              <a:t>cut </a:t>
            </a:r>
            <a:r>
              <a:rPr dirty="0" sz="1800" spc="-5">
                <a:latin typeface="Arial"/>
                <a:cs typeface="Arial"/>
              </a:rPr>
              <a:t>away  material </a:t>
            </a:r>
            <a:r>
              <a:rPr dirty="0" sz="1800">
                <a:latin typeface="Arial"/>
                <a:cs typeface="Arial"/>
              </a:rPr>
              <a:t>to leave the desired part shape. </a:t>
            </a:r>
            <a:r>
              <a:rPr dirty="0" sz="1800" spc="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predominant </a:t>
            </a:r>
            <a:r>
              <a:rPr dirty="0" sz="1800" spc="-10">
                <a:latin typeface="Arial"/>
                <a:cs typeface="Arial"/>
              </a:rPr>
              <a:t>cutting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action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machining  </a:t>
            </a:r>
            <a:r>
              <a:rPr dirty="0" sz="1800" spc="-5">
                <a:latin typeface="Arial"/>
                <a:cs typeface="Arial"/>
              </a:rPr>
              <a:t>involves </a:t>
            </a:r>
            <a:r>
              <a:rPr dirty="0" sz="1800">
                <a:latin typeface="Arial"/>
                <a:cs typeface="Arial"/>
              </a:rPr>
              <a:t>shear deformation </a:t>
            </a:r>
            <a:r>
              <a:rPr dirty="0" sz="1800" spc="5">
                <a:latin typeface="Arial"/>
                <a:cs typeface="Arial"/>
              </a:rPr>
              <a:t>of </a:t>
            </a:r>
            <a:r>
              <a:rPr dirty="0" sz="1800">
                <a:latin typeface="Arial"/>
                <a:cs typeface="Arial"/>
              </a:rPr>
              <a:t>the work material to </a:t>
            </a:r>
            <a:r>
              <a:rPr dirty="0" sz="1800" spc="-5">
                <a:latin typeface="Arial"/>
                <a:cs typeface="Arial"/>
              </a:rPr>
              <a:t>form </a:t>
            </a:r>
            <a:r>
              <a:rPr dirty="0" sz="1800" spc="5">
                <a:latin typeface="Arial"/>
                <a:cs typeface="Arial"/>
              </a:rPr>
              <a:t>a </a:t>
            </a:r>
            <a:r>
              <a:rPr dirty="0" sz="1800">
                <a:latin typeface="Arial"/>
                <a:cs typeface="Arial"/>
              </a:rPr>
              <a:t>chip; </a:t>
            </a:r>
            <a:r>
              <a:rPr dirty="0" sz="1800" spc="5">
                <a:latin typeface="Arial"/>
                <a:cs typeface="Arial"/>
              </a:rPr>
              <a:t>as </a:t>
            </a:r>
            <a:r>
              <a:rPr dirty="0" sz="1800">
                <a:latin typeface="Arial"/>
                <a:cs typeface="Arial"/>
              </a:rPr>
              <a:t>the chip is </a:t>
            </a:r>
            <a:r>
              <a:rPr dirty="0" sz="1800" spc="-10">
                <a:latin typeface="Arial"/>
                <a:cs typeface="Arial"/>
              </a:rPr>
              <a:t>removed,  </a:t>
            </a:r>
            <a:r>
              <a:rPr dirty="0" sz="1800" spc="5">
                <a:latin typeface="Arial"/>
                <a:cs typeface="Arial"/>
              </a:rPr>
              <a:t>a </a:t>
            </a:r>
            <a:r>
              <a:rPr dirty="0" sz="1800">
                <a:latin typeface="Arial"/>
                <a:cs typeface="Arial"/>
              </a:rPr>
              <a:t>new surface is exposed. Machining </a:t>
            </a:r>
            <a:r>
              <a:rPr dirty="0" sz="1800" spc="5">
                <a:latin typeface="Arial"/>
                <a:cs typeface="Arial"/>
              </a:rPr>
              <a:t>is </a:t>
            </a:r>
            <a:r>
              <a:rPr dirty="0" sz="1800">
                <a:latin typeface="Arial"/>
                <a:cs typeface="Arial"/>
              </a:rPr>
              <a:t>most</a:t>
            </a:r>
            <a:r>
              <a:rPr dirty="0" sz="1800" spc="9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frequently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applied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to shape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metals.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40548" y="3390341"/>
            <a:ext cx="7728674" cy="3474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839580" y="6924026"/>
            <a:ext cx="411797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0" b="1">
                <a:latin typeface="Arial"/>
                <a:cs typeface="Arial"/>
              </a:rPr>
              <a:t>Figure </a:t>
            </a:r>
            <a:r>
              <a:rPr dirty="0" sz="1350" spc="5" b="1">
                <a:latin typeface="Arial"/>
                <a:cs typeface="Arial"/>
              </a:rPr>
              <a:t>1.2: </a:t>
            </a:r>
            <a:r>
              <a:rPr dirty="0" sz="1350" spc="10" b="1">
                <a:latin typeface="Arial"/>
                <a:cs typeface="Arial"/>
              </a:rPr>
              <a:t>Machining </a:t>
            </a:r>
            <a:r>
              <a:rPr dirty="0" sz="1350" spc="15" b="1">
                <a:latin typeface="Arial"/>
                <a:cs typeface="Arial"/>
              </a:rPr>
              <a:t>process </a:t>
            </a:r>
            <a:r>
              <a:rPr dirty="0" sz="1350" spc="10" b="1">
                <a:latin typeface="Arial"/>
                <a:cs typeface="Arial"/>
              </a:rPr>
              <a:t>principle</a:t>
            </a:r>
            <a:r>
              <a:rPr dirty="0" sz="1350" spc="-45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overview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72878" y="7101406"/>
            <a:ext cx="174625" cy="22225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z="1350" spc="20">
                <a:latin typeface="Arial"/>
                <a:cs typeface="Arial"/>
              </a:rPr>
              <a:t>8</a:t>
            </a:fld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386173"/>
            <a:ext cx="6721475" cy="772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10"/>
              <a:t>Analytical</a:t>
            </a:r>
            <a:r>
              <a:rPr dirty="0" sz="4900" spc="-60"/>
              <a:t> </a:t>
            </a:r>
            <a:r>
              <a:rPr dirty="0" sz="4900" spc="-10"/>
              <a:t>Determination</a:t>
            </a:r>
            <a:endParaRPr sz="4900"/>
          </a:p>
        </p:txBody>
      </p:sp>
      <p:sp>
        <p:nvSpPr>
          <p:cNvPr id="6" name="object 6"/>
          <p:cNvSpPr txBox="1"/>
          <p:nvPr/>
        </p:nvSpPr>
        <p:spPr>
          <a:xfrm>
            <a:off x="9791268" y="7083588"/>
            <a:ext cx="220979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>
                <a:latin typeface="Arial"/>
                <a:cs typeface="Arial"/>
              </a:rPr>
              <a:t>7</a:t>
            </a:r>
            <a:r>
              <a:rPr dirty="0" sz="1350" spc="20">
                <a:latin typeface="Arial"/>
                <a:cs typeface="Arial"/>
              </a:rPr>
              <a:t>9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8929" y="1631473"/>
            <a:ext cx="266128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5950" algn="l"/>
                <a:tab pos="1405890" algn="l"/>
              </a:tabLst>
            </a:pPr>
            <a:r>
              <a:rPr dirty="0" sz="1700" spc="-15" b="1">
                <a:latin typeface="Arial"/>
                <a:cs typeface="Arial"/>
              </a:rPr>
              <a:t>The</a:t>
            </a:r>
            <a:r>
              <a:rPr dirty="0" sz="1700" spc="-15">
                <a:latin typeface="Times New Roman"/>
                <a:cs typeface="Times New Roman"/>
              </a:rPr>
              <a:t>	</a:t>
            </a:r>
            <a:r>
              <a:rPr dirty="0" sz="1700" spc="-10" b="1">
                <a:latin typeface="Arial"/>
                <a:cs typeface="Arial"/>
              </a:rPr>
              <a:t>mean</a:t>
            </a:r>
            <a:r>
              <a:rPr dirty="0" sz="1700" spc="-10">
                <a:latin typeface="Times New Roman"/>
                <a:cs typeface="Times New Roman"/>
              </a:rPr>
              <a:t>	</a:t>
            </a:r>
            <a:r>
              <a:rPr dirty="0" sz="1700" spc="-10" b="1">
                <a:latin typeface="Arial"/>
                <a:cs typeface="Arial"/>
              </a:rPr>
              <a:t>temperature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73140" y="1631473"/>
            <a:ext cx="217741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9270" algn="l"/>
                <a:tab pos="1042669" algn="l"/>
              </a:tabLst>
            </a:pPr>
            <a:r>
              <a:rPr dirty="0" sz="1700" spc="-10" b="1">
                <a:latin typeface="Arial"/>
                <a:cs typeface="Arial"/>
              </a:rPr>
              <a:t>for</a:t>
            </a:r>
            <a:r>
              <a:rPr dirty="0" sz="1700" spc="-10">
                <a:latin typeface="Times New Roman"/>
                <a:cs typeface="Times New Roman"/>
              </a:rPr>
              <a:t>	</a:t>
            </a:r>
            <a:r>
              <a:rPr dirty="0" sz="1700" spc="-10" b="1">
                <a:latin typeface="Arial"/>
                <a:cs typeface="Arial"/>
              </a:rPr>
              <a:t>the</a:t>
            </a:r>
            <a:r>
              <a:rPr dirty="0" sz="1700" spc="-10">
                <a:latin typeface="Times New Roman"/>
                <a:cs typeface="Times New Roman"/>
              </a:rPr>
              <a:t>	</a:t>
            </a:r>
            <a:r>
              <a:rPr dirty="0" sz="1700" spc="-10" b="1">
                <a:latin typeface="Arial"/>
                <a:cs typeface="Arial"/>
              </a:rPr>
              <a:t>orthogonal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9001" y="1889958"/>
            <a:ext cx="218503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72819" algn="l"/>
                <a:tab pos="1743710" algn="l"/>
              </a:tabLst>
            </a:pPr>
            <a:r>
              <a:rPr dirty="0" sz="1700" spc="-10" b="1">
                <a:latin typeface="Arial"/>
                <a:cs typeface="Arial"/>
              </a:rPr>
              <a:t>N</a:t>
            </a:r>
            <a:r>
              <a:rPr dirty="0" sz="1700" spc="-5" b="1">
                <a:latin typeface="Arial"/>
                <a:cs typeface="Arial"/>
              </a:rPr>
              <a:t>a</a:t>
            </a:r>
            <a:r>
              <a:rPr dirty="0" sz="1700" spc="-15" b="1">
                <a:latin typeface="Arial"/>
                <a:cs typeface="Arial"/>
              </a:rPr>
              <a:t>t</a:t>
            </a:r>
            <a:r>
              <a:rPr dirty="0" sz="1700" spc="-10" b="1">
                <a:latin typeface="Arial"/>
                <a:cs typeface="Arial"/>
              </a:rPr>
              <a:t>h</a:t>
            </a:r>
            <a:r>
              <a:rPr dirty="0" sz="1700" spc="-5" b="1">
                <a:latin typeface="Arial"/>
                <a:cs typeface="Arial"/>
              </a:rPr>
              <a:t>a</a:t>
            </a:r>
            <a:r>
              <a:rPr dirty="0" sz="1700" b="1">
                <a:latin typeface="Arial"/>
                <a:cs typeface="Arial"/>
              </a:rPr>
              <a:t>n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0" b="1">
                <a:latin typeface="Arial"/>
                <a:cs typeface="Arial"/>
              </a:rPr>
              <a:t>Coo</a:t>
            </a:r>
            <a:r>
              <a:rPr dirty="0" sz="1700" b="1">
                <a:latin typeface="Arial"/>
                <a:cs typeface="Arial"/>
              </a:rPr>
              <a:t>k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f</a:t>
            </a:r>
            <a:r>
              <a:rPr dirty="0" sz="1700" spc="-25">
                <a:latin typeface="Arial"/>
                <a:cs typeface="Arial"/>
              </a:rPr>
              <a:t>r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m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49001" y="2149608"/>
            <a:ext cx="2049780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0">
                <a:latin typeface="Arial"/>
                <a:cs typeface="Arial"/>
              </a:rPr>
              <a:t>experimental data</a:t>
            </a:r>
            <a:r>
              <a:rPr dirty="0" sz="1700" spc="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for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8929" y="1900698"/>
            <a:ext cx="117475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39"/>
              </a:lnSpc>
              <a:spcBef>
                <a:spcPts val="100"/>
              </a:spcBef>
              <a:tabLst>
                <a:tab pos="967740" algn="l"/>
              </a:tabLst>
            </a:pPr>
            <a:r>
              <a:rPr dirty="0" sz="1700" spc="-10" b="1">
                <a:latin typeface="Arial"/>
                <a:cs typeface="Arial"/>
              </a:rPr>
              <a:t>cutting</a:t>
            </a:r>
            <a:r>
              <a:rPr dirty="0" sz="1700" spc="-10">
                <a:latin typeface="Times New Roman"/>
                <a:cs typeface="Times New Roman"/>
              </a:rPr>
              <a:t>	</a:t>
            </a:r>
            <a:r>
              <a:rPr dirty="0" sz="1700" spc="-5" b="1">
                <a:latin typeface="Arial"/>
                <a:cs typeface="Arial"/>
              </a:rPr>
              <a:t>is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2039"/>
              </a:lnSpc>
            </a:pPr>
            <a:r>
              <a:rPr dirty="0" sz="1700" spc="-10">
                <a:latin typeface="Arial"/>
                <a:cs typeface="Arial"/>
              </a:rPr>
              <a:t>dimensional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68912" y="1900698"/>
            <a:ext cx="146177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6520">
              <a:lnSpc>
                <a:spcPts val="2039"/>
              </a:lnSpc>
              <a:spcBef>
                <a:spcPts val="100"/>
              </a:spcBef>
              <a:tabLst>
                <a:tab pos="1104900" algn="l"/>
              </a:tabLst>
            </a:pPr>
            <a:r>
              <a:rPr dirty="0" sz="1700" spc="-5" b="1">
                <a:latin typeface="Arial"/>
                <a:cs typeface="Arial"/>
              </a:rPr>
              <a:t>derived</a:t>
            </a:r>
            <a:r>
              <a:rPr dirty="0" sz="1700" spc="-5">
                <a:latin typeface="Times New Roman"/>
                <a:cs typeface="Times New Roman"/>
              </a:rPr>
              <a:t>	</a:t>
            </a:r>
            <a:r>
              <a:rPr dirty="0" sz="1700" spc="-10" b="1">
                <a:latin typeface="Arial"/>
                <a:cs typeface="Arial"/>
              </a:rPr>
              <a:t>by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2039"/>
              </a:lnSpc>
              <a:tabLst>
                <a:tab pos="932180" algn="l"/>
              </a:tabLst>
            </a:pP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 spc="-5">
                <a:latin typeface="Arial"/>
                <a:cs typeface="Arial"/>
              </a:rPr>
              <a:t>n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lysis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15">
                <a:latin typeface="Arial"/>
                <a:cs typeface="Arial"/>
              </a:rPr>
              <a:t>u</a:t>
            </a:r>
            <a:r>
              <a:rPr dirty="0" sz="1700">
                <a:latin typeface="Arial"/>
                <a:cs typeface="Arial"/>
              </a:rPr>
              <a:t>si</a:t>
            </a:r>
            <a:r>
              <a:rPr dirty="0" sz="1700" spc="-5">
                <a:latin typeface="Arial"/>
                <a:cs typeface="Arial"/>
              </a:rPr>
              <a:t>ng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8929" y="2418833"/>
            <a:ext cx="2153285" cy="28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15">
                <a:latin typeface="Arial"/>
                <a:cs typeface="Arial"/>
              </a:rPr>
              <a:t>various work</a:t>
            </a:r>
            <a:r>
              <a:rPr dirty="0" sz="1700">
                <a:latin typeface="Arial"/>
                <a:cs typeface="Arial"/>
              </a:rPr>
              <a:t> </a:t>
            </a:r>
            <a:r>
              <a:rPr dirty="0" sz="1700" spc="-15">
                <a:latin typeface="Arial"/>
                <a:cs typeface="Arial"/>
              </a:rPr>
              <a:t>materials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51583" y="2354808"/>
            <a:ext cx="458470" cy="0"/>
          </a:xfrm>
          <a:custGeom>
            <a:avLst/>
            <a:gdLst/>
            <a:ahLst/>
            <a:cxnLst/>
            <a:rect l="l" t="t" r="r" b="b"/>
            <a:pathLst>
              <a:path w="458470" h="0">
                <a:moveTo>
                  <a:pt x="0" y="0"/>
                </a:moveTo>
                <a:lnTo>
                  <a:pt x="457923" y="0"/>
                </a:lnTo>
              </a:path>
            </a:pathLst>
          </a:custGeom>
          <a:ln w="1342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984729" y="1786787"/>
            <a:ext cx="425450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5">
                <a:latin typeface="Times New Roman"/>
                <a:cs typeface="Times New Roman"/>
              </a:rPr>
              <a:t>0</a:t>
            </a:r>
            <a:r>
              <a:rPr dirty="0" sz="1350" spc="10">
                <a:latin typeface="Times New Roman"/>
                <a:cs typeface="Times New Roman"/>
              </a:rPr>
              <a:t>.</a:t>
            </a:r>
            <a:r>
              <a:rPr dirty="0" sz="1350" spc="25">
                <a:latin typeface="Times New Roman"/>
                <a:cs typeface="Times New Roman"/>
              </a:rPr>
              <a:t>33</a:t>
            </a:r>
            <a:r>
              <a:rPr dirty="0" sz="1350" spc="15">
                <a:latin typeface="Times New Roman"/>
                <a:cs typeface="Times New Roman"/>
              </a:rPr>
              <a:t>3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61577" y="2018054"/>
            <a:ext cx="1610360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u="heavy" sz="2550" spc="-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0.4</a:t>
            </a:r>
            <a:r>
              <a:rPr dirty="0" u="heavy" sz="2550" spc="-1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</a:t>
            </a:r>
            <a:r>
              <a:rPr dirty="0" sz="2550" spc="-114" i="1">
                <a:latin typeface="Times New Roman"/>
                <a:cs typeface="Times New Roman"/>
              </a:rPr>
              <a:t> </a:t>
            </a:r>
            <a:r>
              <a:rPr dirty="0" baseline="-3787" sz="3300" spc="-150">
                <a:latin typeface="OpenSymbol"/>
                <a:cs typeface="OpenSymbol"/>
              </a:rPr>
              <a:t></a:t>
            </a:r>
            <a:r>
              <a:rPr dirty="0" baseline="-15250" sz="3825" spc="-150">
                <a:latin typeface="OpenSymbol"/>
                <a:cs typeface="OpenSymbol"/>
              </a:rPr>
              <a:t></a:t>
            </a:r>
            <a:r>
              <a:rPr dirty="0" sz="2550" spc="-100" i="1">
                <a:latin typeface="Times New Roman"/>
                <a:cs typeface="Times New Roman"/>
              </a:rPr>
              <a:t>vt</a:t>
            </a:r>
            <a:r>
              <a:rPr dirty="0" baseline="-23504" sz="1950" spc="-150" i="1">
                <a:latin typeface="Times New Roman"/>
                <a:cs typeface="Times New Roman"/>
              </a:rPr>
              <a:t>o  </a:t>
            </a:r>
            <a:r>
              <a:rPr dirty="0" baseline="-3787" sz="3300" spc="-179">
                <a:latin typeface="OpenSymbol"/>
                <a:cs typeface="OpenSymbol"/>
              </a:rPr>
              <a:t></a:t>
            </a:r>
            <a:r>
              <a:rPr dirty="0" baseline="-15250" sz="3825" spc="-179">
                <a:latin typeface="OpenSymbol"/>
                <a:cs typeface="OpenSymbol"/>
              </a:rPr>
              <a:t></a:t>
            </a:r>
            <a:endParaRPr baseline="-15250" sz="3825">
              <a:latin typeface="OpenSymbol"/>
              <a:cs typeface="Open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76802" y="2079029"/>
            <a:ext cx="283845" cy="8051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i="1">
                <a:latin typeface="Times New Roman"/>
                <a:cs typeface="Times New Roman"/>
              </a:rPr>
              <a:t>T</a:t>
            </a: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550" spc="3015">
                <a:latin typeface="OpenSymbol"/>
                <a:cs typeface="OpenSymbol"/>
              </a:rPr>
              <a:t></a:t>
            </a:r>
            <a:endParaRPr sz="2550">
              <a:latin typeface="OpenSymbol"/>
              <a:cs typeface="Open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56712" y="2568774"/>
            <a:ext cx="121920" cy="3651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200" spc="-130">
                <a:latin typeface="OpenSymbol"/>
                <a:cs typeface="OpenSymbol"/>
              </a:rPr>
              <a:t></a:t>
            </a:r>
            <a:endParaRPr sz="2200">
              <a:latin typeface="OpenSymbol"/>
              <a:cs typeface="Open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00797" y="2457803"/>
            <a:ext cx="1454150" cy="4629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  <a:tabLst>
                <a:tab pos="933450" algn="l"/>
                <a:tab pos="1306830" algn="l"/>
              </a:tabLst>
            </a:pPr>
            <a:r>
              <a:rPr dirty="0" sz="2850" spc="1300">
                <a:latin typeface="OpenSymbol"/>
                <a:cs typeface="OpenSymbol"/>
              </a:rPr>
              <a:t></a:t>
            </a:r>
            <a:r>
              <a:rPr dirty="0" sz="2550" spc="5" i="1">
                <a:latin typeface="Times New Roman"/>
                <a:cs typeface="Times New Roman"/>
              </a:rPr>
              <a:t>C</a:t>
            </a:r>
            <a:r>
              <a:rPr dirty="0" sz="2550">
                <a:latin typeface="Times New Roman"/>
                <a:cs typeface="Times New Roman"/>
              </a:rPr>
              <a:t>	</a:t>
            </a:r>
            <a:r>
              <a:rPr dirty="0" sz="2550" spc="5" i="1">
                <a:latin typeface="Times New Roman"/>
                <a:cs typeface="Times New Roman"/>
              </a:rPr>
              <a:t>K</a:t>
            </a:r>
            <a:r>
              <a:rPr dirty="0" sz="2550">
                <a:latin typeface="Times New Roman"/>
                <a:cs typeface="Times New Roman"/>
              </a:rPr>
              <a:t>	</a:t>
            </a:r>
            <a:r>
              <a:rPr dirty="0" baseline="-6313" sz="3300" spc="-1642">
                <a:latin typeface="OpenSymbol"/>
                <a:cs typeface="OpenSymbol"/>
              </a:rPr>
              <a:t></a:t>
            </a:r>
            <a:endParaRPr baseline="-6313" sz="3300">
              <a:latin typeface="OpenSymbol"/>
              <a:cs typeface="Open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45290" y="4032674"/>
            <a:ext cx="87630" cy="6578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10"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350" spc="10"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50" spc="10"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39061" y="4041886"/>
            <a:ext cx="2647950" cy="6591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90"/>
              </a:spcBef>
            </a:pPr>
            <a:r>
              <a:rPr dirty="0" sz="1350" spc="5">
                <a:latin typeface="Arial"/>
                <a:cs typeface="Arial"/>
              </a:rPr>
              <a:t>strength </a:t>
            </a:r>
            <a:r>
              <a:rPr dirty="0" sz="1350" spc="10">
                <a:latin typeface="Arial"/>
                <a:cs typeface="Arial"/>
              </a:rPr>
              <a:t>of the workpiece </a:t>
            </a:r>
            <a:r>
              <a:rPr dirty="0" sz="1350" spc="5">
                <a:latin typeface="Arial"/>
                <a:cs typeface="Arial"/>
              </a:rPr>
              <a:t>material  cutting</a:t>
            </a:r>
            <a:r>
              <a:rPr dirty="0" sz="1350">
                <a:latin typeface="Arial"/>
                <a:cs typeface="Arial"/>
              </a:rPr>
              <a:t> </a:t>
            </a:r>
            <a:r>
              <a:rPr dirty="0" sz="1350" spc="15">
                <a:latin typeface="Arial"/>
                <a:cs typeface="Arial"/>
              </a:rPr>
              <a:t>speed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50" spc="10">
                <a:latin typeface="Arial"/>
                <a:cs typeface="Arial"/>
              </a:rPr>
              <a:t>depth of</a:t>
            </a:r>
            <a:r>
              <a:rPr dirty="0" sz="1350" spc="-15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cut</a:t>
            </a:r>
            <a:endParaRPr sz="13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6033" y="2887860"/>
            <a:ext cx="9308465" cy="11893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5"/>
              </a:spcBef>
            </a:pPr>
            <a:r>
              <a:rPr dirty="0" sz="1350" spc="10">
                <a:latin typeface="Arial"/>
                <a:cs typeface="Arial"/>
              </a:rPr>
              <a:t>where </a:t>
            </a:r>
            <a:r>
              <a:rPr dirty="0" sz="1350" spc="20" i="1">
                <a:latin typeface="Arial"/>
                <a:cs typeface="Arial"/>
              </a:rPr>
              <a:t>T </a:t>
            </a:r>
            <a:r>
              <a:rPr dirty="0" sz="1350" spc="20">
                <a:latin typeface="Arial"/>
                <a:cs typeface="Arial"/>
              </a:rPr>
              <a:t>= </a:t>
            </a:r>
            <a:r>
              <a:rPr dirty="0" sz="1350">
                <a:latin typeface="Arial"/>
                <a:cs typeface="Arial"/>
              </a:rPr>
              <a:t>temperature </a:t>
            </a:r>
            <a:r>
              <a:rPr dirty="0" sz="1350" spc="5">
                <a:latin typeface="Arial"/>
                <a:cs typeface="Arial"/>
              </a:rPr>
              <a:t>rise </a:t>
            </a:r>
            <a:r>
              <a:rPr dirty="0" sz="1350" spc="10">
                <a:latin typeface="Arial"/>
                <a:cs typeface="Arial"/>
              </a:rPr>
              <a:t>at </a:t>
            </a:r>
            <a:r>
              <a:rPr dirty="0" sz="1350" spc="5">
                <a:latin typeface="Arial"/>
                <a:cs typeface="Arial"/>
              </a:rPr>
              <a:t>tool-chip interface; </a:t>
            </a:r>
            <a:r>
              <a:rPr dirty="0" sz="1350" spc="25" i="1">
                <a:latin typeface="Arial"/>
                <a:cs typeface="Arial"/>
              </a:rPr>
              <a:t>U</a:t>
            </a:r>
            <a:r>
              <a:rPr dirty="0" sz="1350" spc="225" i="1">
                <a:latin typeface="Arial"/>
                <a:cs typeface="Arial"/>
              </a:rPr>
              <a:t> </a:t>
            </a:r>
            <a:r>
              <a:rPr dirty="0" sz="1350" spc="20">
                <a:latin typeface="Arial"/>
                <a:cs typeface="Arial"/>
              </a:rPr>
              <a:t>= </a:t>
            </a:r>
            <a:r>
              <a:rPr dirty="0" sz="1350" spc="5">
                <a:latin typeface="Arial"/>
                <a:cs typeface="Arial"/>
              </a:rPr>
              <a:t>specific </a:t>
            </a:r>
            <a:r>
              <a:rPr dirty="0" sz="1350" spc="10">
                <a:latin typeface="Arial"/>
                <a:cs typeface="Arial"/>
              </a:rPr>
              <a:t>energy; </a:t>
            </a:r>
            <a:r>
              <a:rPr dirty="0" sz="1350" spc="15" i="1">
                <a:latin typeface="Arial"/>
                <a:cs typeface="Arial"/>
              </a:rPr>
              <a:t>v </a:t>
            </a:r>
            <a:r>
              <a:rPr dirty="0" sz="1350" spc="20">
                <a:latin typeface="Arial"/>
                <a:cs typeface="Arial"/>
              </a:rPr>
              <a:t>= </a:t>
            </a:r>
            <a:r>
              <a:rPr dirty="0" sz="1350">
                <a:latin typeface="Arial"/>
                <a:cs typeface="Arial"/>
              </a:rPr>
              <a:t>cutting </a:t>
            </a:r>
            <a:r>
              <a:rPr dirty="0" sz="1350" spc="10">
                <a:latin typeface="Arial"/>
                <a:cs typeface="Arial"/>
              </a:rPr>
              <a:t>speed; </a:t>
            </a:r>
            <a:r>
              <a:rPr dirty="0" sz="1350" i="1">
                <a:latin typeface="Arial"/>
                <a:cs typeface="Arial"/>
              </a:rPr>
              <a:t>t</a:t>
            </a:r>
            <a:r>
              <a:rPr dirty="0" baseline="-20833" sz="1200" i="1">
                <a:latin typeface="Arial"/>
                <a:cs typeface="Arial"/>
              </a:rPr>
              <a:t>o </a:t>
            </a:r>
            <a:r>
              <a:rPr dirty="0" sz="1350" spc="20">
                <a:latin typeface="Arial"/>
                <a:cs typeface="Arial"/>
              </a:rPr>
              <a:t>= </a:t>
            </a:r>
            <a:r>
              <a:rPr dirty="0" sz="1350" spc="10">
                <a:latin typeface="Arial"/>
                <a:cs typeface="Arial"/>
              </a:rPr>
              <a:t>chip thickness before cut;</a:t>
            </a:r>
            <a:endParaRPr sz="1350">
              <a:latin typeface="Arial"/>
              <a:cs typeface="Arial"/>
            </a:endParaRPr>
          </a:p>
          <a:p>
            <a:pPr marL="50800" marR="2600960">
              <a:lnSpc>
                <a:spcPts val="1720"/>
              </a:lnSpc>
              <a:spcBef>
                <a:spcPts val="50"/>
              </a:spcBef>
            </a:pPr>
            <a:r>
              <a:rPr dirty="0" sz="1400" spc="345">
                <a:latin typeface="OpenSymbol"/>
                <a:cs typeface="OpenSymbol"/>
              </a:rPr>
              <a:t></a:t>
            </a:r>
            <a:r>
              <a:rPr dirty="0" sz="1350" spc="345" i="1">
                <a:latin typeface="Arial"/>
                <a:cs typeface="Arial"/>
              </a:rPr>
              <a:t>C </a:t>
            </a:r>
            <a:r>
              <a:rPr dirty="0" sz="1350" spc="20">
                <a:latin typeface="Arial"/>
                <a:cs typeface="Arial"/>
              </a:rPr>
              <a:t>= </a:t>
            </a:r>
            <a:r>
              <a:rPr dirty="0" sz="1350" spc="5">
                <a:latin typeface="Arial"/>
                <a:cs typeface="Arial"/>
              </a:rPr>
              <a:t>volumetric specific </a:t>
            </a:r>
            <a:r>
              <a:rPr dirty="0" sz="1350" spc="10">
                <a:latin typeface="Arial"/>
                <a:cs typeface="Arial"/>
              </a:rPr>
              <a:t>heat of </a:t>
            </a:r>
            <a:r>
              <a:rPr dirty="0" sz="1350" spc="15">
                <a:latin typeface="Arial"/>
                <a:cs typeface="Arial"/>
              </a:rPr>
              <a:t>work </a:t>
            </a:r>
            <a:r>
              <a:rPr dirty="0" sz="1350" spc="5">
                <a:latin typeface="Arial"/>
                <a:cs typeface="Arial"/>
              </a:rPr>
              <a:t>material; </a:t>
            </a:r>
            <a:r>
              <a:rPr dirty="0" sz="1350" spc="20" i="1">
                <a:latin typeface="Arial"/>
                <a:cs typeface="Arial"/>
              </a:rPr>
              <a:t>K </a:t>
            </a:r>
            <a:r>
              <a:rPr dirty="0" sz="1350" spc="20">
                <a:latin typeface="Arial"/>
                <a:cs typeface="Arial"/>
              </a:rPr>
              <a:t>= </a:t>
            </a:r>
            <a:r>
              <a:rPr dirty="0" sz="1350" spc="10">
                <a:latin typeface="Arial"/>
                <a:cs typeface="Arial"/>
              </a:rPr>
              <a:t>thermal </a:t>
            </a:r>
            <a:r>
              <a:rPr dirty="0" sz="1350">
                <a:latin typeface="Arial"/>
                <a:cs typeface="Arial"/>
              </a:rPr>
              <a:t>diffusivity </a:t>
            </a:r>
            <a:r>
              <a:rPr dirty="0" sz="1350" spc="10">
                <a:latin typeface="Arial"/>
                <a:cs typeface="Arial"/>
              </a:rPr>
              <a:t>of work</a:t>
            </a:r>
            <a:r>
              <a:rPr dirty="0" sz="1350" spc="25">
                <a:latin typeface="Arial"/>
                <a:cs typeface="Arial"/>
              </a:rPr>
              <a:t> </a:t>
            </a:r>
            <a:r>
              <a:rPr dirty="0" sz="1350" spc="-130">
                <a:latin typeface="Arial"/>
                <a:cs typeface="Arial"/>
              </a:rPr>
              <a:t>material.  </a:t>
            </a:r>
            <a:r>
              <a:rPr dirty="0" sz="1350" spc="15">
                <a:latin typeface="Arial"/>
                <a:cs typeface="Arial"/>
              </a:rPr>
              <a:t>By </a:t>
            </a:r>
            <a:r>
              <a:rPr dirty="0" sz="1350" spc="5">
                <a:latin typeface="Arial"/>
                <a:cs typeface="Arial"/>
              </a:rPr>
              <a:t>this</a:t>
            </a:r>
            <a:r>
              <a:rPr dirty="0" sz="1350" spc="-2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formula-</a:t>
            </a:r>
            <a:endParaRPr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Arial"/>
              <a:cs typeface="Arial"/>
            </a:endParaRPr>
          </a:p>
          <a:p>
            <a:pPr marL="51435">
              <a:lnSpc>
                <a:spcPct val="100000"/>
              </a:lnSpc>
              <a:tabLst>
                <a:tab pos="4869815" algn="l"/>
              </a:tabLst>
            </a:pPr>
            <a:r>
              <a:rPr dirty="0" baseline="4115" sz="2025" spc="15" b="1">
                <a:latin typeface="Arial"/>
                <a:cs typeface="Arial"/>
              </a:rPr>
              <a:t>Cutting temperatures</a:t>
            </a:r>
            <a:r>
              <a:rPr dirty="0" baseline="4115" sz="2025" spc="67" b="1">
                <a:latin typeface="Arial"/>
                <a:cs typeface="Arial"/>
              </a:rPr>
              <a:t> </a:t>
            </a:r>
            <a:r>
              <a:rPr dirty="0" baseline="4115" sz="2025" spc="15" b="1">
                <a:latin typeface="Arial"/>
                <a:cs typeface="Arial"/>
              </a:rPr>
              <a:t>increase with:</a:t>
            </a:r>
            <a:r>
              <a:rPr dirty="0" baseline="4115" sz="2025" spc="15">
                <a:latin typeface="Times New Roman"/>
                <a:cs typeface="Times New Roman"/>
              </a:rPr>
              <a:t>	</a:t>
            </a:r>
            <a:r>
              <a:rPr dirty="0" sz="1350" spc="10" b="1">
                <a:latin typeface="Arial"/>
                <a:cs typeface="Arial"/>
              </a:rPr>
              <a:t>Cutting temperatures decrease</a:t>
            </a:r>
            <a:r>
              <a:rPr dirty="0" sz="1350" spc="-25" b="1">
                <a:latin typeface="Arial"/>
                <a:cs typeface="Arial"/>
              </a:rPr>
              <a:t> </a:t>
            </a:r>
            <a:r>
              <a:rPr dirty="0" sz="1350" spc="10" b="1">
                <a:latin typeface="Arial"/>
                <a:cs typeface="Arial"/>
              </a:rPr>
              <a:t>with:</a:t>
            </a:r>
            <a:endParaRPr sz="13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9652" y="6362558"/>
            <a:ext cx="7955915" cy="9385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350" spc="10">
                <a:latin typeface="Arial"/>
                <a:cs typeface="Arial"/>
              </a:rPr>
              <a:t>The </a:t>
            </a:r>
            <a:r>
              <a:rPr dirty="0" sz="1350" spc="15">
                <a:latin typeface="Arial"/>
                <a:cs typeface="Arial"/>
              </a:rPr>
              <a:t>mean </a:t>
            </a:r>
            <a:r>
              <a:rPr dirty="0" sz="1350" spc="10">
                <a:latin typeface="Arial"/>
                <a:cs typeface="Arial"/>
              </a:rPr>
              <a:t>temperature in turning </a:t>
            </a:r>
            <a:r>
              <a:rPr dirty="0" sz="1350" spc="15">
                <a:latin typeface="Arial"/>
                <a:cs typeface="Arial"/>
              </a:rPr>
              <a:t>on </a:t>
            </a:r>
            <a:r>
              <a:rPr dirty="0" sz="1350" spc="20">
                <a:latin typeface="Arial"/>
                <a:cs typeface="Arial"/>
              </a:rPr>
              <a:t>a </a:t>
            </a:r>
            <a:r>
              <a:rPr dirty="0" sz="1350" spc="5">
                <a:latin typeface="Arial"/>
                <a:cs typeface="Arial"/>
              </a:rPr>
              <a:t>lathe </a:t>
            </a:r>
            <a:r>
              <a:rPr dirty="0" sz="1350" spc="10">
                <a:latin typeface="Arial"/>
                <a:cs typeface="Arial"/>
              </a:rPr>
              <a:t>is </a:t>
            </a:r>
            <a:r>
              <a:rPr dirty="0" sz="1350" spc="5">
                <a:latin typeface="Arial"/>
                <a:cs typeface="Arial"/>
              </a:rPr>
              <a:t>proportional to </a:t>
            </a:r>
            <a:r>
              <a:rPr dirty="0" sz="1350" spc="10">
                <a:latin typeface="Arial"/>
                <a:cs typeface="Arial"/>
              </a:rPr>
              <a:t>the </a:t>
            </a:r>
            <a:r>
              <a:rPr dirty="0" sz="1350" spc="5">
                <a:latin typeface="Arial"/>
                <a:cs typeface="Arial"/>
              </a:rPr>
              <a:t>cutting </a:t>
            </a:r>
            <a:r>
              <a:rPr dirty="0" sz="1350" spc="15">
                <a:latin typeface="Arial"/>
                <a:cs typeface="Arial"/>
              </a:rPr>
              <a:t>speed and</a:t>
            </a:r>
            <a:r>
              <a:rPr dirty="0" sz="1350" spc="-15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feed:</a:t>
            </a:r>
            <a:endParaRPr sz="1350">
              <a:latin typeface="Arial"/>
              <a:cs typeface="Arial"/>
            </a:endParaRPr>
          </a:p>
          <a:p>
            <a:pPr marL="3421379">
              <a:lnSpc>
                <a:spcPct val="100000"/>
              </a:lnSpc>
              <a:spcBef>
                <a:spcPts val="50"/>
              </a:spcBef>
            </a:pPr>
            <a:r>
              <a:rPr dirty="0" sz="1700" spc="-15" b="1">
                <a:latin typeface="Arial"/>
                <a:cs typeface="Arial"/>
              </a:rPr>
              <a:t>Mean </a:t>
            </a:r>
            <a:r>
              <a:rPr dirty="0" sz="1700" spc="-10" b="1">
                <a:latin typeface="Arial"/>
                <a:cs typeface="Arial"/>
              </a:rPr>
              <a:t>temperature </a:t>
            </a:r>
            <a:r>
              <a:rPr dirty="0" sz="1800" spc="5" b="1">
                <a:latin typeface="Arial"/>
                <a:cs typeface="Arial"/>
              </a:rPr>
              <a:t>α V</a:t>
            </a:r>
            <a:r>
              <a:rPr dirty="0" baseline="23809" sz="1575" spc="7" b="1">
                <a:latin typeface="Arial"/>
                <a:cs typeface="Arial"/>
              </a:rPr>
              <a:t>a</a:t>
            </a:r>
            <a:r>
              <a:rPr dirty="0" baseline="23809" sz="1575" spc="82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f</a:t>
            </a:r>
            <a:r>
              <a:rPr dirty="0" baseline="23809" sz="1575" spc="-7" b="1">
                <a:latin typeface="Arial"/>
                <a:cs typeface="Arial"/>
              </a:rPr>
              <a:t>b</a:t>
            </a:r>
            <a:endParaRPr baseline="23809" sz="1575">
              <a:latin typeface="Arial"/>
              <a:cs typeface="Arial"/>
            </a:endParaRPr>
          </a:p>
          <a:p>
            <a:pPr marL="38100" marR="30480">
              <a:lnSpc>
                <a:spcPct val="101800"/>
              </a:lnSpc>
              <a:spcBef>
                <a:spcPts val="20"/>
              </a:spcBef>
            </a:pPr>
            <a:r>
              <a:rPr dirty="0" sz="1350" spc="20">
                <a:latin typeface="Arial"/>
                <a:cs typeface="Arial"/>
              </a:rPr>
              <a:t>a </a:t>
            </a:r>
            <a:r>
              <a:rPr dirty="0" sz="1350" spc="10">
                <a:latin typeface="Arial"/>
                <a:cs typeface="Arial"/>
              </a:rPr>
              <a:t>and </a:t>
            </a:r>
            <a:r>
              <a:rPr dirty="0" sz="1350" spc="20">
                <a:latin typeface="Arial"/>
                <a:cs typeface="Arial"/>
              </a:rPr>
              <a:t>b </a:t>
            </a:r>
            <a:r>
              <a:rPr dirty="0" sz="1350" spc="5">
                <a:latin typeface="Arial"/>
                <a:cs typeface="Arial"/>
              </a:rPr>
              <a:t>are constants </a:t>
            </a:r>
            <a:r>
              <a:rPr dirty="0" sz="1350" spc="10">
                <a:latin typeface="Arial"/>
                <a:cs typeface="Arial"/>
              </a:rPr>
              <a:t>that </a:t>
            </a:r>
            <a:r>
              <a:rPr dirty="0" sz="1350" spc="15">
                <a:latin typeface="Arial"/>
                <a:cs typeface="Arial"/>
              </a:rPr>
              <a:t>depend on </a:t>
            </a:r>
            <a:r>
              <a:rPr dirty="0" sz="1350" spc="10">
                <a:latin typeface="Arial"/>
                <a:cs typeface="Arial"/>
              </a:rPr>
              <a:t>tool </a:t>
            </a:r>
            <a:r>
              <a:rPr dirty="0" sz="1350" spc="15">
                <a:latin typeface="Arial"/>
                <a:cs typeface="Arial"/>
              </a:rPr>
              <a:t>and </a:t>
            </a:r>
            <a:r>
              <a:rPr dirty="0" sz="1350" spc="10">
                <a:latin typeface="Arial"/>
                <a:cs typeface="Arial"/>
              </a:rPr>
              <a:t>workpiece </a:t>
            </a:r>
            <a:r>
              <a:rPr dirty="0" sz="1350" spc="5">
                <a:latin typeface="Arial"/>
                <a:cs typeface="Arial"/>
              </a:rPr>
              <a:t>materials, </a:t>
            </a:r>
            <a:r>
              <a:rPr dirty="0" sz="1350" spc="20">
                <a:latin typeface="Arial"/>
                <a:cs typeface="Arial"/>
              </a:rPr>
              <a:t>V </a:t>
            </a:r>
            <a:r>
              <a:rPr dirty="0" sz="1350" spc="5">
                <a:latin typeface="Arial"/>
                <a:cs typeface="Arial"/>
              </a:rPr>
              <a:t>is </a:t>
            </a:r>
            <a:r>
              <a:rPr dirty="0" sz="1350" spc="10">
                <a:latin typeface="Arial"/>
                <a:cs typeface="Arial"/>
              </a:rPr>
              <a:t>the </a:t>
            </a:r>
            <a:r>
              <a:rPr dirty="0" sz="1350" spc="5">
                <a:latin typeface="Arial"/>
                <a:cs typeface="Arial"/>
              </a:rPr>
              <a:t>cutting </a:t>
            </a:r>
            <a:r>
              <a:rPr dirty="0" sz="1350" spc="10">
                <a:latin typeface="Arial"/>
                <a:cs typeface="Arial"/>
              </a:rPr>
              <a:t>speed, </a:t>
            </a:r>
            <a:r>
              <a:rPr dirty="0" sz="1350" spc="15">
                <a:latin typeface="Arial"/>
                <a:cs typeface="Arial"/>
              </a:rPr>
              <a:t>and </a:t>
            </a:r>
            <a:r>
              <a:rPr dirty="0" sz="1350" spc="10">
                <a:latin typeface="Arial"/>
                <a:cs typeface="Arial"/>
              </a:rPr>
              <a:t>f </a:t>
            </a:r>
            <a:r>
              <a:rPr dirty="0" sz="1350" spc="5">
                <a:latin typeface="Arial"/>
                <a:cs typeface="Arial"/>
              </a:rPr>
              <a:t>is </a:t>
            </a:r>
            <a:r>
              <a:rPr dirty="0" sz="1350" spc="10">
                <a:latin typeface="Arial"/>
                <a:cs typeface="Arial"/>
              </a:rPr>
              <a:t>the  feed of the</a:t>
            </a:r>
            <a:r>
              <a:rPr dirty="0" sz="1350" spc="-20">
                <a:latin typeface="Arial"/>
                <a:cs typeface="Arial"/>
              </a:rPr>
              <a:t> </a:t>
            </a:r>
            <a:r>
              <a:rPr dirty="0" sz="1350" spc="5">
                <a:latin typeface="Arial"/>
                <a:cs typeface="Arial"/>
              </a:rPr>
              <a:t>tool.</a:t>
            </a:r>
            <a:endParaRPr sz="1350">
              <a:latin typeface="Arial"/>
              <a:cs typeface="Arial"/>
            </a:endParaRPr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2362532" y="5192867"/>
          <a:ext cx="6418580" cy="721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3600"/>
                <a:gridCol w="2133600"/>
                <a:gridCol w="2134235"/>
              </a:tblGrid>
              <a:tr h="236639">
                <a:tc>
                  <a:txBody>
                    <a:bodyPr/>
                    <a:lstStyle/>
                    <a:p>
                      <a:pPr marL="72390">
                        <a:lnSpc>
                          <a:spcPts val="1660"/>
                        </a:lnSpc>
                      </a:pPr>
                      <a:r>
                        <a:rPr dirty="0" sz="1500" spc="-40" b="1">
                          <a:latin typeface="Arial"/>
                          <a:cs typeface="Arial"/>
                        </a:rPr>
                        <a:t>Tool</a:t>
                      </a:r>
                      <a:r>
                        <a:rPr dirty="0" sz="150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00" spc="-10" b="1">
                          <a:latin typeface="Arial"/>
                          <a:cs typeface="Arial"/>
                        </a:rPr>
                        <a:t>material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4C7"/>
                    </a:solidFill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ts val="1660"/>
                        </a:lnSpc>
                      </a:pPr>
                      <a:r>
                        <a:rPr dirty="0" sz="1500" b="1">
                          <a:latin typeface="Arial"/>
                          <a:cs typeface="Arial"/>
                        </a:rPr>
                        <a:t>a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4C7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660"/>
                        </a:lnSpc>
                      </a:pPr>
                      <a:r>
                        <a:rPr dirty="0" sz="1500" b="1">
                          <a:latin typeface="Arial"/>
                          <a:cs typeface="Arial"/>
                        </a:rPr>
                        <a:t>b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4C7"/>
                    </a:solidFill>
                  </a:tcPr>
                </a:tc>
              </a:tr>
              <a:tr h="236626">
                <a:tc>
                  <a:txBody>
                    <a:bodyPr/>
                    <a:lstStyle/>
                    <a:p>
                      <a:pPr marL="72390">
                        <a:lnSpc>
                          <a:spcPts val="1660"/>
                        </a:lnSpc>
                      </a:pPr>
                      <a:r>
                        <a:rPr dirty="0" sz="1500" spc="-15" b="1">
                          <a:latin typeface="Arial"/>
                          <a:cs typeface="Arial"/>
                        </a:rPr>
                        <a:t>Carbide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4C7"/>
                    </a:solidFill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ts val="1660"/>
                        </a:lnSpc>
                      </a:pPr>
                      <a:r>
                        <a:rPr dirty="0" sz="1500" spc="-10">
                          <a:latin typeface="Arial"/>
                          <a:cs typeface="Arial"/>
                        </a:rPr>
                        <a:t>0.2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4C7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660"/>
                        </a:lnSpc>
                      </a:pPr>
                      <a:r>
                        <a:rPr dirty="0" sz="1500" spc="-10">
                          <a:latin typeface="Arial"/>
                          <a:cs typeface="Arial"/>
                        </a:rPr>
                        <a:t>0.125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4C7"/>
                    </a:solidFill>
                  </a:tcPr>
                </a:tc>
              </a:tr>
              <a:tr h="237020">
                <a:tc>
                  <a:txBody>
                    <a:bodyPr/>
                    <a:lstStyle/>
                    <a:p>
                      <a:pPr marL="72390">
                        <a:lnSpc>
                          <a:spcPts val="1660"/>
                        </a:lnSpc>
                      </a:pPr>
                      <a:r>
                        <a:rPr dirty="0" sz="1500" spc="-10" b="1">
                          <a:latin typeface="Arial"/>
                          <a:cs typeface="Arial"/>
                        </a:rPr>
                        <a:t>HSS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4C7"/>
                    </a:solidFill>
                  </a:tcPr>
                </a:tc>
                <a:tc>
                  <a:txBody>
                    <a:bodyPr/>
                    <a:lstStyle/>
                    <a:p>
                      <a:pPr marL="74295">
                        <a:lnSpc>
                          <a:spcPts val="1660"/>
                        </a:lnSpc>
                      </a:pPr>
                      <a:r>
                        <a:rPr dirty="0" sz="1500" spc="-10">
                          <a:latin typeface="Arial"/>
                          <a:cs typeface="Arial"/>
                        </a:rPr>
                        <a:t>0.5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4C7"/>
                    </a:solidFill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ts val="1660"/>
                        </a:lnSpc>
                      </a:pPr>
                      <a:r>
                        <a:rPr dirty="0" sz="1500" spc="-10">
                          <a:latin typeface="Arial"/>
                          <a:cs typeface="Arial"/>
                        </a:rPr>
                        <a:t>0.375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4C7"/>
                    </a:solidFill>
                  </a:tcPr>
                </a:tc>
              </a:tr>
            </a:tbl>
          </a:graphicData>
        </a:graphic>
      </p:graphicFrame>
      <p:sp>
        <p:nvSpPr>
          <p:cNvPr id="25" name="object 25"/>
          <p:cNvSpPr txBox="1"/>
          <p:nvPr/>
        </p:nvSpPr>
        <p:spPr>
          <a:xfrm>
            <a:off x="5661910" y="4051458"/>
            <a:ext cx="3733800" cy="6591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06070" indent="-294005">
              <a:lnSpc>
                <a:spcPct val="100000"/>
              </a:lnSpc>
              <a:spcBef>
                <a:spcPts val="135"/>
              </a:spcBef>
              <a:buChar char="•"/>
              <a:tabLst>
                <a:tab pos="306070" algn="l"/>
                <a:tab pos="306705" algn="l"/>
              </a:tabLst>
            </a:pPr>
            <a:r>
              <a:rPr dirty="0" sz="1350" spc="10">
                <a:latin typeface="Arial"/>
                <a:cs typeface="Arial"/>
              </a:rPr>
              <a:t>increasing specific</a:t>
            </a:r>
            <a:r>
              <a:rPr dirty="0" sz="1350" spc="-3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heat</a:t>
            </a:r>
            <a:endParaRPr sz="1350">
              <a:latin typeface="Arial"/>
              <a:cs typeface="Arial"/>
            </a:endParaRPr>
          </a:p>
          <a:p>
            <a:pPr marL="306070" marR="5080" indent="-294005">
              <a:lnSpc>
                <a:spcPts val="1660"/>
              </a:lnSpc>
              <a:spcBef>
                <a:spcPts val="65"/>
              </a:spcBef>
              <a:buChar char="•"/>
              <a:tabLst>
                <a:tab pos="306070" algn="l"/>
                <a:tab pos="306705" algn="l"/>
              </a:tabLst>
            </a:pPr>
            <a:r>
              <a:rPr dirty="0" sz="1350" spc="10">
                <a:latin typeface="Arial"/>
                <a:cs typeface="Arial"/>
              </a:rPr>
              <a:t>increasing thermal </a:t>
            </a:r>
            <a:r>
              <a:rPr dirty="0" sz="1350" spc="5">
                <a:latin typeface="Arial"/>
                <a:cs typeface="Arial"/>
              </a:rPr>
              <a:t>conductivity </a:t>
            </a:r>
            <a:r>
              <a:rPr dirty="0" sz="1350" spc="10">
                <a:latin typeface="Arial"/>
                <a:cs typeface="Arial"/>
              </a:rPr>
              <a:t>of workpiece  </a:t>
            </a:r>
            <a:r>
              <a:rPr dirty="0" sz="1350" spc="5">
                <a:latin typeface="Arial"/>
                <a:cs typeface="Arial"/>
              </a:rPr>
              <a:t>material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70414"/>
            <a:ext cx="9332595" cy="1195070"/>
            <a:chOff x="360169" y="570414"/>
            <a:chExt cx="9332595" cy="119507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2811" y="370438"/>
            <a:ext cx="3066415" cy="33401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000" spc="-10" b="1">
                <a:latin typeface="Arial"/>
                <a:cs typeface="Arial"/>
              </a:rPr>
              <a:t>Temperature</a:t>
            </a:r>
            <a:r>
              <a:rPr dirty="0" sz="2000" spc="-50" b="1">
                <a:latin typeface="Arial"/>
                <a:cs typeface="Arial"/>
              </a:rPr>
              <a:t> </a:t>
            </a:r>
            <a:r>
              <a:rPr dirty="0" sz="2000" spc="5" b="1">
                <a:latin typeface="Arial"/>
                <a:cs typeface="Arial"/>
              </a:rPr>
              <a:t>Distribution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8212" y="167610"/>
            <a:ext cx="9658350" cy="3416935"/>
            <a:chOff x="508212" y="167610"/>
            <a:chExt cx="9658350" cy="3416935"/>
          </a:xfrm>
        </p:grpSpPr>
        <p:sp>
          <p:nvSpPr>
            <p:cNvPr id="7" name="object 7"/>
            <p:cNvSpPr/>
            <p:nvPr/>
          </p:nvSpPr>
          <p:spPr>
            <a:xfrm>
              <a:off x="508212" y="755556"/>
              <a:ext cx="4005464" cy="26573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81296" y="167610"/>
              <a:ext cx="5484698" cy="34163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7690396" y="4476458"/>
            <a:ext cx="2265057" cy="1631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89478" y="3746961"/>
            <a:ext cx="400304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1499"/>
              </a:lnSpc>
              <a:spcBef>
                <a:spcPts val="95"/>
              </a:spcBef>
            </a:pPr>
            <a:r>
              <a:rPr dirty="0" sz="1050" b="1">
                <a:latin typeface="Arial"/>
                <a:cs typeface="Arial"/>
              </a:rPr>
              <a:t>Figure </a:t>
            </a:r>
            <a:r>
              <a:rPr dirty="0" sz="1050" spc="-10" b="1">
                <a:latin typeface="Arial"/>
                <a:cs typeface="Arial"/>
              </a:rPr>
              <a:t>Typical </a:t>
            </a:r>
            <a:r>
              <a:rPr dirty="0" sz="1050" b="1">
                <a:latin typeface="Arial"/>
                <a:cs typeface="Arial"/>
              </a:rPr>
              <a:t>temperature distribution </a:t>
            </a:r>
            <a:r>
              <a:rPr dirty="0" sz="1050" spc="5" b="1">
                <a:latin typeface="Arial"/>
                <a:cs typeface="Arial"/>
              </a:rPr>
              <a:t>in </a:t>
            </a:r>
            <a:r>
              <a:rPr dirty="0" sz="1050" b="1">
                <a:latin typeface="Arial"/>
                <a:cs typeface="Arial"/>
              </a:rPr>
              <a:t>the </a:t>
            </a:r>
            <a:r>
              <a:rPr dirty="0" sz="1050" spc="-10" b="1">
                <a:latin typeface="Arial"/>
                <a:cs typeface="Arial"/>
              </a:rPr>
              <a:t>cutting </a:t>
            </a:r>
            <a:r>
              <a:rPr dirty="0" sz="1050" b="1">
                <a:latin typeface="Arial"/>
                <a:cs typeface="Arial"/>
              </a:rPr>
              <a:t>zone.  </a:t>
            </a:r>
            <a:r>
              <a:rPr dirty="0" sz="1050" spc="5" b="1">
                <a:latin typeface="Arial"/>
                <a:cs typeface="Arial"/>
              </a:rPr>
              <a:t>Note </a:t>
            </a:r>
            <a:r>
              <a:rPr dirty="0" sz="1050" b="1">
                <a:latin typeface="Arial"/>
                <a:cs typeface="Arial"/>
              </a:rPr>
              <a:t>the severe temperature gradients within the </a:t>
            </a:r>
            <a:r>
              <a:rPr dirty="0" sz="1050" spc="-5" b="1">
                <a:latin typeface="Arial"/>
                <a:cs typeface="Arial"/>
              </a:rPr>
              <a:t>tool </a:t>
            </a:r>
            <a:r>
              <a:rPr dirty="0" sz="1050" b="1">
                <a:latin typeface="Arial"/>
                <a:cs typeface="Arial"/>
              </a:rPr>
              <a:t>and </a:t>
            </a:r>
            <a:r>
              <a:rPr dirty="0" sz="1050" spc="-5" b="1">
                <a:latin typeface="Arial"/>
                <a:cs typeface="Arial"/>
              </a:rPr>
              <a:t>the  chip, </a:t>
            </a:r>
            <a:r>
              <a:rPr dirty="0" sz="1050" b="1">
                <a:latin typeface="Arial"/>
                <a:cs typeface="Arial"/>
              </a:rPr>
              <a:t>and </a:t>
            </a:r>
            <a:r>
              <a:rPr dirty="0" sz="1050" spc="-5" b="1">
                <a:latin typeface="Arial"/>
                <a:cs typeface="Arial"/>
              </a:rPr>
              <a:t>that </a:t>
            </a:r>
            <a:r>
              <a:rPr dirty="0" sz="1050" b="1">
                <a:latin typeface="Arial"/>
                <a:cs typeface="Arial"/>
              </a:rPr>
              <a:t>the workpiece is </a:t>
            </a:r>
            <a:r>
              <a:rPr dirty="0" sz="1050" spc="-5" b="1">
                <a:latin typeface="Arial"/>
                <a:cs typeface="Arial"/>
              </a:rPr>
              <a:t>relatively</a:t>
            </a:r>
            <a:r>
              <a:rPr dirty="0" sz="1050" spc="235" b="1">
                <a:latin typeface="Arial"/>
                <a:cs typeface="Arial"/>
              </a:rPr>
              <a:t> </a:t>
            </a:r>
            <a:r>
              <a:rPr dirty="0" sz="1050" b="1">
                <a:latin typeface="Arial"/>
                <a:cs typeface="Arial"/>
              </a:rPr>
              <a:t>cool.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83</a:t>
            </a:fld>
          </a:p>
        </p:txBody>
      </p:sp>
      <p:sp>
        <p:nvSpPr>
          <p:cNvPr id="11" name="object 11"/>
          <p:cNvSpPr txBox="1"/>
          <p:nvPr/>
        </p:nvSpPr>
        <p:spPr>
          <a:xfrm>
            <a:off x="6756483" y="6176936"/>
            <a:ext cx="3411854" cy="674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1200"/>
              </a:lnSpc>
              <a:spcBef>
                <a:spcPts val="100"/>
              </a:spcBef>
            </a:pPr>
            <a:r>
              <a:rPr dirty="0" sz="1050" b="1">
                <a:latin typeface="Arial"/>
                <a:cs typeface="Arial"/>
              </a:rPr>
              <a:t>Figure Proportion </a:t>
            </a:r>
            <a:r>
              <a:rPr dirty="0" sz="1050" spc="5" b="1">
                <a:latin typeface="Arial"/>
                <a:cs typeface="Arial"/>
              </a:rPr>
              <a:t>of </a:t>
            </a:r>
            <a:r>
              <a:rPr dirty="0" sz="1050" spc="-5" b="1">
                <a:latin typeface="Arial"/>
                <a:cs typeface="Arial"/>
              </a:rPr>
              <a:t>the </a:t>
            </a:r>
            <a:r>
              <a:rPr dirty="0" sz="1050" b="1">
                <a:latin typeface="Arial"/>
                <a:cs typeface="Arial"/>
              </a:rPr>
              <a:t>heat generated in </a:t>
            </a:r>
            <a:r>
              <a:rPr dirty="0" sz="1050" spc="-10" b="1">
                <a:latin typeface="Arial"/>
                <a:cs typeface="Arial"/>
              </a:rPr>
              <a:t>cutting  </a:t>
            </a:r>
            <a:r>
              <a:rPr dirty="0" sz="1050" spc="-5" b="1">
                <a:latin typeface="Arial"/>
                <a:cs typeface="Arial"/>
              </a:rPr>
              <a:t>transferred </a:t>
            </a:r>
            <a:r>
              <a:rPr dirty="0" sz="1050" b="1">
                <a:latin typeface="Arial"/>
                <a:cs typeface="Arial"/>
              </a:rPr>
              <a:t>into the </a:t>
            </a:r>
            <a:r>
              <a:rPr dirty="0" sz="1050" spc="-10" b="1">
                <a:latin typeface="Arial"/>
                <a:cs typeface="Arial"/>
              </a:rPr>
              <a:t>tool, </a:t>
            </a:r>
            <a:r>
              <a:rPr dirty="0" sz="1050" b="1">
                <a:latin typeface="Arial"/>
                <a:cs typeface="Arial"/>
              </a:rPr>
              <a:t>workpiece, and chip as </a:t>
            </a:r>
            <a:r>
              <a:rPr dirty="0" sz="1050" spc="5" b="1">
                <a:latin typeface="Arial"/>
                <a:cs typeface="Arial"/>
              </a:rPr>
              <a:t>a  </a:t>
            </a:r>
            <a:r>
              <a:rPr dirty="0" sz="1050" spc="-5" b="1">
                <a:latin typeface="Arial"/>
                <a:cs typeface="Arial"/>
              </a:rPr>
              <a:t>function </a:t>
            </a:r>
            <a:r>
              <a:rPr dirty="0" sz="1050" spc="5" b="1">
                <a:latin typeface="Arial"/>
                <a:cs typeface="Arial"/>
              </a:rPr>
              <a:t>of the </a:t>
            </a:r>
            <a:r>
              <a:rPr dirty="0" sz="1050" b="1">
                <a:latin typeface="Arial"/>
                <a:cs typeface="Arial"/>
              </a:rPr>
              <a:t>cutting speed. </a:t>
            </a:r>
            <a:r>
              <a:rPr dirty="0" sz="1050" spc="5" b="1">
                <a:latin typeface="Arial"/>
                <a:cs typeface="Arial"/>
              </a:rPr>
              <a:t>Note</a:t>
            </a:r>
            <a:r>
              <a:rPr dirty="0" sz="1050" spc="300" b="1">
                <a:latin typeface="Arial"/>
                <a:cs typeface="Arial"/>
              </a:rPr>
              <a:t> </a:t>
            </a:r>
            <a:r>
              <a:rPr dirty="0" sz="1050" spc="-10" b="1">
                <a:latin typeface="Arial"/>
                <a:cs typeface="Arial"/>
              </a:rPr>
              <a:t>that </a:t>
            </a:r>
            <a:r>
              <a:rPr dirty="0" sz="1050" spc="-5" b="1">
                <a:latin typeface="Arial"/>
                <a:cs typeface="Arial"/>
              </a:rPr>
              <a:t>the </a:t>
            </a:r>
            <a:r>
              <a:rPr dirty="0" sz="1050" b="1">
                <a:latin typeface="Arial"/>
                <a:cs typeface="Arial"/>
              </a:rPr>
              <a:t>chip  removes most </a:t>
            </a:r>
            <a:r>
              <a:rPr dirty="0" sz="1050" spc="5" b="1">
                <a:latin typeface="Arial"/>
                <a:cs typeface="Arial"/>
              </a:rPr>
              <a:t>of </a:t>
            </a:r>
            <a:r>
              <a:rPr dirty="0" sz="1050" b="1">
                <a:latin typeface="Arial"/>
                <a:cs typeface="Arial"/>
              </a:rPr>
              <a:t>the </a:t>
            </a:r>
            <a:r>
              <a:rPr dirty="0" sz="1050" spc="-5" b="1">
                <a:latin typeface="Arial"/>
                <a:cs typeface="Arial"/>
              </a:rPr>
              <a:t>heat.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0595" y="4624063"/>
            <a:ext cx="6744334" cy="3829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95"/>
              </a:spcBef>
            </a:pPr>
            <a:r>
              <a:rPr dirty="0" sz="1150" spc="5" b="1">
                <a:solidFill>
                  <a:srgbClr val="980000"/>
                </a:solidFill>
                <a:latin typeface="Arial"/>
                <a:cs typeface="Arial"/>
              </a:rPr>
              <a:t>Particular temperature pattern depends </a:t>
            </a:r>
            <a:r>
              <a:rPr dirty="0" sz="1150" spc="10" b="1">
                <a:solidFill>
                  <a:srgbClr val="980000"/>
                </a:solidFill>
                <a:latin typeface="Arial"/>
                <a:cs typeface="Arial"/>
              </a:rPr>
              <a:t>on </a:t>
            </a:r>
            <a:r>
              <a:rPr dirty="0" sz="1150" spc="5" b="1">
                <a:solidFill>
                  <a:srgbClr val="980000"/>
                </a:solidFill>
                <a:latin typeface="Arial"/>
                <a:cs typeface="Arial"/>
              </a:rPr>
              <a:t>several factors pertaining to</a:t>
            </a:r>
            <a:r>
              <a:rPr dirty="0" sz="1150" spc="325" b="1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dirty="0" sz="1150" spc="5" b="1">
                <a:solidFill>
                  <a:srgbClr val="980000"/>
                </a:solidFill>
                <a:latin typeface="Arial"/>
                <a:cs typeface="Arial"/>
              </a:rPr>
              <a:t>material properties   and cutting conditions, including the type of cutting fluid (if any) used during</a:t>
            </a:r>
            <a:r>
              <a:rPr dirty="0" sz="1150" spc="175" b="1">
                <a:solidFill>
                  <a:srgbClr val="980000"/>
                </a:solidFill>
                <a:latin typeface="Arial"/>
                <a:cs typeface="Arial"/>
              </a:rPr>
              <a:t> </a:t>
            </a:r>
            <a:r>
              <a:rPr dirty="0" sz="1150" spc="5" b="1">
                <a:solidFill>
                  <a:srgbClr val="980000"/>
                </a:solidFill>
                <a:latin typeface="Arial"/>
                <a:cs typeface="Arial"/>
              </a:rPr>
              <a:t>machining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3770" y="5304440"/>
            <a:ext cx="94615" cy="2044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spc="330">
                <a:solidFill>
                  <a:srgbClr val="000098"/>
                </a:solidFill>
                <a:latin typeface="OpenSymbol"/>
                <a:cs typeface="OpenSymbol"/>
              </a:rPr>
              <a:t></a:t>
            </a:r>
            <a:endParaRPr sz="1150">
              <a:latin typeface="OpenSymbol"/>
              <a:cs typeface="Open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1347" y="5328987"/>
            <a:ext cx="5852160" cy="1452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6350">
              <a:lnSpc>
                <a:spcPct val="101899"/>
              </a:lnSpc>
              <a:spcBef>
                <a:spcPts val="95"/>
              </a:spcBef>
            </a:pPr>
            <a:r>
              <a:rPr dirty="0" sz="1150" spc="10" b="1">
                <a:solidFill>
                  <a:srgbClr val="000098"/>
                </a:solidFill>
                <a:latin typeface="Arial"/>
                <a:cs typeface="Arial"/>
              </a:rPr>
              <a:t>As </a:t>
            </a:r>
            <a:r>
              <a:rPr dirty="0" sz="1150" spc="5" b="1">
                <a:solidFill>
                  <a:srgbClr val="000098"/>
                </a:solidFill>
                <a:latin typeface="Arial"/>
                <a:cs typeface="Arial"/>
              </a:rPr>
              <a:t>speed increases, the </a:t>
            </a:r>
            <a:r>
              <a:rPr dirty="0" sz="1150" spc="10" b="1">
                <a:solidFill>
                  <a:srgbClr val="000098"/>
                </a:solidFill>
                <a:latin typeface="Arial"/>
                <a:cs typeface="Arial"/>
              </a:rPr>
              <a:t>time </a:t>
            </a:r>
            <a:r>
              <a:rPr dirty="0" sz="1150" spc="5" b="1">
                <a:solidFill>
                  <a:srgbClr val="000098"/>
                </a:solidFill>
                <a:latin typeface="Arial"/>
                <a:cs typeface="Arial"/>
              </a:rPr>
              <a:t>for </a:t>
            </a:r>
            <a:r>
              <a:rPr dirty="0" sz="1150" b="1">
                <a:solidFill>
                  <a:srgbClr val="000098"/>
                </a:solidFill>
                <a:latin typeface="Arial"/>
                <a:cs typeface="Arial"/>
              </a:rPr>
              <a:t>heat </a:t>
            </a:r>
            <a:r>
              <a:rPr dirty="0" sz="1150" spc="5" b="1">
                <a:solidFill>
                  <a:srgbClr val="000098"/>
                </a:solidFill>
                <a:latin typeface="Arial"/>
                <a:cs typeface="Arial"/>
              </a:rPr>
              <a:t>dissipation decreases and</a:t>
            </a:r>
            <a:r>
              <a:rPr dirty="0" sz="1150" spc="325" b="1">
                <a:solidFill>
                  <a:srgbClr val="000098"/>
                </a:solidFill>
                <a:latin typeface="Arial"/>
                <a:cs typeface="Arial"/>
              </a:rPr>
              <a:t> </a:t>
            </a:r>
            <a:r>
              <a:rPr dirty="0" sz="1150" spc="5" b="1">
                <a:solidFill>
                  <a:srgbClr val="000098"/>
                </a:solidFill>
                <a:latin typeface="Arial"/>
                <a:cs typeface="Arial"/>
              </a:rPr>
              <a:t>temperature  rises. Dark-bluish color </a:t>
            </a:r>
            <a:r>
              <a:rPr dirty="0" sz="1150" spc="10" b="1">
                <a:solidFill>
                  <a:srgbClr val="000098"/>
                </a:solidFill>
                <a:latin typeface="Arial"/>
                <a:cs typeface="Arial"/>
              </a:rPr>
              <a:t>of </a:t>
            </a:r>
            <a:r>
              <a:rPr dirty="0" sz="1150" spc="5" b="1">
                <a:solidFill>
                  <a:srgbClr val="000098"/>
                </a:solidFill>
                <a:latin typeface="Arial"/>
                <a:cs typeface="Arial"/>
              </a:rPr>
              <a:t>the chips </a:t>
            </a:r>
            <a:r>
              <a:rPr dirty="0" sz="1150" spc="-5" b="1">
                <a:solidFill>
                  <a:srgbClr val="000098"/>
                </a:solidFill>
                <a:latin typeface="Arial"/>
                <a:cs typeface="Arial"/>
              </a:rPr>
              <a:t>(caused </a:t>
            </a:r>
            <a:r>
              <a:rPr dirty="0" sz="1150" b="1">
                <a:solidFill>
                  <a:srgbClr val="000098"/>
                </a:solidFill>
                <a:latin typeface="Arial"/>
                <a:cs typeface="Arial"/>
              </a:rPr>
              <a:t>by </a:t>
            </a:r>
            <a:r>
              <a:rPr dirty="0" sz="1150" spc="5" b="1">
                <a:solidFill>
                  <a:srgbClr val="000098"/>
                </a:solidFill>
                <a:latin typeface="Arial"/>
                <a:cs typeface="Arial"/>
              </a:rPr>
              <a:t>oxidation) produced (rub your  hands together</a:t>
            </a:r>
            <a:r>
              <a:rPr dirty="0" sz="1150" spc="15" b="1">
                <a:solidFill>
                  <a:srgbClr val="000098"/>
                </a:solidFill>
                <a:latin typeface="Arial"/>
                <a:cs typeface="Arial"/>
              </a:rPr>
              <a:t> </a:t>
            </a:r>
            <a:r>
              <a:rPr dirty="0" sz="1150" spc="5" b="1">
                <a:solidFill>
                  <a:srgbClr val="000098"/>
                </a:solidFill>
                <a:latin typeface="Arial"/>
                <a:cs typeface="Arial"/>
              </a:rPr>
              <a:t>faster).</a:t>
            </a:r>
            <a:endParaRPr sz="1150">
              <a:latin typeface="Arial"/>
              <a:cs typeface="Arial"/>
            </a:endParaRPr>
          </a:p>
          <a:p>
            <a:pPr algn="just" marL="12700" marR="5080">
              <a:lnSpc>
                <a:spcPct val="101499"/>
              </a:lnSpc>
              <a:spcBef>
                <a:spcPts val="5"/>
              </a:spcBef>
            </a:pPr>
            <a:r>
              <a:rPr dirty="0" sz="1150" spc="5" b="1">
                <a:solidFill>
                  <a:srgbClr val="007052"/>
                </a:solidFill>
                <a:latin typeface="Arial"/>
                <a:cs typeface="Arial"/>
              </a:rPr>
              <a:t>The chip carries away </a:t>
            </a:r>
            <a:r>
              <a:rPr dirty="0" sz="1150" spc="10" b="1">
                <a:solidFill>
                  <a:srgbClr val="007052"/>
                </a:solidFill>
                <a:latin typeface="Arial"/>
                <a:cs typeface="Arial"/>
              </a:rPr>
              <a:t>most </a:t>
            </a:r>
            <a:r>
              <a:rPr dirty="0" sz="1150" spc="5" b="1">
                <a:solidFill>
                  <a:srgbClr val="007052"/>
                </a:solidFill>
                <a:latin typeface="Arial"/>
                <a:cs typeface="Arial"/>
              </a:rPr>
              <a:t>of the heat generated. </a:t>
            </a:r>
            <a:r>
              <a:rPr dirty="0" sz="1150" spc="10" b="1">
                <a:solidFill>
                  <a:srgbClr val="007052"/>
                </a:solidFill>
                <a:latin typeface="Arial"/>
                <a:cs typeface="Arial"/>
              </a:rPr>
              <a:t>As </a:t>
            </a:r>
            <a:r>
              <a:rPr dirty="0" sz="1150" spc="5" b="1">
                <a:solidFill>
                  <a:srgbClr val="007052"/>
                </a:solidFill>
                <a:latin typeface="Arial"/>
                <a:cs typeface="Arial"/>
              </a:rPr>
              <a:t>speed</a:t>
            </a:r>
            <a:r>
              <a:rPr dirty="0" sz="1150" spc="325" b="1">
                <a:solidFill>
                  <a:srgbClr val="007052"/>
                </a:solidFill>
                <a:latin typeface="Arial"/>
                <a:cs typeface="Arial"/>
              </a:rPr>
              <a:t> </a:t>
            </a:r>
            <a:r>
              <a:rPr dirty="0" sz="1150" spc="5" b="1">
                <a:solidFill>
                  <a:srgbClr val="007052"/>
                </a:solidFill>
                <a:latin typeface="Arial"/>
                <a:cs typeface="Arial"/>
              </a:rPr>
              <a:t>increases, </a:t>
            </a:r>
            <a:r>
              <a:rPr dirty="0" sz="1150" spc="10" b="1">
                <a:solidFill>
                  <a:srgbClr val="007052"/>
                </a:solidFill>
                <a:latin typeface="Arial"/>
                <a:cs typeface="Arial"/>
              </a:rPr>
              <a:t>a </a:t>
            </a:r>
            <a:r>
              <a:rPr dirty="0" sz="1150" spc="5" b="1">
                <a:solidFill>
                  <a:srgbClr val="007052"/>
                </a:solidFill>
                <a:latin typeface="Arial"/>
                <a:cs typeface="Arial"/>
              </a:rPr>
              <a:t>larger   proportion of the total heat generated is carried</a:t>
            </a:r>
            <a:r>
              <a:rPr dirty="0" sz="1150" spc="325" b="1">
                <a:solidFill>
                  <a:srgbClr val="007052"/>
                </a:solidFill>
                <a:latin typeface="Arial"/>
                <a:cs typeface="Arial"/>
              </a:rPr>
              <a:t> </a:t>
            </a:r>
            <a:r>
              <a:rPr dirty="0" sz="1150" spc="10" b="1">
                <a:solidFill>
                  <a:srgbClr val="007052"/>
                </a:solidFill>
                <a:latin typeface="Arial"/>
                <a:cs typeface="Arial"/>
              </a:rPr>
              <a:t>away by </a:t>
            </a:r>
            <a:r>
              <a:rPr dirty="0" sz="1150" spc="5" b="1">
                <a:solidFill>
                  <a:srgbClr val="007052"/>
                </a:solidFill>
                <a:latin typeface="Arial"/>
                <a:cs typeface="Arial"/>
              </a:rPr>
              <a:t>the chip, </a:t>
            </a:r>
            <a:r>
              <a:rPr dirty="0" sz="1150" spc="10" b="1">
                <a:solidFill>
                  <a:srgbClr val="007052"/>
                </a:solidFill>
                <a:latin typeface="Arial"/>
                <a:cs typeface="Arial"/>
              </a:rPr>
              <a:t>and </a:t>
            </a:r>
            <a:r>
              <a:rPr dirty="0" sz="1150" spc="5" b="1">
                <a:solidFill>
                  <a:srgbClr val="007052"/>
                </a:solidFill>
                <a:latin typeface="Arial"/>
                <a:cs typeface="Arial"/>
              </a:rPr>
              <a:t>less heat   goes into the workpiece </a:t>
            </a:r>
            <a:r>
              <a:rPr dirty="0" sz="1150" spc="10" b="1">
                <a:solidFill>
                  <a:srgbClr val="007052"/>
                </a:solidFill>
                <a:latin typeface="Arial"/>
                <a:cs typeface="Arial"/>
              </a:rPr>
              <a:t>or </a:t>
            </a:r>
            <a:r>
              <a:rPr dirty="0" sz="1150" spc="5" b="1">
                <a:solidFill>
                  <a:srgbClr val="007052"/>
                </a:solidFill>
                <a:latin typeface="Arial"/>
                <a:cs typeface="Arial"/>
              </a:rPr>
              <a:t>the tool. (High speed machining has</a:t>
            </a:r>
            <a:r>
              <a:rPr dirty="0" sz="1150" spc="110" b="1">
                <a:solidFill>
                  <a:srgbClr val="007052"/>
                </a:solidFill>
                <a:latin typeface="Arial"/>
                <a:cs typeface="Arial"/>
              </a:rPr>
              <a:t> </a:t>
            </a:r>
            <a:r>
              <a:rPr dirty="0" sz="1150" spc="5" b="1">
                <a:solidFill>
                  <a:srgbClr val="007052"/>
                </a:solidFill>
                <a:latin typeface="Arial"/>
                <a:cs typeface="Arial"/>
              </a:rPr>
              <a:t>evolved).</a:t>
            </a:r>
            <a:endParaRPr sz="1150">
              <a:latin typeface="Arial"/>
              <a:cs typeface="Arial"/>
            </a:endParaRPr>
          </a:p>
          <a:p>
            <a:pPr algn="just" marL="12700" marR="8890">
              <a:lnSpc>
                <a:spcPts val="1410"/>
              </a:lnSpc>
              <a:spcBef>
                <a:spcPts val="45"/>
              </a:spcBef>
            </a:pPr>
            <a:r>
              <a:rPr dirty="0" sz="1150" spc="5" b="1">
                <a:solidFill>
                  <a:srgbClr val="000098"/>
                </a:solidFill>
                <a:latin typeface="Arial"/>
                <a:cs typeface="Arial"/>
              </a:rPr>
              <a:t>The other </a:t>
            </a:r>
            <a:r>
              <a:rPr dirty="0" sz="1150" spc="10" b="1">
                <a:solidFill>
                  <a:srgbClr val="000098"/>
                </a:solidFill>
                <a:latin typeface="Arial"/>
                <a:cs typeface="Arial"/>
              </a:rPr>
              <a:t>main </a:t>
            </a:r>
            <a:r>
              <a:rPr dirty="0" sz="1150" spc="5" b="1">
                <a:solidFill>
                  <a:srgbClr val="000098"/>
                </a:solidFill>
                <a:latin typeface="Arial"/>
                <a:cs typeface="Arial"/>
              </a:rPr>
              <a:t>benefit is associated </a:t>
            </a:r>
            <a:r>
              <a:rPr dirty="0" sz="1150" spc="10" b="1">
                <a:solidFill>
                  <a:srgbClr val="000098"/>
                </a:solidFill>
                <a:latin typeface="Arial"/>
                <a:cs typeface="Arial"/>
              </a:rPr>
              <a:t>with </a:t>
            </a:r>
            <a:r>
              <a:rPr dirty="0" sz="1150" spc="5" b="1">
                <a:solidFill>
                  <a:srgbClr val="000098"/>
                </a:solidFill>
                <a:latin typeface="Arial"/>
                <a:cs typeface="Arial"/>
              </a:rPr>
              <a:t>the favorable economics in</a:t>
            </a:r>
            <a:r>
              <a:rPr dirty="0" sz="1150" spc="325" b="1">
                <a:solidFill>
                  <a:srgbClr val="000098"/>
                </a:solidFill>
                <a:latin typeface="Arial"/>
                <a:cs typeface="Arial"/>
              </a:rPr>
              <a:t> </a:t>
            </a:r>
            <a:r>
              <a:rPr dirty="0" sz="1150" spc="5" b="1">
                <a:solidFill>
                  <a:srgbClr val="000098"/>
                </a:solidFill>
                <a:latin typeface="Arial"/>
                <a:cs typeface="Arial"/>
              </a:rPr>
              <a:t>reducing  machining</a:t>
            </a:r>
            <a:r>
              <a:rPr dirty="0" sz="1150" spc="15" b="1">
                <a:solidFill>
                  <a:srgbClr val="000098"/>
                </a:solidFill>
                <a:latin typeface="Arial"/>
                <a:cs typeface="Arial"/>
              </a:rPr>
              <a:t> </a:t>
            </a:r>
            <a:r>
              <a:rPr dirty="0" sz="1150" spc="5" b="1">
                <a:solidFill>
                  <a:srgbClr val="000098"/>
                </a:solidFill>
                <a:latin typeface="Arial"/>
                <a:cs typeface="Arial"/>
              </a:rPr>
              <a:t>time.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3770" y="5840215"/>
            <a:ext cx="94615" cy="2044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spc="330">
                <a:solidFill>
                  <a:srgbClr val="007052"/>
                </a:solidFill>
                <a:latin typeface="OpenSymbol"/>
                <a:cs typeface="OpenSymbol"/>
              </a:rPr>
              <a:t></a:t>
            </a:r>
            <a:endParaRPr sz="1150">
              <a:latin typeface="OpenSymbol"/>
              <a:cs typeface="Open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3770" y="6374847"/>
            <a:ext cx="94615" cy="2044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spc="330">
                <a:solidFill>
                  <a:srgbClr val="000098"/>
                </a:solidFill>
                <a:latin typeface="OpenSymbol"/>
                <a:cs typeface="OpenSymbol"/>
              </a:rPr>
              <a:t></a:t>
            </a:r>
            <a:endParaRPr sz="1150">
              <a:latin typeface="OpenSymbol"/>
              <a:cs typeface="Open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35524" y="3814842"/>
            <a:ext cx="5154295" cy="350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5"/>
              </a:spcBef>
            </a:pPr>
            <a:r>
              <a:rPr dirty="0" sz="1050" b="1">
                <a:latin typeface="Arial"/>
                <a:cs typeface="Arial"/>
              </a:rPr>
              <a:t>Figure </a:t>
            </a:r>
            <a:r>
              <a:rPr dirty="0" sz="1050" spc="-10" b="1">
                <a:latin typeface="Arial"/>
                <a:cs typeface="Arial"/>
              </a:rPr>
              <a:t>Temperatures </a:t>
            </a:r>
            <a:r>
              <a:rPr dirty="0" sz="1050" b="1">
                <a:latin typeface="Arial"/>
                <a:cs typeface="Arial"/>
              </a:rPr>
              <a:t>developed in </a:t>
            </a:r>
            <a:r>
              <a:rPr dirty="0" sz="1050" spc="-5" b="1">
                <a:latin typeface="Arial"/>
                <a:cs typeface="Arial"/>
              </a:rPr>
              <a:t>turning 52100 steel: </a:t>
            </a:r>
            <a:r>
              <a:rPr dirty="0" sz="1050" b="1">
                <a:latin typeface="Arial"/>
                <a:cs typeface="Arial"/>
              </a:rPr>
              <a:t>(a) flank temperature  distribution and </a:t>
            </a:r>
            <a:r>
              <a:rPr dirty="0" sz="1050" spc="5" b="1">
                <a:latin typeface="Arial"/>
                <a:cs typeface="Arial"/>
              </a:rPr>
              <a:t>(b) </a:t>
            </a:r>
            <a:r>
              <a:rPr dirty="0" sz="1050" b="1">
                <a:latin typeface="Arial"/>
                <a:cs typeface="Arial"/>
              </a:rPr>
              <a:t>tool-ship interface temperature</a:t>
            </a:r>
            <a:r>
              <a:rPr dirty="0" sz="1050" spc="225" b="1">
                <a:latin typeface="Arial"/>
                <a:cs typeface="Arial"/>
              </a:rPr>
              <a:t> </a:t>
            </a:r>
            <a:r>
              <a:rPr dirty="0" sz="1050" spc="-10" b="1">
                <a:latin typeface="Arial"/>
                <a:cs typeface="Arial"/>
              </a:rPr>
              <a:t>distribution.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09636" y="284916"/>
            <a:ext cx="7095490" cy="64262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0"/>
              </a:spcBef>
            </a:pPr>
            <a:r>
              <a:rPr dirty="0" sz="2000" spc="5" b="1">
                <a:solidFill>
                  <a:srgbClr val="000098"/>
                </a:solidFill>
                <a:latin typeface="Arial"/>
                <a:cs typeface="Arial"/>
              </a:rPr>
              <a:t>Experimental Determination/ Measurement </a:t>
            </a:r>
            <a:r>
              <a:rPr dirty="0" sz="2000" spc="10" b="1">
                <a:solidFill>
                  <a:srgbClr val="000098"/>
                </a:solidFill>
                <a:latin typeface="Arial"/>
                <a:cs typeface="Arial"/>
              </a:rPr>
              <a:t>of </a:t>
            </a:r>
            <a:r>
              <a:rPr dirty="0" sz="2000" spc="5" b="1">
                <a:solidFill>
                  <a:srgbClr val="000098"/>
                </a:solidFill>
                <a:latin typeface="Arial"/>
                <a:cs typeface="Arial"/>
              </a:rPr>
              <a:t>temperature  </a:t>
            </a:r>
            <a:r>
              <a:rPr dirty="0" sz="2000" spc="10" b="1">
                <a:solidFill>
                  <a:srgbClr val="000098"/>
                </a:solidFill>
                <a:latin typeface="Arial"/>
                <a:cs typeface="Arial"/>
              </a:rPr>
              <a:t>at </a:t>
            </a:r>
            <a:r>
              <a:rPr dirty="0" sz="2000" spc="5" b="1">
                <a:solidFill>
                  <a:srgbClr val="000098"/>
                </a:solidFill>
                <a:latin typeface="Arial"/>
                <a:cs typeface="Arial"/>
              </a:rPr>
              <a:t>chip-tool</a:t>
            </a:r>
            <a:r>
              <a:rPr dirty="0" sz="2000" b="1">
                <a:solidFill>
                  <a:srgbClr val="000098"/>
                </a:solidFill>
                <a:latin typeface="Arial"/>
                <a:cs typeface="Arial"/>
              </a:rPr>
              <a:t> </a:t>
            </a:r>
            <a:r>
              <a:rPr dirty="0" sz="2000" spc="5" b="1">
                <a:solidFill>
                  <a:srgbClr val="000098"/>
                </a:solidFill>
                <a:latin typeface="Arial"/>
                <a:cs typeface="Arial"/>
              </a:rPr>
              <a:t>interface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83</a:t>
            </a:fld>
          </a:p>
        </p:txBody>
      </p:sp>
      <p:sp>
        <p:nvSpPr>
          <p:cNvPr id="6" name="object 6"/>
          <p:cNvSpPr txBox="1"/>
          <p:nvPr/>
        </p:nvSpPr>
        <p:spPr>
          <a:xfrm>
            <a:off x="980655" y="1828589"/>
            <a:ext cx="175895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680">
                <a:latin typeface="OpenSymbol"/>
                <a:cs typeface="OpenSymbol"/>
              </a:rPr>
              <a:t></a:t>
            </a:r>
            <a:endParaRPr sz="2550">
              <a:latin typeface="OpenSymbol"/>
              <a:cs typeface="Open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1196" y="1881517"/>
            <a:ext cx="7720330" cy="8064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0"/>
              </a:spcBef>
            </a:pPr>
            <a:r>
              <a:rPr dirty="0" sz="2550" b="1">
                <a:latin typeface="Arial"/>
                <a:cs typeface="Arial"/>
              </a:rPr>
              <a:t>Calorimetric </a:t>
            </a:r>
            <a:r>
              <a:rPr dirty="0" sz="2550" spc="-5" b="1">
                <a:latin typeface="Arial"/>
                <a:cs typeface="Arial"/>
              </a:rPr>
              <a:t>method </a:t>
            </a:r>
            <a:r>
              <a:rPr dirty="0" sz="2550" b="1">
                <a:latin typeface="Arial"/>
                <a:cs typeface="Arial"/>
              </a:rPr>
              <a:t>– </a:t>
            </a:r>
            <a:r>
              <a:rPr dirty="0" sz="2550" spc="-5">
                <a:latin typeface="Arial"/>
                <a:cs typeface="Arial"/>
              </a:rPr>
              <a:t>quite simple and low cost </a:t>
            </a:r>
            <a:r>
              <a:rPr dirty="0" sz="2550">
                <a:latin typeface="Arial"/>
                <a:cs typeface="Arial"/>
              </a:rPr>
              <a:t>but  </a:t>
            </a:r>
            <a:r>
              <a:rPr dirty="0" sz="2550" spc="-15">
                <a:latin typeface="Arial"/>
                <a:cs typeface="Arial"/>
              </a:rPr>
              <a:t>inaccurate </a:t>
            </a:r>
            <a:r>
              <a:rPr dirty="0" sz="2550" spc="-5">
                <a:latin typeface="Arial"/>
                <a:cs typeface="Arial"/>
              </a:rPr>
              <a:t>and gives only </a:t>
            </a:r>
            <a:r>
              <a:rPr dirty="0" sz="2550" spc="-15">
                <a:latin typeface="Arial"/>
                <a:cs typeface="Arial"/>
              </a:rPr>
              <a:t>grand average</a:t>
            </a:r>
            <a:r>
              <a:rPr dirty="0" sz="2550" spc="20">
                <a:latin typeface="Arial"/>
                <a:cs typeface="Arial"/>
              </a:rPr>
              <a:t> </a:t>
            </a:r>
            <a:r>
              <a:rPr dirty="0" sz="2550" spc="-15">
                <a:latin typeface="Arial"/>
                <a:cs typeface="Arial"/>
              </a:rPr>
              <a:t>value</a:t>
            </a:r>
            <a:endParaRPr sz="2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0655" y="2609430"/>
            <a:ext cx="175895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680">
                <a:latin typeface="OpenSymbol"/>
                <a:cs typeface="OpenSymbol"/>
              </a:rPr>
              <a:t></a:t>
            </a:r>
            <a:endParaRPr sz="2550">
              <a:latin typeface="OpenSymbol"/>
              <a:cs typeface="Open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31196" y="2661981"/>
            <a:ext cx="8512175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437120" algn="l"/>
              </a:tabLst>
            </a:pPr>
            <a:r>
              <a:rPr dirty="0" sz="2550" b="1">
                <a:latin typeface="Arial"/>
                <a:cs typeface="Arial"/>
              </a:rPr>
              <a:t>D</a:t>
            </a:r>
            <a:r>
              <a:rPr dirty="0" sz="2550" spc="-10" b="1">
                <a:latin typeface="Arial"/>
                <a:cs typeface="Arial"/>
              </a:rPr>
              <a:t>eco</a:t>
            </a:r>
            <a:r>
              <a:rPr dirty="0" sz="2550" b="1">
                <a:latin typeface="Arial"/>
                <a:cs typeface="Arial"/>
              </a:rPr>
              <a:t>l</a:t>
            </a:r>
            <a:r>
              <a:rPr dirty="0" sz="2550" spc="-10" b="1">
                <a:latin typeface="Arial"/>
                <a:cs typeface="Arial"/>
              </a:rPr>
              <a:t>or</a:t>
            </a:r>
            <a:r>
              <a:rPr dirty="0" sz="2550" b="1">
                <a:latin typeface="Arial"/>
                <a:cs typeface="Arial"/>
              </a:rPr>
              <a:t>izi</a:t>
            </a:r>
            <a:r>
              <a:rPr dirty="0" sz="2550" spc="-10" b="1">
                <a:latin typeface="Arial"/>
                <a:cs typeface="Arial"/>
              </a:rPr>
              <a:t>n</a:t>
            </a:r>
            <a:r>
              <a:rPr dirty="0" sz="2550" b="1">
                <a:latin typeface="Arial"/>
                <a:cs typeface="Arial"/>
              </a:rPr>
              <a:t>g</a:t>
            </a:r>
            <a:r>
              <a:rPr dirty="0" sz="2550">
                <a:latin typeface="Times New Roman"/>
                <a:cs typeface="Times New Roman"/>
              </a:rPr>
              <a:t> </a:t>
            </a:r>
            <a:r>
              <a:rPr dirty="0" sz="2550" spc="-310">
                <a:latin typeface="Times New Roman"/>
                <a:cs typeface="Times New Roman"/>
              </a:rPr>
              <a:t> </a:t>
            </a:r>
            <a:r>
              <a:rPr dirty="0" sz="2550" spc="-10" b="1">
                <a:latin typeface="Arial"/>
                <a:cs typeface="Arial"/>
              </a:rPr>
              <a:t>a</a:t>
            </a:r>
            <a:r>
              <a:rPr dirty="0" sz="2550" b="1">
                <a:latin typeface="Arial"/>
                <a:cs typeface="Arial"/>
              </a:rPr>
              <a:t>g</a:t>
            </a:r>
            <a:r>
              <a:rPr dirty="0" sz="2550" spc="-10" b="1">
                <a:latin typeface="Arial"/>
                <a:cs typeface="Arial"/>
              </a:rPr>
              <a:t>e</a:t>
            </a:r>
            <a:r>
              <a:rPr dirty="0" sz="2550" b="1">
                <a:latin typeface="Arial"/>
                <a:cs typeface="Arial"/>
              </a:rPr>
              <a:t>nt</a:t>
            </a:r>
            <a:r>
              <a:rPr dirty="0" sz="2550">
                <a:latin typeface="Times New Roman"/>
                <a:cs typeface="Times New Roman"/>
              </a:rPr>
              <a:t> </a:t>
            </a:r>
            <a:r>
              <a:rPr dirty="0" sz="2550" spc="-310">
                <a:latin typeface="Times New Roman"/>
                <a:cs typeface="Times New Roman"/>
              </a:rPr>
              <a:t> </a:t>
            </a:r>
            <a:r>
              <a:rPr dirty="0" sz="2550" b="1">
                <a:latin typeface="Arial"/>
                <a:cs typeface="Arial"/>
              </a:rPr>
              <a:t>–</a:t>
            </a:r>
            <a:r>
              <a:rPr dirty="0" sz="2550">
                <a:latin typeface="Times New Roman"/>
                <a:cs typeface="Times New Roman"/>
              </a:rPr>
              <a:t> </a:t>
            </a:r>
            <a:r>
              <a:rPr dirty="0" sz="2550" spc="-300">
                <a:latin typeface="Times New Roman"/>
                <a:cs typeface="Times New Roman"/>
              </a:rPr>
              <a:t> </a:t>
            </a:r>
            <a:r>
              <a:rPr dirty="0" sz="2550" spc="-15">
                <a:latin typeface="Arial"/>
                <a:cs typeface="Arial"/>
              </a:rPr>
              <a:t>s</a:t>
            </a:r>
            <a:r>
              <a:rPr dirty="0" sz="2550" spc="-10">
                <a:latin typeface="Arial"/>
                <a:cs typeface="Arial"/>
              </a:rPr>
              <a:t>o</a:t>
            </a:r>
            <a:r>
              <a:rPr dirty="0" sz="2550" spc="5">
                <a:latin typeface="Arial"/>
                <a:cs typeface="Arial"/>
              </a:rPr>
              <a:t>me</a:t>
            </a:r>
            <a:r>
              <a:rPr dirty="0" sz="2550">
                <a:latin typeface="Times New Roman"/>
                <a:cs typeface="Times New Roman"/>
              </a:rPr>
              <a:t> </a:t>
            </a:r>
            <a:r>
              <a:rPr dirty="0" sz="2550" spc="-315">
                <a:latin typeface="Times New Roman"/>
                <a:cs typeface="Times New Roman"/>
              </a:rPr>
              <a:t> </a:t>
            </a:r>
            <a:r>
              <a:rPr dirty="0" sz="2550">
                <a:latin typeface="Arial"/>
                <a:cs typeface="Arial"/>
              </a:rPr>
              <a:t>p</a:t>
            </a:r>
            <a:r>
              <a:rPr dirty="0" sz="2550" spc="-10">
                <a:latin typeface="Arial"/>
                <a:cs typeface="Arial"/>
              </a:rPr>
              <a:t>a</a:t>
            </a:r>
            <a:r>
              <a:rPr dirty="0" sz="2550" spc="-5">
                <a:latin typeface="Arial"/>
                <a:cs typeface="Arial"/>
              </a:rPr>
              <a:t>i</a:t>
            </a:r>
            <a:r>
              <a:rPr dirty="0" sz="2550" spc="-10">
                <a:latin typeface="Arial"/>
                <a:cs typeface="Arial"/>
              </a:rPr>
              <a:t>n</a:t>
            </a:r>
            <a:r>
              <a:rPr dirty="0" sz="2550">
                <a:latin typeface="Arial"/>
                <a:cs typeface="Arial"/>
              </a:rPr>
              <a:t>t</a:t>
            </a:r>
            <a:r>
              <a:rPr dirty="0" sz="2550">
                <a:latin typeface="Times New Roman"/>
                <a:cs typeface="Times New Roman"/>
              </a:rPr>
              <a:t> </a:t>
            </a:r>
            <a:r>
              <a:rPr dirty="0" sz="2550" spc="-310">
                <a:latin typeface="Times New Roman"/>
                <a:cs typeface="Times New Roman"/>
              </a:rPr>
              <a:t> </a:t>
            </a:r>
            <a:r>
              <a:rPr dirty="0" sz="2550">
                <a:latin typeface="Arial"/>
                <a:cs typeface="Arial"/>
              </a:rPr>
              <a:t>or</a:t>
            </a:r>
            <a:r>
              <a:rPr dirty="0" sz="2550">
                <a:latin typeface="Times New Roman"/>
                <a:cs typeface="Times New Roman"/>
              </a:rPr>
              <a:t> </a:t>
            </a:r>
            <a:r>
              <a:rPr dirty="0" sz="2550" spc="-295">
                <a:latin typeface="Times New Roman"/>
                <a:cs typeface="Times New Roman"/>
              </a:rPr>
              <a:t> </a:t>
            </a:r>
            <a:r>
              <a:rPr dirty="0" sz="2550" spc="-10">
                <a:latin typeface="Arial"/>
                <a:cs typeface="Arial"/>
              </a:rPr>
              <a:t>t</a:t>
            </a:r>
            <a:r>
              <a:rPr dirty="0" sz="2550" spc="-20">
                <a:latin typeface="Arial"/>
                <a:cs typeface="Arial"/>
              </a:rPr>
              <a:t>a</a:t>
            </a:r>
            <a:r>
              <a:rPr dirty="0" sz="2550" spc="-10">
                <a:latin typeface="Arial"/>
                <a:cs typeface="Arial"/>
              </a:rPr>
              <a:t>p</a:t>
            </a:r>
            <a:r>
              <a:rPr dirty="0" sz="2550" spc="-20">
                <a:latin typeface="Arial"/>
                <a:cs typeface="Arial"/>
              </a:rPr>
              <a:t>e</a:t>
            </a:r>
            <a:r>
              <a:rPr dirty="0" sz="2550">
                <a:latin typeface="Arial"/>
                <a:cs typeface="Arial"/>
              </a:rPr>
              <a:t>,</a:t>
            </a:r>
            <a:r>
              <a:rPr dirty="0" sz="2550">
                <a:latin typeface="Times New Roman"/>
                <a:cs typeface="Times New Roman"/>
              </a:rPr>
              <a:t> </a:t>
            </a:r>
            <a:r>
              <a:rPr dirty="0" sz="2550" spc="-320">
                <a:latin typeface="Times New Roman"/>
                <a:cs typeface="Times New Roman"/>
              </a:rPr>
              <a:t> </a:t>
            </a:r>
            <a:r>
              <a:rPr dirty="0" sz="2550" spc="-10">
                <a:latin typeface="Arial"/>
                <a:cs typeface="Arial"/>
              </a:rPr>
              <a:t>w</a:t>
            </a:r>
            <a:r>
              <a:rPr dirty="0" sz="2550" spc="-10">
                <a:latin typeface="Arial"/>
                <a:cs typeface="Arial"/>
              </a:rPr>
              <a:t>h</a:t>
            </a:r>
            <a:r>
              <a:rPr dirty="0" sz="2550" spc="-5">
                <a:latin typeface="Arial"/>
                <a:cs typeface="Arial"/>
              </a:rPr>
              <a:t>i</a:t>
            </a:r>
            <a:r>
              <a:rPr dirty="0" sz="2550" spc="-15">
                <a:latin typeface="Arial"/>
                <a:cs typeface="Arial"/>
              </a:rPr>
              <a:t>c</a:t>
            </a:r>
            <a:r>
              <a:rPr dirty="0" sz="2550">
                <a:latin typeface="Arial"/>
                <a:cs typeface="Arial"/>
              </a:rPr>
              <a:t>h</a:t>
            </a:r>
            <a:r>
              <a:rPr dirty="0" sz="2550">
                <a:latin typeface="Times New Roman"/>
                <a:cs typeface="Times New Roman"/>
              </a:rPr>
              <a:t>	</a:t>
            </a:r>
            <a:r>
              <a:rPr dirty="0" sz="2550" spc="-15">
                <a:latin typeface="Arial"/>
                <a:cs typeface="Arial"/>
              </a:rPr>
              <a:t>c</a:t>
            </a:r>
            <a:r>
              <a:rPr dirty="0" sz="2550" spc="-10">
                <a:latin typeface="Arial"/>
                <a:cs typeface="Arial"/>
              </a:rPr>
              <a:t>hang</a:t>
            </a:r>
            <a:r>
              <a:rPr dirty="0" sz="2550">
                <a:latin typeface="Arial"/>
                <a:cs typeface="Arial"/>
              </a:rPr>
              <a:t>e</a:t>
            </a:r>
            <a:endParaRPr sz="2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1196" y="3051638"/>
            <a:ext cx="8512810" cy="8051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6153150" algn="l"/>
                <a:tab pos="6965315" algn="l"/>
              </a:tabLst>
            </a:pPr>
            <a:r>
              <a:rPr dirty="0" sz="2550">
                <a:latin typeface="Arial"/>
                <a:cs typeface="Arial"/>
              </a:rPr>
              <a:t>in </a:t>
            </a:r>
            <a:r>
              <a:rPr dirty="0" sz="2550" spc="-5">
                <a:latin typeface="Arial"/>
                <a:cs typeface="Arial"/>
              </a:rPr>
              <a:t>color with variation of </a:t>
            </a:r>
            <a:r>
              <a:rPr dirty="0" sz="2550" spc="-15">
                <a:latin typeface="Arial"/>
                <a:cs typeface="Arial"/>
              </a:rPr>
              <a:t>temperature,</a:t>
            </a:r>
            <a:r>
              <a:rPr dirty="0" sz="2550" spc="530">
                <a:latin typeface="Arial"/>
                <a:cs typeface="Arial"/>
              </a:rPr>
              <a:t> </a:t>
            </a:r>
            <a:r>
              <a:rPr dirty="0" sz="2550">
                <a:latin typeface="Arial"/>
                <a:cs typeface="Arial"/>
              </a:rPr>
              <a:t>is</a:t>
            </a:r>
            <a:r>
              <a:rPr dirty="0" sz="2550" spc="90">
                <a:latin typeface="Arial"/>
                <a:cs typeface="Arial"/>
              </a:rPr>
              <a:t> </a:t>
            </a:r>
            <a:r>
              <a:rPr dirty="0" sz="2550">
                <a:latin typeface="Arial"/>
                <a:cs typeface="Arial"/>
              </a:rPr>
              <a:t>pasted</a:t>
            </a:r>
            <a:r>
              <a:rPr dirty="0" sz="2550">
                <a:latin typeface="Times New Roman"/>
                <a:cs typeface="Times New Roman"/>
              </a:rPr>
              <a:t>	</a:t>
            </a:r>
            <a:r>
              <a:rPr dirty="0" sz="2550" spc="-5">
                <a:latin typeface="Arial"/>
                <a:cs typeface="Arial"/>
              </a:rPr>
              <a:t>on </a:t>
            </a:r>
            <a:r>
              <a:rPr dirty="0" sz="2550">
                <a:latin typeface="Arial"/>
                <a:cs typeface="Arial"/>
              </a:rPr>
              <a:t>the </a:t>
            </a:r>
            <a:r>
              <a:rPr dirty="0" sz="2550" spc="-5">
                <a:latin typeface="Arial"/>
                <a:cs typeface="Arial"/>
              </a:rPr>
              <a:t>tool  </a:t>
            </a:r>
            <a:r>
              <a:rPr dirty="0" sz="2550">
                <a:latin typeface="Arial"/>
                <a:cs typeface="Arial"/>
              </a:rPr>
              <a:t>or</a:t>
            </a:r>
            <a:r>
              <a:rPr dirty="0" sz="2550" spc="175">
                <a:latin typeface="Arial"/>
                <a:cs typeface="Arial"/>
              </a:rPr>
              <a:t> </a:t>
            </a:r>
            <a:r>
              <a:rPr dirty="0" sz="2550" spc="-5">
                <a:latin typeface="Arial"/>
                <a:cs typeface="Arial"/>
              </a:rPr>
              <a:t>job</a:t>
            </a:r>
            <a:r>
              <a:rPr dirty="0" sz="2550" spc="165">
                <a:latin typeface="Arial"/>
                <a:cs typeface="Arial"/>
              </a:rPr>
              <a:t> </a:t>
            </a:r>
            <a:r>
              <a:rPr dirty="0" sz="2550" spc="-5">
                <a:latin typeface="Arial"/>
                <a:cs typeface="Arial"/>
              </a:rPr>
              <a:t>near</a:t>
            </a:r>
            <a:r>
              <a:rPr dirty="0" sz="2550" spc="180">
                <a:latin typeface="Arial"/>
                <a:cs typeface="Arial"/>
              </a:rPr>
              <a:t> </a:t>
            </a:r>
            <a:r>
              <a:rPr dirty="0" sz="2550">
                <a:latin typeface="Arial"/>
                <a:cs typeface="Arial"/>
              </a:rPr>
              <a:t>the</a:t>
            </a:r>
            <a:r>
              <a:rPr dirty="0" sz="2550" spc="165">
                <a:latin typeface="Arial"/>
                <a:cs typeface="Arial"/>
              </a:rPr>
              <a:t> </a:t>
            </a:r>
            <a:r>
              <a:rPr dirty="0" sz="2550" spc="-10">
                <a:latin typeface="Arial"/>
                <a:cs typeface="Arial"/>
              </a:rPr>
              <a:t>cutting</a:t>
            </a:r>
            <a:r>
              <a:rPr dirty="0" sz="2550" spc="155">
                <a:latin typeface="Arial"/>
                <a:cs typeface="Arial"/>
              </a:rPr>
              <a:t> </a:t>
            </a:r>
            <a:r>
              <a:rPr dirty="0" sz="2550" spc="-5">
                <a:latin typeface="Arial"/>
                <a:cs typeface="Arial"/>
              </a:rPr>
              <a:t>point;</a:t>
            </a:r>
            <a:r>
              <a:rPr dirty="0" sz="2550" spc="170">
                <a:latin typeface="Arial"/>
                <a:cs typeface="Arial"/>
              </a:rPr>
              <a:t> </a:t>
            </a:r>
            <a:r>
              <a:rPr dirty="0" sz="2550">
                <a:latin typeface="Arial"/>
                <a:cs typeface="Arial"/>
              </a:rPr>
              <a:t>the</a:t>
            </a:r>
            <a:r>
              <a:rPr dirty="0" sz="2550" spc="170">
                <a:latin typeface="Arial"/>
                <a:cs typeface="Arial"/>
              </a:rPr>
              <a:t> </a:t>
            </a:r>
            <a:r>
              <a:rPr dirty="0" sz="2550" spc="-5">
                <a:latin typeface="Arial"/>
                <a:cs typeface="Arial"/>
              </a:rPr>
              <a:t>as</a:t>
            </a:r>
            <a:r>
              <a:rPr dirty="0" sz="2550" spc="165">
                <a:latin typeface="Arial"/>
                <a:cs typeface="Arial"/>
              </a:rPr>
              <a:t> </a:t>
            </a:r>
            <a:r>
              <a:rPr dirty="0" sz="2550" spc="-10">
                <a:latin typeface="Arial"/>
                <a:cs typeface="Arial"/>
              </a:rPr>
              <a:t>such</a:t>
            </a:r>
            <a:r>
              <a:rPr dirty="0" sz="2550" spc="-10">
                <a:latin typeface="Times New Roman"/>
                <a:cs typeface="Times New Roman"/>
              </a:rPr>
              <a:t>	</a:t>
            </a:r>
            <a:r>
              <a:rPr dirty="0" sz="2550" spc="-5">
                <a:latin typeface="Arial"/>
                <a:cs typeface="Arial"/>
              </a:rPr>
              <a:t>color of </a:t>
            </a:r>
            <a:r>
              <a:rPr dirty="0" sz="2550" spc="-10">
                <a:latin typeface="Arial"/>
                <a:cs typeface="Arial"/>
              </a:rPr>
              <a:t>the</a:t>
            </a:r>
            <a:r>
              <a:rPr dirty="0" sz="2550" spc="425">
                <a:latin typeface="Arial"/>
                <a:cs typeface="Arial"/>
              </a:rPr>
              <a:t> </a:t>
            </a:r>
            <a:r>
              <a:rPr dirty="0" sz="2550" spc="-5">
                <a:latin typeface="Arial"/>
                <a:cs typeface="Arial"/>
              </a:rPr>
              <a:t>chip</a:t>
            </a:r>
            <a:endParaRPr sz="2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31196" y="3830950"/>
            <a:ext cx="8508365" cy="27533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695950" algn="l"/>
              </a:tabLst>
            </a:pPr>
            <a:r>
              <a:rPr dirty="0" sz="2550" spc="-5">
                <a:latin typeface="Arial"/>
                <a:cs typeface="Arial"/>
              </a:rPr>
              <a:t>(steels) </a:t>
            </a:r>
            <a:r>
              <a:rPr dirty="0" sz="2550">
                <a:latin typeface="Arial"/>
                <a:cs typeface="Arial"/>
              </a:rPr>
              <a:t>may </a:t>
            </a:r>
            <a:r>
              <a:rPr dirty="0" sz="2550" spc="-5">
                <a:latin typeface="Arial"/>
                <a:cs typeface="Arial"/>
              </a:rPr>
              <a:t>also </a:t>
            </a:r>
            <a:r>
              <a:rPr dirty="0" sz="2550">
                <a:latin typeface="Arial"/>
                <a:cs typeface="Arial"/>
              </a:rPr>
              <a:t>often</a:t>
            </a:r>
            <a:r>
              <a:rPr dirty="0" sz="2550" spc="50">
                <a:latin typeface="Arial"/>
                <a:cs typeface="Arial"/>
              </a:rPr>
              <a:t> </a:t>
            </a:r>
            <a:r>
              <a:rPr dirty="0" sz="2550" spc="-5">
                <a:latin typeface="Arial"/>
                <a:cs typeface="Arial"/>
              </a:rPr>
              <a:t>indicate</a:t>
            </a:r>
            <a:r>
              <a:rPr dirty="0" sz="2550" spc="20">
                <a:latin typeface="Arial"/>
                <a:cs typeface="Arial"/>
              </a:rPr>
              <a:t> </a:t>
            </a:r>
            <a:r>
              <a:rPr dirty="0" sz="2550" spc="-10">
                <a:latin typeface="Arial"/>
                <a:cs typeface="Arial"/>
              </a:rPr>
              <a:t>cutting</a:t>
            </a:r>
            <a:r>
              <a:rPr dirty="0" sz="2550" spc="-10">
                <a:latin typeface="Times New Roman"/>
                <a:cs typeface="Times New Roman"/>
              </a:rPr>
              <a:t>	</a:t>
            </a:r>
            <a:r>
              <a:rPr dirty="0" sz="2550" spc="-15">
                <a:latin typeface="Arial"/>
                <a:cs typeface="Arial"/>
              </a:rPr>
              <a:t>temperature</a:t>
            </a:r>
            <a:endParaRPr sz="25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  <a:tabLst>
                <a:tab pos="1681480" algn="l"/>
                <a:tab pos="3970020" algn="l"/>
                <a:tab pos="4294505" algn="l"/>
                <a:tab pos="5371465" algn="l"/>
                <a:tab pos="6052185" algn="l"/>
                <a:tab pos="8044815" algn="l"/>
              </a:tabLst>
            </a:pPr>
            <a:r>
              <a:rPr dirty="0" sz="2550" spc="-190" b="1">
                <a:latin typeface="Arial"/>
                <a:cs typeface="Arial"/>
              </a:rPr>
              <a:t>T</a:t>
            </a:r>
            <a:r>
              <a:rPr dirty="0" sz="2550" b="1">
                <a:latin typeface="Arial"/>
                <a:cs typeface="Arial"/>
              </a:rPr>
              <a:t>o</a:t>
            </a:r>
            <a:r>
              <a:rPr dirty="0" sz="2550" spc="-10" b="1">
                <a:latin typeface="Arial"/>
                <a:cs typeface="Arial"/>
              </a:rPr>
              <a:t>o</a:t>
            </a:r>
            <a:r>
              <a:rPr dirty="0" sz="2550" b="1">
                <a:latin typeface="Arial"/>
                <a:cs typeface="Arial"/>
              </a:rPr>
              <a:t>l-w</a:t>
            </a:r>
            <a:r>
              <a:rPr dirty="0" sz="2550" spc="-10" b="1">
                <a:latin typeface="Arial"/>
                <a:cs typeface="Arial"/>
              </a:rPr>
              <a:t>or</a:t>
            </a:r>
            <a:r>
              <a:rPr dirty="0" sz="2550" b="1">
                <a:latin typeface="Arial"/>
                <a:cs typeface="Arial"/>
              </a:rPr>
              <a:t>k</a:t>
            </a:r>
            <a:r>
              <a:rPr dirty="0" sz="2550">
                <a:latin typeface="Times New Roman"/>
                <a:cs typeface="Times New Roman"/>
              </a:rPr>
              <a:t>	</a:t>
            </a:r>
            <a:r>
              <a:rPr dirty="0" sz="2550" spc="10" b="1">
                <a:latin typeface="Arial"/>
                <a:cs typeface="Arial"/>
              </a:rPr>
              <a:t>t</a:t>
            </a:r>
            <a:r>
              <a:rPr dirty="0" sz="2550" spc="-10" b="1">
                <a:latin typeface="Arial"/>
                <a:cs typeface="Arial"/>
              </a:rPr>
              <a:t>he</a:t>
            </a:r>
            <a:r>
              <a:rPr dirty="0" sz="2550" b="1">
                <a:latin typeface="Arial"/>
                <a:cs typeface="Arial"/>
              </a:rPr>
              <a:t>r</a:t>
            </a:r>
            <a:r>
              <a:rPr dirty="0" sz="2550" b="1">
                <a:latin typeface="Arial"/>
                <a:cs typeface="Arial"/>
              </a:rPr>
              <a:t>m</a:t>
            </a:r>
            <a:r>
              <a:rPr dirty="0" sz="2550" b="1">
                <a:latin typeface="Arial"/>
                <a:cs typeface="Arial"/>
              </a:rPr>
              <a:t>o</a:t>
            </a:r>
            <a:r>
              <a:rPr dirty="0" sz="2550" spc="-10" b="1">
                <a:latin typeface="Arial"/>
                <a:cs typeface="Arial"/>
              </a:rPr>
              <a:t>co</a:t>
            </a:r>
            <a:r>
              <a:rPr dirty="0" sz="2550" b="1">
                <a:latin typeface="Arial"/>
                <a:cs typeface="Arial"/>
              </a:rPr>
              <a:t>u</a:t>
            </a:r>
            <a:r>
              <a:rPr dirty="0" sz="2550" spc="-10" b="1">
                <a:latin typeface="Arial"/>
                <a:cs typeface="Arial"/>
              </a:rPr>
              <a:t>p</a:t>
            </a:r>
            <a:r>
              <a:rPr dirty="0" sz="2550" b="1">
                <a:latin typeface="Arial"/>
                <a:cs typeface="Arial"/>
              </a:rPr>
              <a:t>le</a:t>
            </a:r>
            <a:r>
              <a:rPr dirty="0" sz="2550">
                <a:latin typeface="Times New Roman"/>
                <a:cs typeface="Times New Roman"/>
              </a:rPr>
              <a:t>	</a:t>
            </a:r>
            <a:r>
              <a:rPr dirty="0" sz="2550" b="1">
                <a:latin typeface="Arial"/>
                <a:cs typeface="Arial"/>
              </a:rPr>
              <a:t>–</a:t>
            </a:r>
            <a:r>
              <a:rPr dirty="0" sz="2550">
                <a:latin typeface="Times New Roman"/>
                <a:cs typeface="Times New Roman"/>
              </a:rPr>
              <a:t>	</a:t>
            </a:r>
            <a:r>
              <a:rPr dirty="0" sz="2550" spc="-15">
                <a:latin typeface="Arial"/>
                <a:cs typeface="Arial"/>
              </a:rPr>
              <a:t>s</a:t>
            </a:r>
            <a:r>
              <a:rPr dirty="0" sz="2550" spc="-5">
                <a:latin typeface="Arial"/>
                <a:cs typeface="Arial"/>
              </a:rPr>
              <a:t>i</a:t>
            </a:r>
            <a:r>
              <a:rPr dirty="0" sz="2550" spc="5">
                <a:latin typeface="Arial"/>
                <a:cs typeface="Arial"/>
              </a:rPr>
              <a:t>m</a:t>
            </a:r>
            <a:r>
              <a:rPr dirty="0" sz="2550" spc="-10">
                <a:latin typeface="Arial"/>
                <a:cs typeface="Arial"/>
              </a:rPr>
              <a:t>p</a:t>
            </a:r>
            <a:r>
              <a:rPr dirty="0" sz="2550" spc="-5">
                <a:latin typeface="Arial"/>
                <a:cs typeface="Arial"/>
              </a:rPr>
              <a:t>l</a:t>
            </a:r>
            <a:r>
              <a:rPr dirty="0" sz="2550">
                <a:latin typeface="Arial"/>
                <a:cs typeface="Arial"/>
              </a:rPr>
              <a:t>e</a:t>
            </a:r>
            <a:r>
              <a:rPr dirty="0" sz="2550">
                <a:latin typeface="Times New Roman"/>
                <a:cs typeface="Times New Roman"/>
              </a:rPr>
              <a:t>	</a:t>
            </a:r>
            <a:r>
              <a:rPr dirty="0" sz="2550" spc="-10">
                <a:latin typeface="Arial"/>
                <a:cs typeface="Arial"/>
              </a:rPr>
              <a:t>an</a:t>
            </a:r>
            <a:r>
              <a:rPr dirty="0" sz="2550">
                <a:latin typeface="Arial"/>
                <a:cs typeface="Arial"/>
              </a:rPr>
              <a:t>d</a:t>
            </a:r>
            <a:r>
              <a:rPr dirty="0" sz="2550">
                <a:latin typeface="Times New Roman"/>
                <a:cs typeface="Times New Roman"/>
              </a:rPr>
              <a:t>	</a:t>
            </a:r>
            <a:r>
              <a:rPr dirty="0" sz="2550" spc="-5">
                <a:latin typeface="Arial"/>
                <a:cs typeface="Arial"/>
              </a:rPr>
              <a:t>i</a:t>
            </a:r>
            <a:r>
              <a:rPr dirty="0" sz="2550" spc="-10">
                <a:latin typeface="Arial"/>
                <a:cs typeface="Arial"/>
              </a:rPr>
              <a:t>ne</a:t>
            </a:r>
            <a:r>
              <a:rPr dirty="0" sz="2550">
                <a:latin typeface="Arial"/>
                <a:cs typeface="Arial"/>
              </a:rPr>
              <a:t>x</a:t>
            </a:r>
            <a:r>
              <a:rPr dirty="0" sz="2550" spc="-10">
                <a:latin typeface="Arial"/>
                <a:cs typeface="Arial"/>
              </a:rPr>
              <a:t>p</a:t>
            </a:r>
            <a:r>
              <a:rPr dirty="0" sz="2550" spc="-20">
                <a:latin typeface="Arial"/>
                <a:cs typeface="Arial"/>
              </a:rPr>
              <a:t>e</a:t>
            </a:r>
            <a:r>
              <a:rPr dirty="0" sz="2550" spc="-10">
                <a:latin typeface="Arial"/>
                <a:cs typeface="Arial"/>
              </a:rPr>
              <a:t>n</a:t>
            </a:r>
            <a:r>
              <a:rPr dirty="0" sz="2550">
                <a:latin typeface="Arial"/>
                <a:cs typeface="Arial"/>
              </a:rPr>
              <a:t>s</a:t>
            </a:r>
            <a:r>
              <a:rPr dirty="0" sz="2550" spc="-5">
                <a:latin typeface="Arial"/>
                <a:cs typeface="Arial"/>
              </a:rPr>
              <a:t>i</a:t>
            </a:r>
            <a:r>
              <a:rPr dirty="0" sz="2550" spc="-15">
                <a:latin typeface="Arial"/>
                <a:cs typeface="Arial"/>
              </a:rPr>
              <a:t>v</a:t>
            </a:r>
            <a:r>
              <a:rPr dirty="0" sz="2550">
                <a:latin typeface="Arial"/>
                <a:cs typeface="Arial"/>
              </a:rPr>
              <a:t>e</a:t>
            </a:r>
            <a:r>
              <a:rPr dirty="0" sz="2550">
                <a:latin typeface="Times New Roman"/>
                <a:cs typeface="Times New Roman"/>
              </a:rPr>
              <a:t>	</a:t>
            </a:r>
            <a:r>
              <a:rPr dirty="0" sz="2550" spc="-10">
                <a:latin typeface="Arial"/>
                <a:cs typeface="Arial"/>
              </a:rPr>
              <a:t>bu</a:t>
            </a:r>
            <a:r>
              <a:rPr dirty="0" sz="2550">
                <a:latin typeface="Arial"/>
                <a:cs typeface="Arial"/>
              </a:rPr>
              <a:t>t </a:t>
            </a:r>
            <a:r>
              <a:rPr dirty="0" sz="2550">
                <a:latin typeface="Times New Roman"/>
                <a:cs typeface="Times New Roman"/>
              </a:rPr>
              <a:t> </a:t>
            </a:r>
            <a:r>
              <a:rPr dirty="0" sz="2550" spc="-5">
                <a:latin typeface="Arial"/>
                <a:cs typeface="Arial"/>
              </a:rPr>
              <a:t>gives only </a:t>
            </a:r>
            <a:r>
              <a:rPr dirty="0" sz="2550" spc="-15">
                <a:latin typeface="Arial"/>
                <a:cs typeface="Arial"/>
              </a:rPr>
              <a:t>average </a:t>
            </a:r>
            <a:r>
              <a:rPr dirty="0" sz="2550">
                <a:latin typeface="Arial"/>
                <a:cs typeface="Arial"/>
              </a:rPr>
              <a:t>or maximum</a:t>
            </a:r>
            <a:r>
              <a:rPr dirty="0" sz="2550" spc="25">
                <a:latin typeface="Arial"/>
                <a:cs typeface="Arial"/>
              </a:rPr>
              <a:t> </a:t>
            </a:r>
            <a:r>
              <a:rPr dirty="0" sz="2550" spc="-15">
                <a:latin typeface="Arial"/>
                <a:cs typeface="Arial"/>
              </a:rPr>
              <a:t>value</a:t>
            </a:r>
            <a:endParaRPr sz="2550">
              <a:latin typeface="Arial"/>
              <a:cs typeface="Arial"/>
            </a:endParaRPr>
          </a:p>
          <a:p>
            <a:pPr marL="12700" marR="2974340">
              <a:lnSpc>
                <a:spcPct val="100000"/>
              </a:lnSpc>
              <a:spcBef>
                <a:spcPts val="15"/>
              </a:spcBef>
            </a:pPr>
            <a:r>
              <a:rPr dirty="0" sz="2550" b="1">
                <a:latin typeface="Arial"/>
                <a:cs typeface="Arial"/>
              </a:rPr>
              <a:t>Moving </a:t>
            </a:r>
            <a:r>
              <a:rPr dirty="0" sz="2550" spc="-5" b="1">
                <a:latin typeface="Arial"/>
                <a:cs typeface="Arial"/>
              </a:rPr>
              <a:t>thermocouple technique  Embedded thermocouple </a:t>
            </a:r>
            <a:r>
              <a:rPr dirty="0" sz="2550" b="1">
                <a:latin typeface="Arial"/>
                <a:cs typeface="Arial"/>
              </a:rPr>
              <a:t>technique  </a:t>
            </a:r>
            <a:r>
              <a:rPr dirty="0" sz="2550" spc="-15" b="1">
                <a:latin typeface="Arial"/>
                <a:cs typeface="Arial"/>
              </a:rPr>
              <a:t>Photo-cell</a:t>
            </a:r>
            <a:r>
              <a:rPr dirty="0" sz="2550" spc="45" b="1">
                <a:latin typeface="Arial"/>
                <a:cs typeface="Arial"/>
              </a:rPr>
              <a:t> </a:t>
            </a:r>
            <a:r>
              <a:rPr dirty="0" sz="2550" spc="-5" b="1">
                <a:latin typeface="Arial"/>
                <a:cs typeface="Arial"/>
              </a:rPr>
              <a:t>technique</a:t>
            </a: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550" b="1">
                <a:latin typeface="Arial"/>
                <a:cs typeface="Arial"/>
              </a:rPr>
              <a:t>Infra ray </a:t>
            </a:r>
            <a:r>
              <a:rPr dirty="0" sz="2550" spc="-5" b="1">
                <a:latin typeface="Arial"/>
                <a:cs typeface="Arial"/>
              </a:rPr>
              <a:t>detection</a:t>
            </a:r>
            <a:r>
              <a:rPr dirty="0" sz="2550" spc="5" b="1">
                <a:latin typeface="Arial"/>
                <a:cs typeface="Arial"/>
              </a:rPr>
              <a:t> </a:t>
            </a:r>
            <a:r>
              <a:rPr dirty="0" sz="2550" b="1">
                <a:latin typeface="Arial"/>
                <a:cs typeface="Arial"/>
              </a:rPr>
              <a:t>method</a:t>
            </a:r>
            <a:endParaRPr sz="25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0655" y="4168055"/>
            <a:ext cx="175895" cy="4152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680">
                <a:latin typeface="OpenSymbol"/>
                <a:cs typeface="OpenSymbol"/>
              </a:rPr>
              <a:t></a:t>
            </a:r>
            <a:endParaRPr sz="2550">
              <a:latin typeface="OpenSymbol"/>
              <a:cs typeface="Open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0655" y="4947368"/>
            <a:ext cx="175895" cy="1584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550" spc="680">
                <a:latin typeface="OpenSymbol"/>
                <a:cs typeface="OpenSymbol"/>
              </a:rPr>
              <a:t></a:t>
            </a:r>
            <a:endParaRPr sz="255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550" spc="680">
                <a:latin typeface="OpenSymbol"/>
                <a:cs typeface="OpenSymbol"/>
              </a:rPr>
              <a:t></a:t>
            </a:r>
            <a:endParaRPr sz="255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550" spc="680">
                <a:latin typeface="OpenSymbol"/>
                <a:cs typeface="OpenSymbol"/>
              </a:rPr>
              <a:t></a:t>
            </a:r>
            <a:endParaRPr sz="2550">
              <a:latin typeface="OpenSymbol"/>
              <a:cs typeface="OpenSymbo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550" spc="680">
                <a:latin typeface="OpenSymbol"/>
                <a:cs typeface="OpenSymbol"/>
              </a:rPr>
              <a:t></a:t>
            </a:r>
            <a:endParaRPr sz="2550">
              <a:latin typeface="OpenSymbol"/>
              <a:cs typeface="OpenSymbo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09636" y="486266"/>
            <a:ext cx="6425565" cy="4641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-45" b="1">
                <a:solidFill>
                  <a:srgbClr val="000098"/>
                </a:solidFill>
                <a:latin typeface="Arial"/>
                <a:cs typeface="Arial"/>
              </a:rPr>
              <a:t>Tool </a:t>
            </a:r>
            <a:r>
              <a:rPr dirty="0" sz="2850" spc="-10" b="1">
                <a:solidFill>
                  <a:srgbClr val="000098"/>
                </a:solidFill>
                <a:latin typeface="Arial"/>
                <a:cs typeface="Arial"/>
              </a:rPr>
              <a:t>Work </a:t>
            </a:r>
            <a:r>
              <a:rPr dirty="0" sz="2850" b="1">
                <a:solidFill>
                  <a:srgbClr val="000098"/>
                </a:solidFill>
                <a:latin typeface="Arial"/>
                <a:cs typeface="Arial"/>
              </a:rPr>
              <a:t>Thermo </a:t>
            </a:r>
            <a:r>
              <a:rPr dirty="0" sz="2850" spc="-5" b="1">
                <a:solidFill>
                  <a:srgbClr val="000098"/>
                </a:solidFill>
                <a:latin typeface="Arial"/>
                <a:cs typeface="Arial"/>
              </a:rPr>
              <a:t>Couple</a:t>
            </a:r>
            <a:r>
              <a:rPr dirty="0" sz="2850" spc="90" b="1">
                <a:solidFill>
                  <a:srgbClr val="000098"/>
                </a:solidFill>
                <a:latin typeface="Arial"/>
                <a:cs typeface="Arial"/>
              </a:rPr>
              <a:t> </a:t>
            </a:r>
            <a:r>
              <a:rPr dirty="0" sz="2850" spc="-25" b="1">
                <a:solidFill>
                  <a:srgbClr val="000098"/>
                </a:solidFill>
                <a:latin typeface="Arial"/>
                <a:cs typeface="Arial"/>
              </a:rPr>
              <a:t>Technique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225" marR="5080">
              <a:lnSpc>
                <a:spcPct val="100000"/>
              </a:lnSpc>
              <a:spcBef>
                <a:spcPts val="100"/>
              </a:spcBef>
              <a:tabLst>
                <a:tab pos="329565" algn="l"/>
                <a:tab pos="577850" algn="l"/>
                <a:tab pos="2014220" algn="l"/>
                <a:tab pos="2475230" algn="l"/>
                <a:tab pos="3504565" algn="l"/>
                <a:tab pos="3935095" algn="l"/>
                <a:tab pos="5059680" algn="l"/>
                <a:tab pos="6218555" algn="l"/>
                <a:tab pos="6471920" algn="l"/>
                <a:tab pos="6940550" algn="l"/>
                <a:tab pos="6985000" algn="l"/>
                <a:tab pos="8237220" algn="l"/>
                <a:tab pos="8535035" algn="l"/>
                <a:tab pos="8843010" algn="l"/>
                <a:tab pos="8876030" algn="l"/>
              </a:tabLst>
            </a:pPr>
            <a:r>
              <a:rPr dirty="0" spc="-10"/>
              <a:t>In</a:t>
            </a:r>
            <a:r>
              <a:rPr dirty="0" spc="-10">
                <a:latin typeface="Times New Roman"/>
                <a:cs typeface="Times New Roman"/>
              </a:rPr>
              <a:t>	</a:t>
            </a:r>
            <a:r>
              <a:rPr dirty="0"/>
              <a:t>a</a:t>
            </a:r>
            <a:r>
              <a:rPr dirty="0">
                <a:latin typeface="Times New Roman"/>
                <a:cs typeface="Times New Roman"/>
              </a:rPr>
              <a:t>	</a:t>
            </a:r>
            <a:r>
              <a:rPr dirty="0" spc="-10"/>
              <a:t>thermocouple</a:t>
            </a:r>
            <a:r>
              <a:rPr dirty="0" spc="-10">
                <a:latin typeface="Times New Roman"/>
                <a:cs typeface="Times New Roman"/>
              </a:rPr>
              <a:t>	</a:t>
            </a:r>
            <a:r>
              <a:rPr dirty="0" spc="-10"/>
              <a:t>two</a:t>
            </a:r>
            <a:r>
              <a:rPr dirty="0" spc="-10">
                <a:latin typeface="Times New Roman"/>
                <a:cs typeface="Times New Roman"/>
              </a:rPr>
              <a:t>	</a:t>
            </a:r>
            <a:r>
              <a:rPr dirty="0" spc="-5"/>
              <a:t>dissimilar</a:t>
            </a:r>
            <a:r>
              <a:rPr dirty="0" spc="-5">
                <a:latin typeface="Times New Roman"/>
                <a:cs typeface="Times New Roman"/>
              </a:rPr>
              <a:t>	</a:t>
            </a:r>
            <a:r>
              <a:rPr dirty="0" spc="-10"/>
              <a:t>but</a:t>
            </a:r>
            <a:r>
              <a:rPr dirty="0" spc="-10">
                <a:latin typeface="Times New Roman"/>
                <a:cs typeface="Times New Roman"/>
              </a:rPr>
              <a:t>	</a:t>
            </a:r>
            <a:r>
              <a:rPr dirty="0" spc="-15"/>
              <a:t>electrically</a:t>
            </a:r>
            <a:r>
              <a:rPr dirty="0" spc="-15">
                <a:latin typeface="Times New Roman"/>
                <a:cs typeface="Times New Roman"/>
              </a:rPr>
              <a:t>	</a:t>
            </a:r>
            <a:r>
              <a:rPr dirty="0" spc="-5"/>
              <a:t>conductive</a:t>
            </a:r>
            <a:r>
              <a:rPr dirty="0" spc="-5">
                <a:latin typeface="Times New Roman"/>
                <a:cs typeface="Times New Roman"/>
              </a:rPr>
              <a:t>	</a:t>
            </a:r>
            <a:r>
              <a:rPr dirty="0" spc="-5"/>
              <a:t>metals</a:t>
            </a:r>
            <a:r>
              <a:rPr dirty="0" spc="-5">
                <a:latin typeface="Times New Roman"/>
                <a:cs typeface="Times New Roman"/>
              </a:rPr>
              <a:t>		</a:t>
            </a:r>
            <a:r>
              <a:rPr dirty="0" spc="-10"/>
              <a:t>are </a:t>
            </a:r>
            <a:r>
              <a:rPr dirty="0" spc="70"/>
              <a:t> </a:t>
            </a:r>
            <a:r>
              <a:rPr dirty="0" spc="-15"/>
              <a:t>connected</a:t>
            </a:r>
            <a:r>
              <a:rPr dirty="0" spc="-15">
                <a:latin typeface="Times New Roman"/>
                <a:cs typeface="Times New Roman"/>
              </a:rPr>
              <a:t>	</a:t>
            </a:r>
            <a:r>
              <a:rPr dirty="0" spc="-10"/>
              <a:t>at</a:t>
            </a:r>
            <a:r>
              <a:rPr dirty="0" spc="-10">
                <a:latin typeface="Times New Roman"/>
                <a:cs typeface="Times New Roman"/>
              </a:rPr>
              <a:t>	</a:t>
            </a:r>
            <a:r>
              <a:rPr dirty="0" spc="-5"/>
              <a:t>two  junctions. When one </a:t>
            </a:r>
            <a:r>
              <a:rPr dirty="0" spc="-10"/>
              <a:t>of the </a:t>
            </a:r>
            <a:r>
              <a:rPr dirty="0" spc="-5"/>
              <a:t>junctions is </a:t>
            </a:r>
            <a:r>
              <a:rPr dirty="0" spc="-10"/>
              <a:t>heated, </a:t>
            </a:r>
            <a:r>
              <a:rPr dirty="0" spc="-5"/>
              <a:t>the </a:t>
            </a:r>
            <a:r>
              <a:rPr dirty="0" spc="-15"/>
              <a:t>difference </a:t>
            </a:r>
            <a:r>
              <a:rPr dirty="0" spc="-10"/>
              <a:t>in </a:t>
            </a:r>
            <a:r>
              <a:rPr dirty="0" spc="-15"/>
              <a:t>temperatures </a:t>
            </a:r>
            <a:r>
              <a:rPr dirty="0" spc="-10"/>
              <a:t>at the hot </a:t>
            </a:r>
            <a:r>
              <a:rPr dirty="0" spc="-5"/>
              <a:t>and cold  </a:t>
            </a:r>
            <a:r>
              <a:rPr dirty="0"/>
              <a:t>j</a:t>
            </a:r>
            <a:r>
              <a:rPr dirty="0" spc="-15"/>
              <a:t>u</a:t>
            </a:r>
            <a:r>
              <a:rPr dirty="0" spc="-5"/>
              <a:t>nc</a:t>
            </a:r>
            <a:r>
              <a:rPr dirty="0" spc="-10"/>
              <a:t>t</a:t>
            </a:r>
            <a:r>
              <a:rPr dirty="0"/>
              <a:t>i</a:t>
            </a:r>
            <a:r>
              <a:rPr dirty="0" spc="-15"/>
              <a:t>o</a:t>
            </a:r>
            <a:r>
              <a:rPr dirty="0" spc="-5"/>
              <a:t>n</a:t>
            </a:r>
            <a:r>
              <a:rPr dirty="0"/>
              <a:t>s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 spc="-80">
                <a:latin typeface="Times New Roman"/>
                <a:cs typeface="Times New Roman"/>
              </a:rPr>
              <a:t> </a:t>
            </a:r>
            <a:r>
              <a:rPr dirty="0" spc="-25"/>
              <a:t>p</a:t>
            </a:r>
            <a:r>
              <a:rPr dirty="0" spc="-15"/>
              <a:t>ro</a:t>
            </a:r>
            <a:r>
              <a:rPr dirty="0" spc="-25"/>
              <a:t>d</a:t>
            </a:r>
            <a:r>
              <a:rPr dirty="0" spc="-15"/>
              <a:t>uce</a:t>
            </a:r>
            <a:r>
              <a:rPr dirty="0"/>
              <a:t>s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 spc="-9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 spc="-100">
                <a:latin typeface="Times New Roman"/>
                <a:cs typeface="Times New Roman"/>
              </a:rPr>
              <a:t> </a:t>
            </a:r>
            <a:r>
              <a:rPr dirty="0" spc="-15"/>
              <a:t>pr</a:t>
            </a:r>
            <a:r>
              <a:rPr dirty="0" spc="-5"/>
              <a:t>op</a:t>
            </a:r>
            <a:r>
              <a:rPr dirty="0" spc="-15"/>
              <a:t>o</a:t>
            </a:r>
            <a:r>
              <a:rPr dirty="0" spc="-5"/>
              <a:t>rt</a:t>
            </a:r>
            <a:r>
              <a:rPr dirty="0" spc="-10"/>
              <a:t>i</a:t>
            </a:r>
            <a:r>
              <a:rPr dirty="0" spc="-5"/>
              <a:t>on</a:t>
            </a:r>
            <a:r>
              <a:rPr dirty="0" spc="-15"/>
              <a:t>a</a:t>
            </a:r>
            <a:r>
              <a:rPr dirty="0"/>
              <a:t>l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 spc="-8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dirty="0" spc="-25"/>
              <a:t>u</a:t>
            </a:r>
            <a:r>
              <a:rPr dirty="0" spc="-15"/>
              <a:t>r</a:t>
            </a:r>
            <a:r>
              <a:rPr dirty="0" spc="-25"/>
              <a:t>r</a:t>
            </a:r>
            <a:r>
              <a:rPr dirty="0" spc="-15"/>
              <a:t>ent</a:t>
            </a:r>
            <a:r>
              <a:rPr dirty="0"/>
              <a:t>.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 spc="-95">
                <a:latin typeface="Times New Roman"/>
                <a:cs typeface="Times New Roman"/>
              </a:rPr>
              <a:t> </a:t>
            </a:r>
            <a:r>
              <a:rPr dirty="0" spc="-10"/>
              <a:t>T</a:t>
            </a:r>
            <a:r>
              <a:rPr dirty="0" spc="-15"/>
              <a:t>h</a:t>
            </a:r>
            <a:r>
              <a:rPr dirty="0"/>
              <a:t>is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 spc="-9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dirty="0" spc="-25"/>
              <a:t>u</a:t>
            </a:r>
            <a:r>
              <a:rPr dirty="0" spc="-15"/>
              <a:t>r</a:t>
            </a:r>
            <a:r>
              <a:rPr dirty="0" spc="-25"/>
              <a:t>r</a:t>
            </a:r>
            <a:r>
              <a:rPr dirty="0" spc="-15"/>
              <a:t>en</a:t>
            </a:r>
            <a:r>
              <a:rPr dirty="0"/>
              <a:t>t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 spc="-110">
                <a:latin typeface="Times New Roman"/>
                <a:cs typeface="Times New Roman"/>
              </a:rPr>
              <a:t> </a:t>
            </a:r>
            <a:r>
              <a:rPr dirty="0"/>
              <a:t>is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 spc="-85">
                <a:latin typeface="Times New Roman"/>
                <a:cs typeface="Times New Roman"/>
              </a:rPr>
              <a:t> </a:t>
            </a:r>
            <a:r>
              <a:rPr dirty="0" spc="-15"/>
              <a:t>d</a:t>
            </a:r>
            <a:r>
              <a:rPr dirty="0" spc="-25"/>
              <a:t>e</a:t>
            </a:r>
            <a:r>
              <a:rPr dirty="0" spc="-15"/>
              <a:t>tec</a:t>
            </a:r>
            <a:r>
              <a:rPr dirty="0" spc="-5"/>
              <a:t>t</a:t>
            </a:r>
            <a:r>
              <a:rPr dirty="0" spc="-25"/>
              <a:t>e</a:t>
            </a:r>
            <a:r>
              <a:rPr dirty="0"/>
              <a:t>d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 spc="-100">
                <a:latin typeface="Times New Roman"/>
                <a:cs typeface="Times New Roman"/>
              </a:rPr>
              <a:t> </a:t>
            </a:r>
            <a:r>
              <a:rPr dirty="0" spc="-5"/>
              <a:t>an</a:t>
            </a:r>
            <a:r>
              <a:rPr dirty="0"/>
              <a:t>d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 spc="-105">
                <a:latin typeface="Times New Roman"/>
                <a:cs typeface="Times New Roman"/>
              </a:rPr>
              <a:t> </a:t>
            </a:r>
            <a:r>
              <a:rPr dirty="0" spc="-15"/>
              <a:t>me</a:t>
            </a:r>
            <a:r>
              <a:rPr dirty="0" spc="-25"/>
              <a:t>a</a:t>
            </a:r>
            <a:r>
              <a:rPr dirty="0"/>
              <a:t>s</a:t>
            </a:r>
            <a:r>
              <a:rPr dirty="0" spc="-25"/>
              <a:t>u</a:t>
            </a:r>
            <a:r>
              <a:rPr dirty="0" spc="-15"/>
              <a:t>re</a:t>
            </a:r>
            <a:r>
              <a:rPr dirty="0"/>
              <a:t>d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 spc="-100">
                <a:latin typeface="Times New Roman"/>
                <a:cs typeface="Times New Roman"/>
              </a:rPr>
              <a:t> </a:t>
            </a:r>
            <a:r>
              <a:rPr dirty="0" spc="-5"/>
              <a:t>b</a:t>
            </a:r>
            <a:r>
              <a:rPr dirty="0"/>
              <a:t>y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 spc="-80">
                <a:latin typeface="Times New Roman"/>
                <a:cs typeface="Times New Roman"/>
              </a:rPr>
              <a:t> </a:t>
            </a:r>
            <a:r>
              <a:rPr dirty="0"/>
              <a:t>a</a:t>
            </a:r>
            <a:r>
              <a:rPr dirty="0">
                <a:latin typeface="Times New Roman"/>
                <a:cs typeface="Times New Roman"/>
              </a:rPr>
              <a:t>		</a:t>
            </a:r>
            <a:r>
              <a:rPr dirty="0" spc="-15"/>
              <a:t>m</a:t>
            </a:r>
            <a:r>
              <a:rPr dirty="0" spc="-20"/>
              <a:t>illi</a:t>
            </a:r>
            <a:r>
              <a:rPr dirty="0"/>
              <a:t>- 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dirty="0" spc="-30"/>
              <a:t>voltmeter.</a:t>
            </a:r>
            <a:r>
              <a:rPr dirty="0" spc="75"/>
              <a:t> </a:t>
            </a:r>
            <a:r>
              <a:rPr dirty="0" spc="-5"/>
              <a:t>In</a:t>
            </a:r>
            <a:r>
              <a:rPr dirty="0" spc="105"/>
              <a:t> </a:t>
            </a:r>
            <a:r>
              <a:rPr dirty="0" spc="-15"/>
              <a:t>machining</a:t>
            </a:r>
            <a:r>
              <a:rPr dirty="0" spc="80"/>
              <a:t> </a:t>
            </a:r>
            <a:r>
              <a:rPr dirty="0" spc="-10"/>
              <a:t>like</a:t>
            </a:r>
            <a:r>
              <a:rPr dirty="0" spc="85"/>
              <a:t> </a:t>
            </a:r>
            <a:r>
              <a:rPr dirty="0" spc="-10"/>
              <a:t>turning,</a:t>
            </a:r>
            <a:r>
              <a:rPr dirty="0" spc="110"/>
              <a:t> </a:t>
            </a:r>
            <a:r>
              <a:rPr dirty="0" spc="-10"/>
              <a:t>the</a:t>
            </a:r>
            <a:r>
              <a:rPr dirty="0" spc="90"/>
              <a:t> </a:t>
            </a:r>
            <a:r>
              <a:rPr dirty="0" spc="-5"/>
              <a:t>tool</a:t>
            </a:r>
            <a:r>
              <a:rPr dirty="0" spc="105"/>
              <a:t> </a:t>
            </a:r>
            <a:r>
              <a:rPr dirty="0" spc="-5"/>
              <a:t>and</a:t>
            </a:r>
            <a:r>
              <a:rPr dirty="0" spc="100"/>
              <a:t> </a:t>
            </a:r>
            <a:r>
              <a:rPr dirty="0" spc="-10"/>
              <a:t>the</a:t>
            </a:r>
            <a:r>
              <a:rPr dirty="0" spc="90"/>
              <a:t> </a:t>
            </a:r>
            <a:r>
              <a:rPr dirty="0" spc="-5"/>
              <a:t>job</a:t>
            </a:r>
            <a:r>
              <a:rPr dirty="0" spc="100"/>
              <a:t> </a:t>
            </a:r>
            <a:r>
              <a:rPr dirty="0" spc="-5"/>
              <a:t>constitute</a:t>
            </a:r>
            <a:r>
              <a:rPr dirty="0" spc="110"/>
              <a:t> </a:t>
            </a:r>
            <a:r>
              <a:rPr dirty="0" spc="-10"/>
              <a:t>the</a:t>
            </a:r>
            <a:r>
              <a:rPr dirty="0" spc="85"/>
              <a:t> </a:t>
            </a:r>
            <a:r>
              <a:rPr dirty="0" spc="-5"/>
              <a:t>two</a:t>
            </a:r>
            <a:r>
              <a:rPr dirty="0" spc="100"/>
              <a:t> </a:t>
            </a:r>
            <a:r>
              <a:rPr dirty="0" spc="-5"/>
              <a:t>dissimilar</a:t>
            </a:r>
            <a:r>
              <a:rPr dirty="0" spc="-5">
                <a:latin typeface="Times New Roman"/>
                <a:cs typeface="Times New Roman"/>
              </a:rPr>
              <a:t>	</a:t>
            </a:r>
            <a:r>
              <a:rPr dirty="0" spc="-5"/>
              <a:t>metals and  </a:t>
            </a:r>
            <a:r>
              <a:rPr dirty="0" spc="-10"/>
              <a:t>the</a:t>
            </a:r>
            <a:r>
              <a:rPr dirty="0" spc="50"/>
              <a:t> </a:t>
            </a:r>
            <a:r>
              <a:rPr dirty="0" spc="-15"/>
              <a:t>cutting</a:t>
            </a:r>
            <a:r>
              <a:rPr dirty="0" spc="50"/>
              <a:t> </a:t>
            </a:r>
            <a:r>
              <a:rPr dirty="0" spc="-15"/>
              <a:t>zone</a:t>
            </a:r>
            <a:r>
              <a:rPr dirty="0" spc="50"/>
              <a:t> </a:t>
            </a:r>
            <a:r>
              <a:rPr dirty="0" spc="-15"/>
              <a:t>functions</a:t>
            </a:r>
            <a:r>
              <a:rPr dirty="0" spc="85"/>
              <a:t> </a:t>
            </a:r>
            <a:r>
              <a:rPr dirty="0" spc="-5"/>
              <a:t>as</a:t>
            </a:r>
            <a:r>
              <a:rPr dirty="0" spc="75"/>
              <a:t> </a:t>
            </a:r>
            <a:r>
              <a:rPr dirty="0" spc="-10"/>
              <a:t>the</a:t>
            </a:r>
            <a:r>
              <a:rPr dirty="0" spc="65"/>
              <a:t> </a:t>
            </a:r>
            <a:r>
              <a:rPr dirty="0" spc="-10"/>
              <a:t>hot</a:t>
            </a:r>
            <a:r>
              <a:rPr dirty="0" spc="80"/>
              <a:t> </a:t>
            </a:r>
            <a:r>
              <a:rPr dirty="0" spc="-10"/>
              <a:t>junction.</a:t>
            </a:r>
            <a:r>
              <a:rPr dirty="0" spc="45"/>
              <a:t> </a:t>
            </a:r>
            <a:r>
              <a:rPr dirty="0" spc="-10"/>
              <a:t>Then</a:t>
            </a:r>
            <a:r>
              <a:rPr dirty="0" spc="95"/>
              <a:t> </a:t>
            </a:r>
            <a:r>
              <a:rPr dirty="0" spc="-10"/>
              <a:t>the</a:t>
            </a:r>
            <a:r>
              <a:rPr dirty="0" spc="60"/>
              <a:t> </a:t>
            </a:r>
            <a:r>
              <a:rPr dirty="0" spc="-15"/>
              <a:t>average</a:t>
            </a:r>
            <a:r>
              <a:rPr dirty="0" spc="50"/>
              <a:t> </a:t>
            </a:r>
            <a:r>
              <a:rPr dirty="0" spc="-15"/>
              <a:t>cutting</a:t>
            </a:r>
            <a:r>
              <a:rPr dirty="0" spc="-15">
                <a:latin typeface="Times New Roman"/>
                <a:cs typeface="Times New Roman"/>
              </a:rPr>
              <a:t>	</a:t>
            </a:r>
            <a:r>
              <a:rPr dirty="0" spc="-15"/>
              <a:t>temperature </a:t>
            </a:r>
            <a:r>
              <a:rPr dirty="0"/>
              <a:t>is </a:t>
            </a:r>
            <a:r>
              <a:rPr dirty="0" spc="-15"/>
              <a:t>evaluated  </a:t>
            </a:r>
            <a:r>
              <a:rPr dirty="0" spc="-10"/>
              <a:t>from</a:t>
            </a:r>
            <a:r>
              <a:rPr dirty="0" spc="229"/>
              <a:t> </a:t>
            </a:r>
            <a:r>
              <a:rPr dirty="0" spc="-10"/>
              <a:t>the</a:t>
            </a:r>
            <a:r>
              <a:rPr dirty="0" spc="225"/>
              <a:t> </a:t>
            </a:r>
            <a:r>
              <a:rPr dirty="0" spc="-5"/>
              <a:t>mV</a:t>
            </a:r>
            <a:r>
              <a:rPr dirty="0" spc="229"/>
              <a:t> </a:t>
            </a:r>
            <a:r>
              <a:rPr dirty="0" spc="-10"/>
              <a:t>after</a:t>
            </a:r>
            <a:r>
              <a:rPr dirty="0" spc="240"/>
              <a:t> </a:t>
            </a:r>
            <a:r>
              <a:rPr dirty="0" spc="-15"/>
              <a:t>thorough</a:t>
            </a:r>
            <a:r>
              <a:rPr dirty="0" spc="204"/>
              <a:t> </a:t>
            </a:r>
            <a:r>
              <a:rPr dirty="0" spc="-15"/>
              <a:t>calibration</a:t>
            </a:r>
            <a:r>
              <a:rPr dirty="0" spc="215"/>
              <a:t> </a:t>
            </a:r>
            <a:r>
              <a:rPr dirty="0" spc="-10"/>
              <a:t>for</a:t>
            </a:r>
            <a:r>
              <a:rPr dirty="0" spc="229"/>
              <a:t> </a:t>
            </a:r>
            <a:r>
              <a:rPr dirty="0" spc="-5"/>
              <a:t>establishing</a:t>
            </a:r>
            <a:r>
              <a:rPr dirty="0" spc="245"/>
              <a:t> </a:t>
            </a:r>
            <a:r>
              <a:rPr dirty="0" spc="-10"/>
              <a:t>the</a:t>
            </a:r>
            <a:r>
              <a:rPr dirty="0" spc="204"/>
              <a:t> </a:t>
            </a:r>
            <a:r>
              <a:rPr dirty="0" spc="-15"/>
              <a:t>exact</a:t>
            </a:r>
            <a:r>
              <a:rPr dirty="0" spc="-15">
                <a:latin typeface="Times New Roman"/>
                <a:cs typeface="Times New Roman"/>
              </a:rPr>
              <a:t>	</a:t>
            </a:r>
            <a:r>
              <a:rPr dirty="0" spc="-15"/>
              <a:t>relation between </a:t>
            </a:r>
            <a:r>
              <a:rPr dirty="0" spc="-5"/>
              <a:t>mV and </a:t>
            </a:r>
            <a:r>
              <a:rPr dirty="0" spc="-10"/>
              <a:t>the  </a:t>
            </a:r>
            <a:r>
              <a:rPr dirty="0" spc="-15"/>
              <a:t>cutting</a:t>
            </a:r>
            <a:r>
              <a:rPr dirty="0" spc="100"/>
              <a:t> </a:t>
            </a:r>
            <a:r>
              <a:rPr dirty="0" spc="-15"/>
              <a:t>temperature</a:t>
            </a:r>
          </a:p>
        </p:txBody>
      </p:sp>
      <p:sp>
        <p:nvSpPr>
          <p:cNvPr id="7" name="object 7"/>
          <p:cNvSpPr/>
          <p:nvPr/>
        </p:nvSpPr>
        <p:spPr>
          <a:xfrm>
            <a:off x="2936278" y="3862070"/>
            <a:ext cx="4487557" cy="2685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776095" y="6924046"/>
            <a:ext cx="5456555" cy="2044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spc="5" b="1">
                <a:latin typeface="Arial"/>
                <a:cs typeface="Arial"/>
              </a:rPr>
              <a:t>Figure: </a:t>
            </a:r>
            <a:r>
              <a:rPr dirty="0" sz="1150" spc="-5" b="1">
                <a:latin typeface="Arial"/>
                <a:cs typeface="Arial"/>
              </a:rPr>
              <a:t>Tool-work </a:t>
            </a:r>
            <a:r>
              <a:rPr dirty="0" sz="1150" spc="5" b="1">
                <a:latin typeface="Arial"/>
                <a:cs typeface="Arial"/>
              </a:rPr>
              <a:t>thermocouple technique of measuring cutting</a:t>
            </a:r>
            <a:r>
              <a:rPr dirty="0" sz="1150" spc="17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temperature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83</a:t>
            </a:fld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09636" y="486266"/>
            <a:ext cx="5948680" cy="4641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b="1">
                <a:solidFill>
                  <a:srgbClr val="000098"/>
                </a:solidFill>
                <a:latin typeface="Arial"/>
                <a:cs typeface="Arial"/>
              </a:rPr>
              <a:t>Moving Thermo </a:t>
            </a:r>
            <a:r>
              <a:rPr dirty="0" sz="2850" spc="-5" b="1">
                <a:solidFill>
                  <a:srgbClr val="000098"/>
                </a:solidFill>
                <a:latin typeface="Arial"/>
                <a:cs typeface="Arial"/>
              </a:rPr>
              <a:t>Couple</a:t>
            </a:r>
            <a:r>
              <a:rPr dirty="0" sz="2850" spc="30" b="1">
                <a:solidFill>
                  <a:srgbClr val="000098"/>
                </a:solidFill>
                <a:latin typeface="Arial"/>
                <a:cs typeface="Arial"/>
              </a:rPr>
              <a:t> </a:t>
            </a:r>
            <a:r>
              <a:rPr dirty="0" sz="2850" spc="-25" b="1">
                <a:solidFill>
                  <a:srgbClr val="000098"/>
                </a:solidFill>
                <a:latin typeface="Arial"/>
                <a:cs typeface="Arial"/>
              </a:rPr>
              <a:t>Technique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5319" y="1799050"/>
            <a:ext cx="9312275" cy="1063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8998585" algn="l"/>
                <a:tab pos="9117965" algn="l"/>
              </a:tabLst>
            </a:pPr>
            <a:r>
              <a:rPr dirty="0" sz="1700" spc="-10">
                <a:latin typeface="Arial"/>
                <a:cs typeface="Arial"/>
              </a:rPr>
              <a:t>T</a:t>
            </a:r>
            <a:r>
              <a:rPr dirty="0" sz="1700" spc="-15">
                <a:latin typeface="Arial"/>
                <a:cs typeface="Arial"/>
              </a:rPr>
              <a:t>h</a:t>
            </a:r>
            <a:r>
              <a:rPr dirty="0" sz="1700">
                <a:latin typeface="Arial"/>
                <a:cs typeface="Arial"/>
              </a:rPr>
              <a:t>is</a:t>
            </a:r>
            <a:r>
              <a:rPr dirty="0" sz="1700" spc="90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si</a:t>
            </a:r>
            <a:r>
              <a:rPr dirty="0" sz="1700" spc="-15">
                <a:latin typeface="Arial"/>
                <a:cs typeface="Arial"/>
              </a:rPr>
              <a:t>m</a:t>
            </a:r>
            <a:r>
              <a:rPr dirty="0" sz="1700" spc="-5">
                <a:latin typeface="Arial"/>
                <a:cs typeface="Arial"/>
              </a:rPr>
              <a:t>p</a:t>
            </a:r>
            <a:r>
              <a:rPr dirty="0" sz="1700">
                <a:latin typeface="Arial"/>
                <a:cs typeface="Arial"/>
              </a:rPr>
              <a:t>le</a:t>
            </a:r>
            <a:r>
              <a:rPr dirty="0" sz="1700" spc="8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m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 spc="-5">
                <a:latin typeface="Arial"/>
                <a:cs typeface="Arial"/>
              </a:rPr>
              <a:t>th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 spc="-5">
                <a:latin typeface="Arial"/>
                <a:cs typeface="Arial"/>
              </a:rPr>
              <a:t>d</a:t>
            </a:r>
            <a:r>
              <a:rPr dirty="0" sz="1700">
                <a:latin typeface="Arial"/>
                <a:cs typeface="Arial"/>
              </a:rPr>
              <a:t>,</a:t>
            </a:r>
            <a:r>
              <a:rPr dirty="0" sz="1700" spc="75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sche</a:t>
            </a:r>
            <a:r>
              <a:rPr dirty="0" sz="1700" spc="-15">
                <a:latin typeface="Arial"/>
                <a:cs typeface="Arial"/>
              </a:rPr>
              <a:t>m</a:t>
            </a:r>
            <a:r>
              <a:rPr dirty="0" sz="1700" spc="-5">
                <a:latin typeface="Arial"/>
                <a:cs typeface="Arial"/>
              </a:rPr>
              <a:t>a</a:t>
            </a:r>
            <a:r>
              <a:rPr dirty="0" sz="1700" spc="-10">
                <a:latin typeface="Arial"/>
                <a:cs typeface="Arial"/>
              </a:rPr>
              <a:t>t</a:t>
            </a:r>
            <a:r>
              <a:rPr dirty="0" sz="1700">
                <a:latin typeface="Arial"/>
                <a:cs typeface="Arial"/>
              </a:rPr>
              <a:t>ic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lly</a:t>
            </a:r>
            <a:r>
              <a:rPr dirty="0" sz="1700" spc="80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sh</a:t>
            </a:r>
            <a:r>
              <a:rPr dirty="0" sz="1700" spc="-15">
                <a:latin typeface="Arial"/>
                <a:cs typeface="Arial"/>
              </a:rPr>
              <a:t>o</a:t>
            </a:r>
            <a:r>
              <a:rPr dirty="0" sz="1700" spc="-10">
                <a:latin typeface="Arial"/>
                <a:cs typeface="Arial"/>
              </a:rPr>
              <a:t>w</a:t>
            </a:r>
            <a:r>
              <a:rPr dirty="0" sz="1700">
                <a:latin typeface="Arial"/>
                <a:cs typeface="Arial"/>
              </a:rPr>
              <a:t>n</a:t>
            </a:r>
            <a:r>
              <a:rPr dirty="0" sz="1700" spc="80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in</a:t>
            </a:r>
            <a:r>
              <a:rPr dirty="0" sz="1700" spc="135">
                <a:latin typeface="Times New Roman"/>
                <a:cs typeface="Times New Roman"/>
              </a:rPr>
              <a:t> </a:t>
            </a:r>
            <a:r>
              <a:rPr dirty="0" sz="1700" spc="-20">
                <a:latin typeface="Arial"/>
                <a:cs typeface="Arial"/>
              </a:rPr>
              <a:t>F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g</a:t>
            </a:r>
            <a:r>
              <a:rPr dirty="0" sz="1700" spc="-25">
                <a:latin typeface="Arial"/>
                <a:cs typeface="Arial"/>
              </a:rPr>
              <a:t>u</a:t>
            </a:r>
            <a:r>
              <a:rPr dirty="0" sz="1700" spc="-15">
                <a:latin typeface="Arial"/>
                <a:cs typeface="Arial"/>
              </a:rPr>
              <a:t>r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6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 spc="-25">
                <a:latin typeface="Arial"/>
                <a:cs typeface="Arial"/>
              </a:rPr>
              <a:t>n</a:t>
            </a:r>
            <a:r>
              <a:rPr dirty="0" sz="1700" spc="-15">
                <a:latin typeface="Arial"/>
                <a:cs typeface="Arial"/>
              </a:rPr>
              <a:t>ab</a:t>
            </a:r>
            <a:r>
              <a:rPr dirty="0" sz="1700" spc="-10">
                <a:latin typeface="Arial"/>
                <a:cs typeface="Arial"/>
              </a:rPr>
              <a:t>l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 spc="9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me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su</a:t>
            </a:r>
            <a:r>
              <a:rPr dirty="0" sz="1700" spc="-15">
                <a:latin typeface="Arial"/>
                <a:cs typeface="Arial"/>
              </a:rPr>
              <a:t>r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10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th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 spc="7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g</a:t>
            </a:r>
            <a:r>
              <a:rPr dirty="0" sz="1700" spc="-5">
                <a:latin typeface="Arial"/>
                <a:cs typeface="Arial"/>
              </a:rPr>
              <a:t>ra</a:t>
            </a:r>
            <a:r>
              <a:rPr dirty="0" sz="1700" spc="-15">
                <a:latin typeface="Arial"/>
                <a:cs typeface="Arial"/>
              </a:rPr>
              <a:t>du</a:t>
            </a:r>
            <a:r>
              <a:rPr dirty="0" sz="1700" spc="-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l</a:t>
            </a:r>
            <a:r>
              <a:rPr dirty="0" sz="1700" spc="95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v</a:t>
            </a:r>
            <a:r>
              <a:rPr dirty="0" sz="1700" spc="-25">
                <a:latin typeface="Arial"/>
                <a:cs typeface="Arial"/>
              </a:rPr>
              <a:t>a</a:t>
            </a:r>
            <a:r>
              <a:rPr dirty="0" sz="1700" spc="-15">
                <a:latin typeface="Arial"/>
                <a:cs typeface="Arial"/>
              </a:rPr>
              <a:t>r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25">
                <a:latin typeface="Arial"/>
                <a:cs typeface="Arial"/>
              </a:rPr>
              <a:t>a</a:t>
            </a:r>
            <a:r>
              <a:rPr dirty="0" sz="1700" spc="-5">
                <a:latin typeface="Arial"/>
                <a:cs typeface="Arial"/>
              </a:rPr>
              <a:t>t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2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n</a:t>
            </a:r>
            <a:r>
              <a:rPr dirty="0" sz="1700" spc="60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>
                <a:latin typeface="Arial"/>
                <a:cs typeface="Arial"/>
              </a:rPr>
              <a:t>n</a:t>
            </a:r>
            <a:r>
              <a:rPr dirty="0" sz="1700">
                <a:latin typeface="Times New Roman"/>
                <a:cs typeface="Times New Roman"/>
              </a:rPr>
              <a:t>	</a:t>
            </a:r>
            <a:r>
              <a:rPr dirty="0" sz="1700" spc="-5">
                <a:latin typeface="Arial"/>
                <a:cs typeface="Arial"/>
              </a:rPr>
              <a:t>the 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temp</a:t>
            </a:r>
            <a:r>
              <a:rPr dirty="0" sz="1700" spc="-25">
                <a:latin typeface="Arial"/>
                <a:cs typeface="Arial"/>
              </a:rPr>
              <a:t>e</a:t>
            </a:r>
            <a:r>
              <a:rPr dirty="0" sz="1700" spc="-15">
                <a:latin typeface="Arial"/>
                <a:cs typeface="Arial"/>
              </a:rPr>
              <a:t>ratu</a:t>
            </a:r>
            <a:r>
              <a:rPr dirty="0" sz="1700" spc="-25">
                <a:latin typeface="Arial"/>
                <a:cs typeface="Arial"/>
              </a:rPr>
              <a:t>r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o</a:t>
            </a:r>
            <a:r>
              <a:rPr dirty="0" sz="1700">
                <a:latin typeface="Arial"/>
                <a:cs typeface="Arial"/>
              </a:rPr>
              <a:t>f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th</a:t>
            </a:r>
            <a:r>
              <a:rPr dirty="0" sz="1700">
                <a:latin typeface="Arial"/>
                <a:cs typeface="Arial"/>
              </a:rPr>
              <a:t>e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f</a:t>
            </a:r>
            <a:r>
              <a:rPr dirty="0" sz="1700" spc="-10">
                <a:latin typeface="Arial"/>
                <a:cs typeface="Arial"/>
              </a:rPr>
              <a:t>l</a:t>
            </a:r>
            <a:r>
              <a:rPr dirty="0" sz="1700" spc="-5">
                <a:latin typeface="Arial"/>
                <a:cs typeface="Arial"/>
              </a:rPr>
              <a:t>o</a:t>
            </a:r>
            <a:r>
              <a:rPr dirty="0" sz="1700" spc="-10">
                <a:latin typeface="Arial"/>
                <a:cs typeface="Arial"/>
              </a:rPr>
              <a:t>wi</a:t>
            </a:r>
            <a:r>
              <a:rPr dirty="0" sz="1700" spc="-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g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10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ch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>
                <a:latin typeface="Arial"/>
                <a:cs typeface="Arial"/>
              </a:rPr>
              <a:t>p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be</a:t>
            </a:r>
            <a:r>
              <a:rPr dirty="0" sz="1700" spc="-20">
                <a:latin typeface="Arial"/>
                <a:cs typeface="Arial"/>
              </a:rPr>
              <a:t>f</a:t>
            </a:r>
            <a:r>
              <a:rPr dirty="0" sz="1700" spc="-5">
                <a:latin typeface="Arial"/>
                <a:cs typeface="Arial"/>
              </a:rPr>
              <a:t>or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,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0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d</a:t>
            </a:r>
            <a:r>
              <a:rPr dirty="0" sz="1700" spc="-5">
                <a:latin typeface="Arial"/>
                <a:cs typeface="Arial"/>
              </a:rPr>
              <a:t>u</a:t>
            </a:r>
            <a:r>
              <a:rPr dirty="0" sz="1700" spc="-15">
                <a:latin typeface="Arial"/>
                <a:cs typeface="Arial"/>
              </a:rPr>
              <a:t>r</a:t>
            </a:r>
            <a:r>
              <a:rPr dirty="0" sz="170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g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an</a:t>
            </a:r>
            <a:r>
              <a:rPr dirty="0" sz="1700">
                <a:latin typeface="Arial"/>
                <a:cs typeface="Arial"/>
              </a:rPr>
              <a:t>d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10">
                <a:latin typeface="Times New Roman"/>
                <a:cs typeface="Times New Roman"/>
              </a:rPr>
              <a:t> 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5">
                <a:latin typeface="Arial"/>
                <a:cs typeface="Arial"/>
              </a:rPr>
              <a:t>mme</a:t>
            </a:r>
            <a:r>
              <a:rPr dirty="0" sz="1700" spc="-15">
                <a:latin typeface="Arial"/>
                <a:cs typeface="Arial"/>
              </a:rPr>
              <a:t>d</a:t>
            </a:r>
            <a:r>
              <a:rPr dirty="0" sz="1700">
                <a:latin typeface="Arial"/>
                <a:cs typeface="Arial"/>
              </a:rPr>
              <a:t>i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 spc="-5">
                <a:latin typeface="Arial"/>
                <a:cs typeface="Arial"/>
              </a:rPr>
              <a:t>te</a:t>
            </a:r>
            <a:r>
              <a:rPr dirty="0" sz="1700">
                <a:latin typeface="Arial"/>
                <a:cs typeface="Arial"/>
              </a:rPr>
              <a:t>ly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1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a</a:t>
            </a:r>
            <a:r>
              <a:rPr dirty="0" sz="1700" spc="-10">
                <a:latin typeface="Arial"/>
                <a:cs typeface="Arial"/>
              </a:rPr>
              <a:t>f</a:t>
            </a:r>
            <a:r>
              <a:rPr dirty="0" sz="1700" spc="-5">
                <a:latin typeface="Arial"/>
                <a:cs typeface="Arial"/>
              </a:rPr>
              <a:t>t</a:t>
            </a:r>
            <a:r>
              <a:rPr dirty="0" sz="1700" spc="-15">
                <a:latin typeface="Arial"/>
                <a:cs typeface="Arial"/>
              </a:rPr>
              <a:t>e</a:t>
            </a:r>
            <a:r>
              <a:rPr dirty="0" sz="1700">
                <a:latin typeface="Arial"/>
                <a:cs typeface="Arial"/>
              </a:rPr>
              <a:t>r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10">
                <a:latin typeface="Times New Roman"/>
                <a:cs typeface="Times New Roman"/>
              </a:rPr>
              <a:t> </a:t>
            </a:r>
            <a:r>
              <a:rPr dirty="0" sz="1700" spc="5">
                <a:latin typeface="Arial"/>
                <a:cs typeface="Arial"/>
              </a:rPr>
              <a:t>i</a:t>
            </a:r>
            <a:r>
              <a:rPr dirty="0" sz="1700" spc="-5">
                <a:latin typeface="Arial"/>
                <a:cs typeface="Arial"/>
              </a:rPr>
              <a:t>t</a:t>
            </a:r>
            <a:r>
              <a:rPr dirty="0" sz="1700">
                <a:latin typeface="Arial"/>
                <a:cs typeface="Arial"/>
              </a:rPr>
              <a:t>s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100">
                <a:latin typeface="Times New Roman"/>
                <a:cs typeface="Times New Roman"/>
              </a:rPr>
              <a:t> </a:t>
            </a:r>
            <a:r>
              <a:rPr dirty="0" sz="1700" spc="-5">
                <a:latin typeface="Arial"/>
                <a:cs typeface="Arial"/>
              </a:rPr>
              <a:t>fo</a:t>
            </a:r>
            <a:r>
              <a:rPr dirty="0" sz="1700" spc="-15">
                <a:latin typeface="Arial"/>
                <a:cs typeface="Arial"/>
              </a:rPr>
              <a:t>r</a:t>
            </a:r>
            <a:r>
              <a:rPr dirty="0" sz="1700" spc="-5">
                <a:latin typeface="Arial"/>
                <a:cs typeface="Arial"/>
              </a:rPr>
              <a:t>m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t</a:t>
            </a:r>
            <a:r>
              <a:rPr dirty="0" sz="1700" spc="-10">
                <a:latin typeface="Arial"/>
                <a:cs typeface="Arial"/>
              </a:rPr>
              <a:t>i</a:t>
            </a:r>
            <a:r>
              <a:rPr dirty="0" sz="1700" spc="-5">
                <a:latin typeface="Arial"/>
                <a:cs typeface="Arial"/>
              </a:rPr>
              <a:t>o</a:t>
            </a:r>
            <a:r>
              <a:rPr dirty="0" sz="1700" spc="-15">
                <a:latin typeface="Arial"/>
                <a:cs typeface="Arial"/>
              </a:rPr>
              <a:t>n</a:t>
            </a:r>
            <a:r>
              <a:rPr dirty="0" sz="1700">
                <a:latin typeface="Arial"/>
                <a:cs typeface="Arial"/>
              </a:rPr>
              <a:t>.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200">
                <a:latin typeface="Times New Roman"/>
                <a:cs typeface="Times New Roman"/>
              </a:rPr>
              <a:t> </a:t>
            </a:r>
            <a:r>
              <a:rPr dirty="0" sz="1700">
                <a:latin typeface="Arial"/>
                <a:cs typeface="Arial"/>
              </a:rPr>
              <a:t>A</a:t>
            </a:r>
            <a:r>
              <a:rPr dirty="0" sz="1700">
                <a:latin typeface="Times New Roman"/>
                <a:cs typeface="Times New Roman"/>
              </a:rPr>
              <a:t> </a:t>
            </a:r>
            <a:r>
              <a:rPr dirty="0" sz="1700" spc="-210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b</a:t>
            </a:r>
            <a:r>
              <a:rPr dirty="0" sz="1700" spc="-5">
                <a:latin typeface="Arial"/>
                <a:cs typeface="Arial"/>
              </a:rPr>
              <a:t>e</a:t>
            </a:r>
            <a:r>
              <a:rPr dirty="0" sz="1700" spc="-15">
                <a:latin typeface="Arial"/>
                <a:cs typeface="Arial"/>
              </a:rPr>
              <a:t>a</a:t>
            </a:r>
            <a:r>
              <a:rPr dirty="0" sz="1700">
                <a:latin typeface="Arial"/>
                <a:cs typeface="Arial"/>
              </a:rPr>
              <a:t>d</a:t>
            </a:r>
            <a:r>
              <a:rPr dirty="0" sz="1700">
                <a:latin typeface="Times New Roman"/>
                <a:cs typeface="Times New Roman"/>
              </a:rPr>
              <a:t>		</a:t>
            </a:r>
            <a:r>
              <a:rPr dirty="0" sz="1700" spc="-5">
                <a:latin typeface="Arial"/>
                <a:cs typeface="Arial"/>
              </a:rPr>
              <a:t>of </a:t>
            </a:r>
            <a:r>
              <a:rPr dirty="0" sz="1700" spc="-5">
                <a:latin typeface="Times New Roman"/>
                <a:cs typeface="Times New Roman"/>
              </a:rPr>
              <a:t> </a:t>
            </a:r>
            <a:r>
              <a:rPr dirty="0" sz="1700" spc="-15">
                <a:latin typeface="Arial"/>
                <a:cs typeface="Arial"/>
              </a:rPr>
              <a:t>standard </a:t>
            </a:r>
            <a:r>
              <a:rPr dirty="0" sz="1700" spc="-10">
                <a:latin typeface="Arial"/>
                <a:cs typeface="Arial"/>
              </a:rPr>
              <a:t>thermocouple </a:t>
            </a:r>
            <a:r>
              <a:rPr dirty="0" sz="1700" spc="-5">
                <a:latin typeface="Arial"/>
                <a:cs typeface="Arial"/>
              </a:rPr>
              <a:t>like chrome-alumel </a:t>
            </a:r>
            <a:r>
              <a:rPr dirty="0" sz="1700">
                <a:latin typeface="Arial"/>
                <a:cs typeface="Arial"/>
              </a:rPr>
              <a:t>is </a:t>
            </a:r>
            <a:r>
              <a:rPr dirty="0" sz="1700" spc="-15">
                <a:latin typeface="Arial"/>
                <a:cs typeface="Arial"/>
              </a:rPr>
              <a:t>brazed </a:t>
            </a:r>
            <a:r>
              <a:rPr dirty="0" sz="1700" spc="-5">
                <a:latin typeface="Arial"/>
                <a:cs typeface="Arial"/>
              </a:rPr>
              <a:t>on </a:t>
            </a:r>
            <a:r>
              <a:rPr dirty="0" sz="1700" spc="-10">
                <a:latin typeface="Arial"/>
                <a:cs typeface="Arial"/>
              </a:rPr>
              <a:t>the side </a:t>
            </a:r>
            <a:r>
              <a:rPr dirty="0" sz="1700" spc="-15">
                <a:latin typeface="Arial"/>
                <a:cs typeface="Arial"/>
              </a:rPr>
              <a:t>surface </a:t>
            </a:r>
            <a:r>
              <a:rPr dirty="0" sz="1700" spc="-5">
                <a:latin typeface="Arial"/>
                <a:cs typeface="Arial"/>
              </a:rPr>
              <a:t>of </a:t>
            </a:r>
            <a:r>
              <a:rPr dirty="0" sz="1700" spc="-10">
                <a:latin typeface="Arial"/>
                <a:cs typeface="Arial"/>
              </a:rPr>
              <a:t>the layer </a:t>
            </a:r>
            <a:r>
              <a:rPr dirty="0" sz="1700">
                <a:latin typeface="Arial"/>
                <a:cs typeface="Arial"/>
              </a:rPr>
              <a:t>to </a:t>
            </a:r>
            <a:r>
              <a:rPr dirty="0" sz="1700" spc="-5">
                <a:latin typeface="Arial"/>
                <a:cs typeface="Arial"/>
              </a:rPr>
              <a:t>be  </a:t>
            </a:r>
            <a:r>
              <a:rPr dirty="0" sz="1700" spc="-15">
                <a:latin typeface="Arial"/>
                <a:cs typeface="Arial"/>
              </a:rPr>
              <a:t>removed from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15">
                <a:latin typeface="Arial"/>
                <a:cs typeface="Arial"/>
              </a:rPr>
              <a:t>work surface </a:t>
            </a:r>
            <a:r>
              <a:rPr dirty="0" sz="1700" spc="-5">
                <a:latin typeface="Arial"/>
                <a:cs typeface="Arial"/>
              </a:rPr>
              <a:t>and </a:t>
            </a:r>
            <a:r>
              <a:rPr dirty="0" sz="1700" spc="-10">
                <a:latin typeface="Arial"/>
                <a:cs typeface="Arial"/>
              </a:rPr>
              <a:t>the </a:t>
            </a:r>
            <a:r>
              <a:rPr dirty="0" sz="1700" spc="-15">
                <a:latin typeface="Arial"/>
                <a:cs typeface="Arial"/>
              </a:rPr>
              <a:t>temperature </a:t>
            </a:r>
            <a:r>
              <a:rPr dirty="0" sz="1700" spc="-5">
                <a:latin typeface="Arial"/>
                <a:cs typeface="Arial"/>
              </a:rPr>
              <a:t>is </a:t>
            </a:r>
            <a:r>
              <a:rPr dirty="0" sz="1700" spc="-15">
                <a:latin typeface="Arial"/>
                <a:cs typeface="Arial"/>
              </a:rPr>
              <a:t>attained </a:t>
            </a:r>
            <a:r>
              <a:rPr dirty="0" sz="1700" spc="-5">
                <a:latin typeface="Arial"/>
                <a:cs typeface="Arial"/>
              </a:rPr>
              <a:t>in </a:t>
            </a:r>
            <a:r>
              <a:rPr dirty="0" sz="1700" spc="-15">
                <a:latin typeface="Arial"/>
                <a:cs typeface="Arial"/>
              </a:rPr>
              <a:t>terms </a:t>
            </a:r>
            <a:r>
              <a:rPr dirty="0" sz="1700" spc="-10">
                <a:latin typeface="Arial"/>
                <a:cs typeface="Arial"/>
              </a:rPr>
              <a:t>of</a:t>
            </a:r>
            <a:r>
              <a:rPr dirty="0" sz="1700" spc="275">
                <a:latin typeface="Arial"/>
                <a:cs typeface="Arial"/>
              </a:rPr>
              <a:t> </a:t>
            </a:r>
            <a:r>
              <a:rPr dirty="0" sz="1700" spc="-5">
                <a:latin typeface="Arial"/>
                <a:cs typeface="Arial"/>
              </a:rPr>
              <a:t>mV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31882" y="3106534"/>
            <a:ext cx="3812184" cy="3189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113036" y="6636022"/>
            <a:ext cx="2860040" cy="2044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spc="5" b="1">
                <a:latin typeface="Arial"/>
                <a:cs typeface="Arial"/>
              </a:rPr>
              <a:t>Figure: </a:t>
            </a:r>
            <a:r>
              <a:rPr dirty="0" sz="1150" spc="10" b="1">
                <a:latin typeface="Arial"/>
                <a:cs typeface="Arial"/>
              </a:rPr>
              <a:t>Moving </a:t>
            </a:r>
            <a:r>
              <a:rPr dirty="0" sz="1150" spc="5" b="1">
                <a:latin typeface="Arial"/>
                <a:cs typeface="Arial"/>
              </a:rPr>
              <a:t>thermocouple</a:t>
            </a:r>
            <a:r>
              <a:rPr dirty="0" sz="1150" spc="-1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technique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83</a:t>
            </a:fld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09636" y="486266"/>
            <a:ext cx="6538595" cy="4641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b="1">
                <a:solidFill>
                  <a:srgbClr val="000098"/>
                </a:solidFill>
                <a:latin typeface="Arial"/>
                <a:cs typeface="Arial"/>
              </a:rPr>
              <a:t>Embedded Thermo </a:t>
            </a:r>
            <a:r>
              <a:rPr dirty="0" sz="2850" spc="-5" b="1">
                <a:solidFill>
                  <a:srgbClr val="000098"/>
                </a:solidFill>
                <a:latin typeface="Arial"/>
                <a:cs typeface="Arial"/>
              </a:rPr>
              <a:t>Couple</a:t>
            </a:r>
            <a:r>
              <a:rPr dirty="0" sz="2850" spc="80" b="1">
                <a:solidFill>
                  <a:srgbClr val="000098"/>
                </a:solidFill>
                <a:latin typeface="Arial"/>
                <a:cs typeface="Arial"/>
              </a:rPr>
              <a:t> </a:t>
            </a:r>
            <a:r>
              <a:rPr dirty="0" sz="2850" spc="-25" b="1">
                <a:solidFill>
                  <a:srgbClr val="000098"/>
                </a:solidFill>
                <a:latin typeface="Arial"/>
                <a:cs typeface="Arial"/>
              </a:rPr>
              <a:t>Technique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2985" y="1798661"/>
            <a:ext cx="9420225" cy="173608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algn="just" marL="62865" marR="55880">
              <a:lnSpc>
                <a:spcPct val="104099"/>
              </a:lnSpc>
              <a:spcBef>
                <a:spcPts val="70"/>
              </a:spcBef>
            </a:pPr>
            <a:r>
              <a:rPr dirty="0" sz="1350" spc="10">
                <a:latin typeface="Arial"/>
                <a:cs typeface="Arial"/>
              </a:rPr>
              <a:t>In </a:t>
            </a:r>
            <a:r>
              <a:rPr dirty="0" sz="1350" spc="5">
                <a:latin typeface="Arial"/>
                <a:cs typeface="Arial"/>
              </a:rPr>
              <a:t>operations like milling, grinding </a:t>
            </a:r>
            <a:r>
              <a:rPr dirty="0" sz="1350" spc="10">
                <a:latin typeface="Arial"/>
                <a:cs typeface="Arial"/>
              </a:rPr>
              <a:t>etc. where </a:t>
            </a:r>
            <a:r>
              <a:rPr dirty="0" sz="1350" spc="5">
                <a:latin typeface="Arial"/>
                <a:cs typeface="Arial"/>
              </a:rPr>
              <a:t>the </a:t>
            </a:r>
            <a:r>
              <a:rPr dirty="0" sz="1350" spc="10">
                <a:latin typeface="Arial"/>
                <a:cs typeface="Arial"/>
              </a:rPr>
              <a:t>previous methods </a:t>
            </a:r>
            <a:r>
              <a:rPr dirty="0" sz="1350" spc="5">
                <a:latin typeface="Arial"/>
                <a:cs typeface="Arial"/>
              </a:rPr>
              <a:t>are </a:t>
            </a:r>
            <a:r>
              <a:rPr dirty="0" sz="1350" spc="10">
                <a:latin typeface="Arial"/>
                <a:cs typeface="Arial"/>
              </a:rPr>
              <a:t>not applicable, </a:t>
            </a:r>
            <a:r>
              <a:rPr dirty="0" sz="1350" spc="15">
                <a:latin typeface="Arial"/>
                <a:cs typeface="Arial"/>
              </a:rPr>
              <a:t>embedded </a:t>
            </a:r>
            <a:r>
              <a:rPr dirty="0" sz="1350" spc="10">
                <a:latin typeface="Arial"/>
                <a:cs typeface="Arial"/>
              </a:rPr>
              <a:t>thermocouple can  serve </a:t>
            </a:r>
            <a:r>
              <a:rPr dirty="0" sz="1350" spc="5">
                <a:latin typeface="Arial"/>
                <a:cs typeface="Arial"/>
              </a:rPr>
              <a:t>the </a:t>
            </a:r>
            <a:r>
              <a:rPr dirty="0" sz="1350" spc="10">
                <a:latin typeface="Arial"/>
                <a:cs typeface="Arial"/>
              </a:rPr>
              <a:t>purpose. Figure </a:t>
            </a:r>
            <a:r>
              <a:rPr dirty="0" sz="1350" spc="15">
                <a:latin typeface="Arial"/>
                <a:cs typeface="Arial"/>
              </a:rPr>
              <a:t>shows </a:t>
            </a:r>
            <a:r>
              <a:rPr dirty="0" sz="1350" spc="10">
                <a:latin typeface="Arial"/>
                <a:cs typeface="Arial"/>
              </a:rPr>
              <a:t>the </a:t>
            </a:r>
            <a:r>
              <a:rPr dirty="0" sz="1350" spc="5">
                <a:latin typeface="Arial"/>
                <a:cs typeface="Arial"/>
              </a:rPr>
              <a:t>principle. </a:t>
            </a:r>
            <a:r>
              <a:rPr dirty="0" sz="1350" spc="15">
                <a:latin typeface="Arial"/>
                <a:cs typeface="Arial"/>
              </a:rPr>
              <a:t>The </a:t>
            </a:r>
            <a:r>
              <a:rPr dirty="0" sz="1350">
                <a:latin typeface="Arial"/>
                <a:cs typeface="Arial"/>
              </a:rPr>
              <a:t>standard </a:t>
            </a:r>
            <a:r>
              <a:rPr dirty="0" sz="1350" spc="10">
                <a:latin typeface="Arial"/>
                <a:cs typeface="Arial"/>
              </a:rPr>
              <a:t>thermocouple monitors </a:t>
            </a:r>
            <a:r>
              <a:rPr dirty="0" sz="1350" spc="5">
                <a:latin typeface="Arial"/>
                <a:cs typeface="Arial"/>
              </a:rPr>
              <a:t>the</a:t>
            </a:r>
            <a:r>
              <a:rPr dirty="0" sz="1350" spc="38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job </a:t>
            </a:r>
            <a:r>
              <a:rPr dirty="0" sz="1350">
                <a:latin typeface="Arial"/>
                <a:cs typeface="Arial"/>
              </a:rPr>
              <a:t>temperature </a:t>
            </a:r>
            <a:r>
              <a:rPr dirty="0" sz="1350" spc="10">
                <a:latin typeface="Arial"/>
                <a:cs typeface="Arial"/>
              </a:rPr>
              <a:t>at </a:t>
            </a:r>
            <a:r>
              <a:rPr dirty="0" sz="1350" spc="20">
                <a:latin typeface="Arial"/>
                <a:cs typeface="Arial"/>
              </a:rPr>
              <a:t>a </a:t>
            </a:r>
            <a:r>
              <a:rPr dirty="0" sz="1350" spc="5">
                <a:latin typeface="Arial"/>
                <a:cs typeface="Arial"/>
              </a:rPr>
              <a:t>certain   </a:t>
            </a:r>
            <a:r>
              <a:rPr dirty="0" sz="1350" spc="10">
                <a:latin typeface="Arial"/>
                <a:cs typeface="Arial"/>
              </a:rPr>
              <a:t>depth, </a:t>
            </a:r>
            <a:r>
              <a:rPr dirty="0" sz="1350" spc="5">
                <a:latin typeface="Arial"/>
                <a:cs typeface="Arial"/>
              </a:rPr>
              <a:t>h</a:t>
            </a:r>
            <a:r>
              <a:rPr dirty="0" baseline="-20833" sz="1200" spc="7">
                <a:latin typeface="Arial"/>
                <a:cs typeface="Arial"/>
              </a:rPr>
              <a:t>i </a:t>
            </a:r>
            <a:r>
              <a:rPr dirty="0" sz="1350">
                <a:latin typeface="Arial"/>
                <a:cs typeface="Arial"/>
              </a:rPr>
              <a:t>from </a:t>
            </a:r>
            <a:r>
              <a:rPr dirty="0" sz="1350" spc="10">
                <a:latin typeface="Arial"/>
                <a:cs typeface="Arial"/>
              </a:rPr>
              <a:t>the </a:t>
            </a:r>
            <a:r>
              <a:rPr dirty="0" sz="1350">
                <a:latin typeface="Arial"/>
                <a:cs typeface="Arial"/>
              </a:rPr>
              <a:t>cutting </a:t>
            </a:r>
            <a:r>
              <a:rPr dirty="0" sz="1350" spc="10">
                <a:latin typeface="Arial"/>
                <a:cs typeface="Arial"/>
              </a:rPr>
              <a:t>zone. </a:t>
            </a:r>
            <a:r>
              <a:rPr dirty="0" sz="1350" spc="15">
                <a:latin typeface="Arial"/>
                <a:cs typeface="Arial"/>
              </a:rPr>
              <a:t>The </a:t>
            </a:r>
            <a:r>
              <a:rPr dirty="0" sz="1350">
                <a:latin typeface="Arial"/>
                <a:cs typeface="Arial"/>
              </a:rPr>
              <a:t>temperature </a:t>
            </a:r>
            <a:r>
              <a:rPr dirty="0" sz="1350" spc="10">
                <a:latin typeface="Arial"/>
                <a:cs typeface="Arial"/>
              </a:rPr>
              <a:t>recorded in </a:t>
            </a:r>
            <a:r>
              <a:rPr dirty="0" sz="1350" spc="5">
                <a:latin typeface="Arial"/>
                <a:cs typeface="Arial"/>
              </a:rPr>
              <a:t>oscilloscope </a:t>
            </a:r>
            <a:r>
              <a:rPr dirty="0" sz="1350" spc="10">
                <a:latin typeface="Arial"/>
                <a:cs typeface="Arial"/>
              </a:rPr>
              <a:t>or </a:t>
            </a:r>
            <a:r>
              <a:rPr dirty="0" sz="1350" spc="5">
                <a:latin typeface="Arial"/>
                <a:cs typeface="Arial"/>
              </a:rPr>
              <a:t>strip </a:t>
            </a:r>
            <a:r>
              <a:rPr dirty="0" sz="1350" spc="10">
                <a:latin typeface="Arial"/>
                <a:cs typeface="Arial"/>
              </a:rPr>
              <a:t>chart recorder </a:t>
            </a:r>
            <a:r>
              <a:rPr dirty="0" sz="1350" spc="15">
                <a:latin typeface="Arial"/>
                <a:cs typeface="Arial"/>
              </a:rPr>
              <a:t>becomes maximum  when </a:t>
            </a:r>
            <a:r>
              <a:rPr dirty="0" sz="1350" spc="10">
                <a:latin typeface="Arial"/>
                <a:cs typeface="Arial"/>
              </a:rPr>
              <a:t>the thermocouple </a:t>
            </a:r>
            <a:r>
              <a:rPr dirty="0" sz="1350" spc="15">
                <a:latin typeface="Arial"/>
                <a:cs typeface="Arial"/>
              </a:rPr>
              <a:t>bead comes </a:t>
            </a:r>
            <a:r>
              <a:rPr dirty="0" sz="1350" spc="10">
                <a:latin typeface="Arial"/>
                <a:cs typeface="Arial"/>
              </a:rPr>
              <a:t>nearest </a:t>
            </a:r>
            <a:r>
              <a:rPr dirty="0" sz="1350" spc="5">
                <a:latin typeface="Arial"/>
                <a:cs typeface="Arial"/>
              </a:rPr>
              <a:t>(slightly offset) </a:t>
            </a:r>
            <a:r>
              <a:rPr dirty="0" sz="1350" spc="10">
                <a:latin typeface="Arial"/>
                <a:cs typeface="Arial"/>
              </a:rPr>
              <a:t>to </a:t>
            </a:r>
            <a:r>
              <a:rPr dirty="0" sz="1350">
                <a:latin typeface="Arial"/>
                <a:cs typeface="Arial"/>
              </a:rPr>
              <a:t>the </a:t>
            </a:r>
            <a:r>
              <a:rPr dirty="0" sz="1350" spc="5">
                <a:latin typeface="Arial"/>
                <a:cs typeface="Arial"/>
              </a:rPr>
              <a:t>grinding </a:t>
            </a:r>
            <a:r>
              <a:rPr dirty="0" sz="1350" spc="10">
                <a:latin typeface="Arial"/>
                <a:cs typeface="Arial"/>
              </a:rPr>
              <a:t>zone. With </a:t>
            </a:r>
            <a:r>
              <a:rPr dirty="0" sz="1350" spc="5">
                <a:latin typeface="Arial"/>
                <a:cs typeface="Arial"/>
              </a:rPr>
              <a:t>the </a:t>
            </a:r>
            <a:r>
              <a:rPr dirty="0" sz="1350" spc="10">
                <a:latin typeface="Arial"/>
                <a:cs typeface="Arial"/>
              </a:rPr>
              <a:t>progress of </a:t>
            </a:r>
            <a:r>
              <a:rPr dirty="0" sz="1350" spc="5">
                <a:latin typeface="Arial"/>
                <a:cs typeface="Arial"/>
              </a:rPr>
              <a:t>grinding </a:t>
            </a:r>
            <a:r>
              <a:rPr dirty="0" sz="1350" spc="10">
                <a:latin typeface="Arial"/>
                <a:cs typeface="Arial"/>
              </a:rPr>
              <a:t>the  depth, hi gradually decreases </a:t>
            </a:r>
            <a:r>
              <a:rPr dirty="0" sz="1350" spc="5">
                <a:latin typeface="Arial"/>
                <a:cs typeface="Arial"/>
              </a:rPr>
              <a:t>after </a:t>
            </a:r>
            <a:r>
              <a:rPr dirty="0" sz="1350" spc="10">
                <a:latin typeface="Arial"/>
                <a:cs typeface="Arial"/>
              </a:rPr>
              <a:t>each </a:t>
            </a:r>
            <a:r>
              <a:rPr dirty="0" sz="1350" spc="5">
                <a:latin typeface="Arial"/>
                <a:cs typeface="Arial"/>
              </a:rPr>
              <a:t>grinding </a:t>
            </a:r>
            <a:r>
              <a:rPr dirty="0" sz="1350" spc="10">
                <a:latin typeface="Arial"/>
                <a:cs typeface="Arial"/>
              </a:rPr>
              <a:t>pass and the </a:t>
            </a:r>
            <a:r>
              <a:rPr dirty="0" sz="1350">
                <a:latin typeface="Arial"/>
                <a:cs typeface="Arial"/>
              </a:rPr>
              <a:t>value </a:t>
            </a:r>
            <a:r>
              <a:rPr dirty="0" sz="1350" spc="10">
                <a:latin typeface="Arial"/>
                <a:cs typeface="Arial"/>
              </a:rPr>
              <a:t>of </a:t>
            </a:r>
            <a:r>
              <a:rPr dirty="0" sz="1350">
                <a:latin typeface="Arial"/>
                <a:cs typeface="Arial"/>
              </a:rPr>
              <a:t>temperature, </a:t>
            </a:r>
            <a:r>
              <a:rPr dirty="0" sz="1350" spc="20">
                <a:latin typeface="Arial"/>
                <a:cs typeface="Arial"/>
              </a:rPr>
              <a:t>θm </a:t>
            </a:r>
            <a:r>
              <a:rPr dirty="0" sz="1350" spc="10">
                <a:latin typeface="Arial"/>
                <a:cs typeface="Arial"/>
              </a:rPr>
              <a:t>also rises </a:t>
            </a:r>
            <a:r>
              <a:rPr dirty="0" sz="1350" spc="15">
                <a:latin typeface="Arial"/>
                <a:cs typeface="Arial"/>
              </a:rPr>
              <a:t>as has been  </a:t>
            </a:r>
            <a:r>
              <a:rPr dirty="0" sz="1350" spc="5">
                <a:latin typeface="Arial"/>
                <a:cs typeface="Arial"/>
              </a:rPr>
              <a:t>indicated </a:t>
            </a:r>
            <a:r>
              <a:rPr dirty="0" sz="1350" spc="10">
                <a:latin typeface="Arial"/>
                <a:cs typeface="Arial"/>
              </a:rPr>
              <a:t>in Figure. </a:t>
            </a:r>
            <a:r>
              <a:rPr dirty="0" sz="1350">
                <a:latin typeface="Arial"/>
                <a:cs typeface="Arial"/>
              </a:rPr>
              <a:t>For </a:t>
            </a:r>
            <a:r>
              <a:rPr dirty="0" sz="1350" spc="5">
                <a:latin typeface="Arial"/>
                <a:cs typeface="Arial"/>
              </a:rPr>
              <a:t>getting </a:t>
            </a:r>
            <a:r>
              <a:rPr dirty="0" sz="1350" spc="10">
                <a:latin typeface="Arial"/>
                <a:cs typeface="Arial"/>
              </a:rPr>
              <a:t>the </a:t>
            </a:r>
            <a:r>
              <a:rPr dirty="0" sz="1350">
                <a:latin typeface="Arial"/>
                <a:cs typeface="Arial"/>
              </a:rPr>
              <a:t>temperature </a:t>
            </a:r>
            <a:r>
              <a:rPr dirty="0" sz="1350" spc="10">
                <a:latin typeface="Arial"/>
                <a:cs typeface="Arial"/>
              </a:rPr>
              <a:t>exactly at </a:t>
            </a:r>
            <a:r>
              <a:rPr dirty="0" sz="1350" spc="5">
                <a:latin typeface="Arial"/>
                <a:cs typeface="Arial"/>
              </a:rPr>
              <a:t>the </a:t>
            </a:r>
            <a:r>
              <a:rPr dirty="0" sz="1350">
                <a:latin typeface="Arial"/>
                <a:cs typeface="Arial"/>
              </a:rPr>
              <a:t>surface </a:t>
            </a:r>
            <a:r>
              <a:rPr dirty="0" sz="1350" spc="-10">
                <a:latin typeface="Arial"/>
                <a:cs typeface="Arial"/>
              </a:rPr>
              <a:t>i.e., </a:t>
            </a:r>
            <a:r>
              <a:rPr dirty="0" sz="1350" spc="10">
                <a:latin typeface="Arial"/>
                <a:cs typeface="Arial"/>
              </a:rPr>
              <a:t>grinding </a:t>
            </a:r>
            <a:r>
              <a:rPr dirty="0" sz="1350" spc="5">
                <a:latin typeface="Arial"/>
                <a:cs typeface="Arial"/>
              </a:rPr>
              <a:t>zone, </a:t>
            </a:r>
            <a:r>
              <a:rPr dirty="0" sz="1350" spc="10">
                <a:latin typeface="Arial"/>
                <a:cs typeface="Arial"/>
              </a:rPr>
              <a:t>hi </a:t>
            </a:r>
            <a:r>
              <a:rPr dirty="0" sz="1350" spc="5">
                <a:latin typeface="Arial"/>
                <a:cs typeface="Arial"/>
              </a:rPr>
              <a:t>has </a:t>
            </a:r>
            <a:r>
              <a:rPr dirty="0" sz="1350" spc="10">
                <a:latin typeface="Arial"/>
                <a:cs typeface="Arial"/>
              </a:rPr>
              <a:t>to </a:t>
            </a:r>
            <a:r>
              <a:rPr dirty="0" sz="1350" spc="15">
                <a:latin typeface="Arial"/>
                <a:cs typeface="Arial"/>
              </a:rPr>
              <a:t>be </a:t>
            </a:r>
            <a:r>
              <a:rPr dirty="0" sz="1350">
                <a:latin typeface="Arial"/>
                <a:cs typeface="Arial"/>
              </a:rPr>
              <a:t>zero, </a:t>
            </a:r>
            <a:r>
              <a:rPr dirty="0" sz="1350" spc="10">
                <a:latin typeface="Arial"/>
                <a:cs typeface="Arial"/>
              </a:rPr>
              <a:t>which is not  possible. So the </a:t>
            </a:r>
            <a:r>
              <a:rPr dirty="0" sz="1350" spc="20">
                <a:latin typeface="Arial"/>
                <a:cs typeface="Arial"/>
              </a:rPr>
              <a:t>θm </a:t>
            </a:r>
            <a:r>
              <a:rPr dirty="0" sz="1350" spc="15">
                <a:latin typeface="Arial"/>
                <a:cs typeface="Arial"/>
              </a:rPr>
              <a:t>vs </a:t>
            </a:r>
            <a:r>
              <a:rPr dirty="0" sz="1350" spc="5">
                <a:latin typeface="Arial"/>
                <a:cs typeface="Arial"/>
              </a:rPr>
              <a:t>hi </a:t>
            </a:r>
            <a:r>
              <a:rPr dirty="0" sz="1350">
                <a:latin typeface="Arial"/>
                <a:cs typeface="Arial"/>
              </a:rPr>
              <a:t>curve </a:t>
            </a:r>
            <a:r>
              <a:rPr dirty="0" sz="1350" spc="15">
                <a:latin typeface="Arial"/>
                <a:cs typeface="Arial"/>
              </a:rPr>
              <a:t>has </a:t>
            </a:r>
            <a:r>
              <a:rPr dirty="0" sz="1350" spc="5">
                <a:latin typeface="Arial"/>
                <a:cs typeface="Arial"/>
              </a:rPr>
              <a:t>to be extrapolated </a:t>
            </a:r>
            <a:r>
              <a:rPr dirty="0" sz="1350" spc="10">
                <a:latin typeface="Arial"/>
                <a:cs typeface="Arial"/>
              </a:rPr>
              <a:t>upto hi </a:t>
            </a:r>
            <a:r>
              <a:rPr dirty="0" sz="1350" spc="20">
                <a:latin typeface="Arial"/>
                <a:cs typeface="Arial"/>
              </a:rPr>
              <a:t>= 0 </a:t>
            </a:r>
            <a:r>
              <a:rPr dirty="0" sz="1350" spc="10">
                <a:latin typeface="Arial"/>
                <a:cs typeface="Arial"/>
              </a:rPr>
              <a:t>to get the </a:t>
            </a:r>
            <a:r>
              <a:rPr dirty="0" sz="1350" spc="5">
                <a:latin typeface="Arial"/>
                <a:cs typeface="Arial"/>
              </a:rPr>
              <a:t>actual grinding </a:t>
            </a:r>
            <a:r>
              <a:rPr dirty="0" sz="1350" spc="10">
                <a:latin typeface="Arial"/>
                <a:cs typeface="Arial"/>
              </a:rPr>
              <a:t>zone </a:t>
            </a:r>
            <a:r>
              <a:rPr dirty="0" sz="1350">
                <a:latin typeface="Arial"/>
                <a:cs typeface="Arial"/>
              </a:rPr>
              <a:t>temperature. </a:t>
            </a:r>
            <a:r>
              <a:rPr dirty="0" sz="1350" spc="15">
                <a:latin typeface="Arial"/>
                <a:cs typeface="Arial"/>
              </a:rPr>
              <a:t>Log </a:t>
            </a:r>
            <a:r>
              <a:rPr dirty="0" sz="1350" spc="20">
                <a:latin typeface="Arial"/>
                <a:cs typeface="Arial"/>
              </a:rPr>
              <a:t>–  </a:t>
            </a:r>
            <a:r>
              <a:rPr dirty="0" sz="1350" spc="10">
                <a:latin typeface="Arial"/>
                <a:cs typeface="Arial"/>
              </a:rPr>
              <a:t>log </a:t>
            </a:r>
            <a:r>
              <a:rPr dirty="0" sz="1350" spc="5">
                <a:latin typeface="Arial"/>
                <a:cs typeface="Arial"/>
              </a:rPr>
              <a:t>plot </a:t>
            </a:r>
            <a:r>
              <a:rPr dirty="0" sz="1350" spc="10">
                <a:latin typeface="Arial"/>
                <a:cs typeface="Arial"/>
              </a:rPr>
              <a:t>helps</a:t>
            </a:r>
            <a:r>
              <a:rPr dirty="0" sz="1350" spc="130">
                <a:latin typeface="Arial"/>
                <a:cs typeface="Arial"/>
              </a:rPr>
              <a:t> </a:t>
            </a:r>
            <a:r>
              <a:rPr dirty="0" sz="1350" spc="15">
                <a:latin typeface="Arial"/>
                <a:cs typeface="Arial"/>
              </a:rPr>
              <a:t>such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9151" y="3709971"/>
            <a:ext cx="3136265" cy="1968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25"/>
              </a:lnSpc>
            </a:pPr>
            <a:r>
              <a:rPr dirty="0" sz="1350" spc="5">
                <a:latin typeface="Arial"/>
                <a:cs typeface="Arial"/>
              </a:rPr>
              <a:t>extrapolation </a:t>
            </a:r>
            <a:r>
              <a:rPr dirty="0" sz="1350" spc="15">
                <a:latin typeface="Arial"/>
                <a:cs typeface="Arial"/>
              </a:rPr>
              <a:t>more </a:t>
            </a:r>
            <a:r>
              <a:rPr dirty="0" sz="1350" spc="5">
                <a:latin typeface="Arial"/>
                <a:cs typeface="Arial"/>
              </a:rPr>
              <a:t>easily </a:t>
            </a:r>
            <a:r>
              <a:rPr dirty="0" sz="1350" spc="15">
                <a:latin typeface="Arial"/>
                <a:cs typeface="Arial"/>
              </a:rPr>
              <a:t>and</a:t>
            </a:r>
            <a:r>
              <a:rPr dirty="0" sz="1350" spc="-35">
                <a:latin typeface="Arial"/>
                <a:cs typeface="Arial"/>
              </a:rPr>
              <a:t> </a:t>
            </a:r>
            <a:r>
              <a:rPr dirty="0" sz="1350" spc="-20">
                <a:latin typeface="Arial"/>
                <a:cs typeface="Arial"/>
              </a:rPr>
              <a:t>accurately.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9456" y="3777703"/>
            <a:ext cx="5536487" cy="3526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430479" y="5997065"/>
            <a:ext cx="3248025" cy="447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95"/>
              </a:spcBef>
              <a:tabLst>
                <a:tab pos="859155" algn="l"/>
                <a:tab pos="2075814" algn="l"/>
              </a:tabLst>
            </a:pPr>
            <a:r>
              <a:rPr dirty="0" sz="1350" spc="10" b="1">
                <a:latin typeface="Arial"/>
                <a:cs typeface="Arial"/>
              </a:rPr>
              <a:t>Fig</a:t>
            </a:r>
            <a:r>
              <a:rPr dirty="0" sz="1350" spc="5" b="1">
                <a:latin typeface="Arial"/>
                <a:cs typeface="Arial"/>
              </a:rPr>
              <a:t>ur</a:t>
            </a:r>
            <a:r>
              <a:rPr dirty="0" sz="1350" spc="20" b="1">
                <a:latin typeface="Arial"/>
                <a:cs typeface="Arial"/>
              </a:rPr>
              <a:t>e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sz="1350" spc="20" b="1">
                <a:latin typeface="Arial"/>
                <a:cs typeface="Arial"/>
              </a:rPr>
              <a:t>E</a:t>
            </a:r>
            <a:r>
              <a:rPr dirty="0" sz="1350" spc="20" b="1">
                <a:latin typeface="Arial"/>
                <a:cs typeface="Arial"/>
              </a:rPr>
              <a:t>m</a:t>
            </a:r>
            <a:r>
              <a:rPr dirty="0" sz="1350" spc="15" b="1">
                <a:latin typeface="Arial"/>
                <a:cs typeface="Arial"/>
              </a:rPr>
              <a:t>b</a:t>
            </a:r>
            <a:r>
              <a:rPr dirty="0" sz="1350" spc="5" b="1">
                <a:latin typeface="Arial"/>
                <a:cs typeface="Arial"/>
              </a:rPr>
              <a:t>edd</a:t>
            </a:r>
            <a:r>
              <a:rPr dirty="0" sz="1350" spc="10" b="1">
                <a:latin typeface="Arial"/>
                <a:cs typeface="Arial"/>
              </a:rPr>
              <a:t>e</a:t>
            </a:r>
            <a:r>
              <a:rPr dirty="0" sz="1350" spc="20" b="1">
                <a:latin typeface="Arial"/>
                <a:cs typeface="Arial"/>
              </a:rPr>
              <a:t>d</a:t>
            </a:r>
            <a:r>
              <a:rPr dirty="0" sz="1350">
                <a:latin typeface="Times New Roman"/>
                <a:cs typeface="Times New Roman"/>
              </a:rPr>
              <a:t>	</a:t>
            </a:r>
            <a:r>
              <a:rPr dirty="0" sz="1350" spc="5" b="1">
                <a:latin typeface="Arial"/>
                <a:cs typeface="Arial"/>
              </a:rPr>
              <a:t>t</a:t>
            </a:r>
            <a:r>
              <a:rPr dirty="0" sz="1350" spc="10" b="1">
                <a:latin typeface="Arial"/>
                <a:cs typeface="Arial"/>
              </a:rPr>
              <a:t>h</a:t>
            </a:r>
            <a:r>
              <a:rPr dirty="0" sz="1350" spc="15" b="1">
                <a:latin typeface="Arial"/>
                <a:cs typeface="Arial"/>
              </a:rPr>
              <a:t>e</a:t>
            </a:r>
            <a:r>
              <a:rPr dirty="0" sz="1350" spc="10" b="1">
                <a:latin typeface="Arial"/>
                <a:cs typeface="Arial"/>
              </a:rPr>
              <a:t>r</a:t>
            </a:r>
            <a:r>
              <a:rPr dirty="0" sz="1350" spc="20" b="1">
                <a:latin typeface="Arial"/>
                <a:cs typeface="Arial"/>
              </a:rPr>
              <a:t>m</a:t>
            </a:r>
            <a:r>
              <a:rPr dirty="0" sz="1350" spc="15" b="1">
                <a:latin typeface="Arial"/>
                <a:cs typeface="Arial"/>
              </a:rPr>
              <a:t>oco</a:t>
            </a:r>
            <a:r>
              <a:rPr dirty="0" sz="1350" spc="10" b="1">
                <a:latin typeface="Arial"/>
                <a:cs typeface="Arial"/>
              </a:rPr>
              <a:t>u</a:t>
            </a:r>
            <a:r>
              <a:rPr dirty="0" sz="1350" spc="10" b="1">
                <a:latin typeface="Arial"/>
                <a:cs typeface="Arial"/>
              </a:rPr>
              <a:t>pl</a:t>
            </a:r>
            <a:r>
              <a:rPr dirty="0" sz="1350" spc="15" b="1">
                <a:latin typeface="Arial"/>
                <a:cs typeface="Arial"/>
              </a:rPr>
              <a:t>e </a:t>
            </a:r>
            <a:r>
              <a:rPr dirty="0" sz="1350" spc="5">
                <a:latin typeface="Times New Roman"/>
                <a:cs typeface="Times New Roman"/>
              </a:rPr>
              <a:t> </a:t>
            </a:r>
            <a:r>
              <a:rPr dirty="0" sz="1350" spc="15" b="1">
                <a:latin typeface="Arial"/>
                <a:cs typeface="Arial"/>
              </a:rPr>
              <a:t>technique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83</a:t>
            </a:fld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09636" y="16837"/>
            <a:ext cx="7005955" cy="902969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5"/>
              </a:spcBef>
            </a:pPr>
            <a:r>
              <a:rPr dirty="0" sz="2850" b="1">
                <a:solidFill>
                  <a:srgbClr val="000098"/>
                </a:solidFill>
                <a:latin typeface="Arial"/>
                <a:cs typeface="Arial"/>
              </a:rPr>
              <a:t>Embedded /Measurement </a:t>
            </a:r>
            <a:r>
              <a:rPr dirty="0" sz="2850" spc="5" b="1">
                <a:solidFill>
                  <a:srgbClr val="000098"/>
                </a:solidFill>
                <a:latin typeface="Arial"/>
                <a:cs typeface="Arial"/>
              </a:rPr>
              <a:t>of </a:t>
            </a:r>
            <a:r>
              <a:rPr dirty="0" sz="2850" b="1">
                <a:solidFill>
                  <a:srgbClr val="000098"/>
                </a:solidFill>
                <a:latin typeface="Arial"/>
                <a:cs typeface="Arial"/>
              </a:rPr>
              <a:t>chip </a:t>
            </a:r>
            <a:r>
              <a:rPr dirty="0" sz="2850" spc="5" b="1">
                <a:solidFill>
                  <a:srgbClr val="000098"/>
                </a:solidFill>
                <a:latin typeface="Arial"/>
                <a:cs typeface="Arial"/>
              </a:rPr>
              <a:t>tool  interface temperature by </a:t>
            </a:r>
            <a:r>
              <a:rPr dirty="0" sz="2850" b="1">
                <a:solidFill>
                  <a:srgbClr val="000098"/>
                </a:solidFill>
                <a:latin typeface="Arial"/>
                <a:cs typeface="Arial"/>
              </a:rPr>
              <a:t>compound</a:t>
            </a:r>
            <a:r>
              <a:rPr dirty="0" sz="2850" spc="15" b="1">
                <a:solidFill>
                  <a:srgbClr val="000098"/>
                </a:solidFill>
                <a:latin typeface="Arial"/>
                <a:cs typeface="Arial"/>
              </a:rPr>
              <a:t> </a:t>
            </a:r>
            <a:r>
              <a:rPr dirty="0" sz="2850" b="1">
                <a:solidFill>
                  <a:srgbClr val="000098"/>
                </a:solidFill>
                <a:latin typeface="Arial"/>
                <a:cs typeface="Arial"/>
              </a:rPr>
              <a:t>tool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9278" y="1629534"/>
            <a:ext cx="9062085" cy="14077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800"/>
              </a:lnSpc>
              <a:spcBef>
                <a:spcPts val="95"/>
              </a:spcBef>
            </a:pPr>
            <a:r>
              <a:rPr dirty="0" sz="1800" spc="-10">
                <a:latin typeface="Arial"/>
                <a:cs typeface="Arial"/>
              </a:rPr>
              <a:t>In </a:t>
            </a:r>
            <a:r>
              <a:rPr dirty="0" sz="1800">
                <a:latin typeface="Arial"/>
                <a:cs typeface="Arial"/>
              </a:rPr>
              <a:t>this method </a:t>
            </a:r>
            <a:r>
              <a:rPr dirty="0" sz="1800" spc="5">
                <a:latin typeface="Arial"/>
                <a:cs typeface="Arial"/>
              </a:rPr>
              <a:t>a </a:t>
            </a:r>
            <a:r>
              <a:rPr dirty="0" sz="1800" spc="-10">
                <a:latin typeface="Arial"/>
                <a:cs typeface="Arial"/>
              </a:rPr>
              <a:t>conducting </a:t>
            </a:r>
            <a:r>
              <a:rPr dirty="0" sz="1800" spc="-5">
                <a:latin typeface="Arial"/>
                <a:cs typeface="Arial"/>
              </a:rPr>
              <a:t>tool </a:t>
            </a:r>
            <a:r>
              <a:rPr dirty="0" sz="1800" spc="5">
                <a:latin typeface="Arial"/>
                <a:cs typeface="Arial"/>
              </a:rPr>
              <a:t>piece </a:t>
            </a:r>
            <a:r>
              <a:rPr dirty="0" sz="1800">
                <a:latin typeface="Arial"/>
                <a:cs typeface="Arial"/>
              </a:rPr>
              <a:t>(carbide) is embedded in </a:t>
            </a:r>
            <a:r>
              <a:rPr dirty="0" sz="1800" spc="5">
                <a:latin typeface="Arial"/>
                <a:cs typeface="Arial"/>
              </a:rPr>
              <a:t>a non- </a:t>
            </a:r>
            <a:r>
              <a:rPr dirty="0" sz="1800">
                <a:latin typeface="Arial"/>
                <a:cs typeface="Arial"/>
              </a:rPr>
              <a:t>conducting tool  (ceramic). </a:t>
            </a:r>
            <a:r>
              <a:rPr dirty="0" sz="1800" spc="5">
                <a:latin typeface="Arial"/>
                <a:cs typeface="Arial"/>
              </a:rPr>
              <a:t>The </a:t>
            </a:r>
            <a:r>
              <a:rPr dirty="0" sz="1800">
                <a:latin typeface="Arial"/>
                <a:cs typeface="Arial"/>
              </a:rPr>
              <a:t>conducting </a:t>
            </a:r>
            <a:r>
              <a:rPr dirty="0" sz="1800" spc="5">
                <a:latin typeface="Arial"/>
                <a:cs typeface="Arial"/>
              </a:rPr>
              <a:t>piece and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5">
                <a:latin typeface="Arial"/>
                <a:cs typeface="Arial"/>
              </a:rPr>
              <a:t>job </a:t>
            </a:r>
            <a:r>
              <a:rPr dirty="0" sz="1800" spc="-5">
                <a:latin typeface="Arial"/>
                <a:cs typeface="Arial"/>
              </a:rPr>
              <a:t>form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tool-work </a:t>
            </a:r>
            <a:r>
              <a:rPr dirty="0" sz="1800">
                <a:latin typeface="Arial"/>
                <a:cs typeface="Arial"/>
              </a:rPr>
              <a:t>thermocouple </a:t>
            </a:r>
            <a:r>
              <a:rPr dirty="0" sz="1800" spc="5">
                <a:latin typeface="Arial"/>
                <a:cs typeface="Arial"/>
              </a:rPr>
              <a:t>as </a:t>
            </a:r>
            <a:r>
              <a:rPr dirty="0" sz="1800">
                <a:latin typeface="Arial"/>
                <a:cs typeface="Arial"/>
              </a:rPr>
              <a:t>shown  in Figure </a:t>
            </a:r>
            <a:r>
              <a:rPr dirty="0" sz="1800" spc="5">
                <a:latin typeface="Arial"/>
                <a:cs typeface="Arial"/>
              </a:rPr>
              <a:t>which </a:t>
            </a:r>
            <a:r>
              <a:rPr dirty="0" sz="1800" spc="-5">
                <a:latin typeface="Arial"/>
                <a:cs typeface="Arial"/>
              </a:rPr>
              <a:t>detects </a:t>
            </a:r>
            <a:r>
              <a:rPr dirty="0" sz="1800" spc="-10">
                <a:latin typeface="Arial"/>
                <a:cs typeface="Arial"/>
              </a:rPr>
              <a:t>temperature </a:t>
            </a:r>
            <a:r>
              <a:rPr dirty="0" sz="1800">
                <a:latin typeface="Arial"/>
                <a:cs typeface="Arial"/>
              </a:rPr>
              <a:t>θi </a:t>
            </a:r>
            <a:r>
              <a:rPr dirty="0" sz="1800" spc="5">
                <a:latin typeface="Arial"/>
                <a:cs typeface="Arial"/>
              </a:rPr>
              <a:t>at </a:t>
            </a:r>
            <a:r>
              <a:rPr dirty="0" sz="1800">
                <a:latin typeface="Arial"/>
                <a:cs typeface="Arial"/>
              </a:rPr>
              <a:t>the location </a:t>
            </a:r>
            <a:r>
              <a:rPr dirty="0" sz="1800" spc="-5">
                <a:latin typeface="Arial"/>
                <a:cs typeface="Arial"/>
              </a:rPr>
              <a:t>(Li) </a:t>
            </a:r>
            <a:r>
              <a:rPr dirty="0" sz="1800">
                <a:latin typeface="Arial"/>
                <a:cs typeface="Arial"/>
              </a:rPr>
              <a:t>of the carbide strip. </a:t>
            </a:r>
            <a:r>
              <a:rPr dirty="0" sz="1800" spc="5">
                <a:latin typeface="Arial"/>
                <a:cs typeface="Arial"/>
              </a:rPr>
              <a:t>Thus </a:t>
            </a:r>
            <a:r>
              <a:rPr dirty="0" sz="1800">
                <a:latin typeface="Arial"/>
                <a:cs typeface="Arial"/>
              </a:rPr>
              <a:t>θi  can </a:t>
            </a:r>
            <a:r>
              <a:rPr dirty="0" sz="1800" spc="5">
                <a:latin typeface="Arial"/>
                <a:cs typeface="Arial"/>
              </a:rPr>
              <a:t>be </a:t>
            </a:r>
            <a:r>
              <a:rPr dirty="0" sz="1800">
                <a:latin typeface="Arial"/>
                <a:cs typeface="Arial"/>
              </a:rPr>
              <a:t>measured along the </a:t>
            </a:r>
            <a:r>
              <a:rPr dirty="0" sz="1800" spc="-10">
                <a:latin typeface="Arial"/>
                <a:cs typeface="Arial"/>
              </a:rPr>
              <a:t>entire </a:t>
            </a:r>
            <a:r>
              <a:rPr dirty="0" sz="1800">
                <a:latin typeface="Arial"/>
                <a:cs typeface="Arial"/>
              </a:rPr>
              <a:t>chip-tool </a:t>
            </a:r>
            <a:r>
              <a:rPr dirty="0" sz="1800" spc="-5">
                <a:latin typeface="Arial"/>
                <a:cs typeface="Arial"/>
              </a:rPr>
              <a:t>contact </a:t>
            </a:r>
            <a:r>
              <a:rPr dirty="0" sz="1800">
                <a:latin typeface="Arial"/>
                <a:cs typeface="Arial"/>
              </a:rPr>
              <a:t>length </a:t>
            </a:r>
            <a:r>
              <a:rPr dirty="0" sz="1800" spc="5">
                <a:latin typeface="Arial"/>
                <a:cs typeface="Arial"/>
              </a:rPr>
              <a:t>by </a:t>
            </a:r>
            <a:r>
              <a:rPr dirty="0" sz="1800">
                <a:latin typeface="Arial"/>
                <a:cs typeface="Arial"/>
              </a:rPr>
              <a:t>gradually </a:t>
            </a:r>
            <a:r>
              <a:rPr dirty="0" sz="1800" spc="-10">
                <a:latin typeface="Arial"/>
                <a:cs typeface="Arial"/>
              </a:rPr>
              <a:t>reducing </a:t>
            </a:r>
            <a:r>
              <a:rPr dirty="0" sz="1800">
                <a:latin typeface="Arial"/>
                <a:cs typeface="Arial"/>
              </a:rPr>
              <a:t>Li </a:t>
            </a:r>
            <a:r>
              <a:rPr dirty="0" sz="1800" spc="5">
                <a:latin typeface="Arial"/>
                <a:cs typeface="Arial"/>
              </a:rPr>
              <a:t>by  </a:t>
            </a:r>
            <a:r>
              <a:rPr dirty="0" sz="1800">
                <a:latin typeface="Arial"/>
                <a:cs typeface="Arial"/>
              </a:rPr>
              <a:t>grinding the </a:t>
            </a:r>
            <a:r>
              <a:rPr dirty="0" sz="1800" spc="-5">
                <a:latin typeface="Arial"/>
                <a:cs typeface="Arial"/>
              </a:rPr>
              <a:t>tool </a:t>
            </a:r>
            <a:r>
              <a:rPr dirty="0" sz="1800">
                <a:latin typeface="Arial"/>
                <a:cs typeface="Arial"/>
              </a:rPr>
              <a:t>flank. Before that </a:t>
            </a:r>
            <a:r>
              <a:rPr dirty="0" sz="1800" spc="-10">
                <a:latin typeface="Arial"/>
                <a:cs typeface="Arial"/>
              </a:rPr>
              <a:t>calibration </a:t>
            </a:r>
            <a:r>
              <a:rPr dirty="0" sz="1800">
                <a:latin typeface="Arial"/>
                <a:cs typeface="Arial"/>
              </a:rPr>
              <a:t>has to </a:t>
            </a:r>
            <a:r>
              <a:rPr dirty="0" sz="1800" spc="5">
                <a:latin typeface="Arial"/>
                <a:cs typeface="Arial"/>
              </a:rPr>
              <a:t>be </a:t>
            </a:r>
            <a:r>
              <a:rPr dirty="0" sz="1800">
                <a:latin typeface="Arial"/>
                <a:cs typeface="Arial"/>
              </a:rPr>
              <a:t>done as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usual.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32008" y="3744315"/>
            <a:ext cx="2607538" cy="2103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718170" y="6165056"/>
            <a:ext cx="5915025" cy="2044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spc="5" b="1">
                <a:latin typeface="Arial"/>
                <a:cs typeface="Arial"/>
              </a:rPr>
              <a:t>Figure: Compound rake used for measuring cutting temperature </a:t>
            </a:r>
            <a:r>
              <a:rPr dirty="0" sz="1150" spc="10" b="1">
                <a:latin typeface="Arial"/>
                <a:cs typeface="Arial"/>
              </a:rPr>
              <a:t>along </a:t>
            </a:r>
            <a:r>
              <a:rPr dirty="0" sz="1150" spc="5" b="1">
                <a:latin typeface="Arial"/>
                <a:cs typeface="Arial"/>
              </a:rPr>
              <a:t>rake</a:t>
            </a:r>
            <a:r>
              <a:rPr dirty="0" sz="1150" spc="130" b="1">
                <a:latin typeface="Arial"/>
                <a:cs typeface="Arial"/>
              </a:rPr>
              <a:t> </a:t>
            </a:r>
            <a:r>
              <a:rPr dirty="0" sz="1150" b="1">
                <a:latin typeface="Arial"/>
                <a:cs typeface="Arial"/>
              </a:rPr>
              <a:t>surface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83</a:t>
            </a:fld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09636" y="486266"/>
            <a:ext cx="3714115" cy="4641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spc="5" b="1">
                <a:solidFill>
                  <a:srgbClr val="000098"/>
                </a:solidFill>
                <a:latin typeface="Arial"/>
                <a:cs typeface="Arial"/>
              </a:rPr>
              <a:t>Photo </a:t>
            </a:r>
            <a:r>
              <a:rPr dirty="0" sz="2850" spc="-5" b="1">
                <a:solidFill>
                  <a:srgbClr val="000098"/>
                </a:solidFill>
                <a:latin typeface="Arial"/>
                <a:cs typeface="Arial"/>
              </a:rPr>
              <a:t>Cell</a:t>
            </a:r>
            <a:r>
              <a:rPr dirty="0" sz="2850" spc="-20" b="1">
                <a:solidFill>
                  <a:srgbClr val="000098"/>
                </a:solidFill>
                <a:latin typeface="Arial"/>
                <a:cs typeface="Arial"/>
              </a:rPr>
              <a:t> </a:t>
            </a:r>
            <a:r>
              <a:rPr dirty="0" sz="2850" spc="-25" b="1">
                <a:solidFill>
                  <a:srgbClr val="000098"/>
                </a:solidFill>
                <a:latin typeface="Arial"/>
                <a:cs typeface="Arial"/>
              </a:rPr>
              <a:t>Technique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1775" y="1715068"/>
            <a:ext cx="9064625" cy="2509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600"/>
              </a:lnSpc>
              <a:spcBef>
                <a:spcPts val="95"/>
              </a:spcBef>
            </a:pPr>
            <a:r>
              <a:rPr dirty="0" sz="1800" spc="5">
                <a:latin typeface="Arial"/>
                <a:cs typeface="Arial"/>
              </a:rPr>
              <a:t>This </a:t>
            </a:r>
            <a:r>
              <a:rPr dirty="0" sz="1800">
                <a:latin typeface="Arial"/>
                <a:cs typeface="Arial"/>
              </a:rPr>
              <a:t>unique technique enables </a:t>
            </a:r>
            <a:r>
              <a:rPr dirty="0" sz="1800" spc="-10">
                <a:latin typeface="Arial"/>
                <a:cs typeface="Arial"/>
              </a:rPr>
              <a:t>accurate </a:t>
            </a:r>
            <a:r>
              <a:rPr dirty="0" sz="1800">
                <a:latin typeface="Arial"/>
                <a:cs typeface="Arial"/>
              </a:rPr>
              <a:t>measurement of the </a:t>
            </a:r>
            <a:r>
              <a:rPr dirty="0" sz="1800" spc="-10">
                <a:latin typeface="Arial"/>
                <a:cs typeface="Arial"/>
              </a:rPr>
              <a:t>temperature </a:t>
            </a:r>
            <a:r>
              <a:rPr dirty="0" sz="1800">
                <a:latin typeface="Arial"/>
                <a:cs typeface="Arial"/>
              </a:rPr>
              <a:t>along the  shear zone </a:t>
            </a:r>
            <a:r>
              <a:rPr dirty="0" sz="1800" spc="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tool flank . The electrical </a:t>
            </a:r>
            <a:r>
              <a:rPr dirty="0" sz="1800" spc="-10">
                <a:latin typeface="Arial"/>
                <a:cs typeface="Arial"/>
              </a:rPr>
              <a:t>resistance </a:t>
            </a:r>
            <a:r>
              <a:rPr dirty="0" sz="1800">
                <a:latin typeface="Arial"/>
                <a:cs typeface="Arial"/>
              </a:rPr>
              <a:t>of the cell, like </a:t>
            </a:r>
            <a:r>
              <a:rPr dirty="0" sz="1800" spc="5">
                <a:latin typeface="Arial"/>
                <a:cs typeface="Arial"/>
              </a:rPr>
              <a:t>PbS </a:t>
            </a:r>
            <a:r>
              <a:rPr dirty="0" sz="1800">
                <a:latin typeface="Arial"/>
                <a:cs typeface="Arial"/>
              </a:rPr>
              <a:t>cell, changes  </a:t>
            </a:r>
            <a:r>
              <a:rPr dirty="0" sz="1800" spc="5">
                <a:latin typeface="Arial"/>
                <a:cs typeface="Arial"/>
              </a:rPr>
              <a:t>when </a:t>
            </a:r>
            <a:r>
              <a:rPr dirty="0" sz="1800">
                <a:latin typeface="Arial"/>
                <a:cs typeface="Arial"/>
              </a:rPr>
              <a:t>it is exposed to any </a:t>
            </a:r>
            <a:r>
              <a:rPr dirty="0" sz="1800" spc="5">
                <a:latin typeface="Arial"/>
                <a:cs typeface="Arial"/>
              </a:rPr>
              <a:t>heat </a:t>
            </a:r>
            <a:r>
              <a:rPr dirty="0" sz="1800">
                <a:latin typeface="Arial"/>
                <a:cs typeface="Arial"/>
              </a:rPr>
              <a:t>radiation. </a:t>
            </a:r>
            <a:r>
              <a:rPr dirty="0" sz="1800" spc="5">
                <a:latin typeface="Arial"/>
                <a:cs typeface="Arial"/>
              </a:rPr>
              <a:t>The amount </a:t>
            </a:r>
            <a:r>
              <a:rPr dirty="0" sz="1800">
                <a:latin typeface="Arial"/>
                <a:cs typeface="Arial"/>
              </a:rPr>
              <a:t>of change in the </a:t>
            </a:r>
            <a:r>
              <a:rPr dirty="0" sz="1800" spc="-10">
                <a:latin typeface="Arial"/>
                <a:cs typeface="Arial"/>
              </a:rPr>
              <a:t>resistance  </a:t>
            </a:r>
            <a:r>
              <a:rPr dirty="0" sz="1800">
                <a:latin typeface="Arial"/>
                <a:cs typeface="Arial"/>
              </a:rPr>
              <a:t>depends upon the </a:t>
            </a:r>
            <a:r>
              <a:rPr dirty="0" sz="1800" spc="-10">
                <a:latin typeface="Arial"/>
                <a:cs typeface="Arial"/>
              </a:rPr>
              <a:t>temperature </a:t>
            </a:r>
            <a:r>
              <a:rPr dirty="0" sz="1800">
                <a:latin typeface="Arial"/>
                <a:cs typeface="Arial"/>
              </a:rPr>
              <a:t>of the </a:t>
            </a:r>
            <a:r>
              <a:rPr dirty="0" sz="1800" spc="5">
                <a:latin typeface="Arial"/>
                <a:cs typeface="Arial"/>
              </a:rPr>
              <a:t>heat </a:t>
            </a:r>
            <a:r>
              <a:rPr dirty="0" sz="1800">
                <a:latin typeface="Arial"/>
                <a:cs typeface="Arial"/>
              </a:rPr>
              <a:t>radiating </a:t>
            </a:r>
            <a:r>
              <a:rPr dirty="0" sz="1800" spc="-5">
                <a:latin typeface="Arial"/>
                <a:cs typeface="Arial"/>
              </a:rPr>
              <a:t>source </a:t>
            </a:r>
            <a:r>
              <a:rPr dirty="0" sz="1800" spc="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is measured in terms of  voltage, </a:t>
            </a:r>
            <a:r>
              <a:rPr dirty="0" sz="1800" spc="5">
                <a:latin typeface="Arial"/>
                <a:cs typeface="Arial"/>
              </a:rPr>
              <a:t>which </a:t>
            </a:r>
            <a:r>
              <a:rPr dirty="0" sz="1800">
                <a:latin typeface="Arial"/>
                <a:cs typeface="Arial"/>
              </a:rPr>
              <a:t>is calibrated </a:t>
            </a:r>
            <a:r>
              <a:rPr dirty="0" sz="1800" spc="5">
                <a:latin typeface="Arial"/>
                <a:cs typeface="Arial"/>
              </a:rPr>
              <a:t>with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5">
                <a:latin typeface="Arial"/>
                <a:cs typeface="Arial"/>
              </a:rPr>
              <a:t>source </a:t>
            </a:r>
            <a:r>
              <a:rPr dirty="0" sz="1800" spc="-10">
                <a:latin typeface="Arial"/>
                <a:cs typeface="Arial"/>
              </a:rPr>
              <a:t>temperature. </a:t>
            </a:r>
            <a:r>
              <a:rPr dirty="0" sz="1800" spc="5">
                <a:latin typeface="Arial"/>
                <a:cs typeface="Arial"/>
              </a:rPr>
              <a:t>It </a:t>
            </a:r>
            <a:r>
              <a:rPr dirty="0" sz="1800">
                <a:latin typeface="Arial"/>
                <a:cs typeface="Arial"/>
              </a:rPr>
              <a:t>is evident that the cell </a:t>
            </a:r>
            <a:r>
              <a:rPr dirty="0" sz="1800" spc="-5">
                <a:latin typeface="Arial"/>
                <a:cs typeface="Arial"/>
              </a:rPr>
              <a:t>starts  </a:t>
            </a:r>
            <a:r>
              <a:rPr dirty="0" sz="1800">
                <a:latin typeface="Arial"/>
                <a:cs typeface="Arial"/>
              </a:rPr>
              <a:t>receiving radiation through the small hole </a:t>
            </a:r>
            <a:r>
              <a:rPr dirty="0" sz="1800" spc="5">
                <a:latin typeface="Arial"/>
                <a:cs typeface="Arial"/>
              </a:rPr>
              <a:t>only when </a:t>
            </a:r>
            <a:r>
              <a:rPr dirty="0" sz="1800">
                <a:latin typeface="Arial"/>
                <a:cs typeface="Arial"/>
              </a:rPr>
              <a:t>it </a:t>
            </a:r>
            <a:r>
              <a:rPr dirty="0" sz="1800" spc="-5">
                <a:latin typeface="Arial"/>
                <a:cs typeface="Arial"/>
              </a:rPr>
              <a:t>enters </a:t>
            </a:r>
            <a:r>
              <a:rPr dirty="0" sz="1800">
                <a:latin typeface="Arial"/>
                <a:cs typeface="Arial"/>
              </a:rPr>
              <a:t>the shear zone </a:t>
            </a:r>
            <a:r>
              <a:rPr dirty="0" sz="1800" spc="-5">
                <a:latin typeface="Arial"/>
                <a:cs typeface="Arial"/>
              </a:rPr>
              <a:t>where </a:t>
            </a:r>
            <a:r>
              <a:rPr dirty="0" sz="1800">
                <a:latin typeface="Arial"/>
                <a:cs typeface="Arial"/>
              </a:rPr>
              <a:t>the  hole </a:t>
            </a:r>
            <a:r>
              <a:rPr dirty="0" sz="1800" spc="5">
                <a:latin typeface="Arial"/>
                <a:cs typeface="Arial"/>
              </a:rPr>
              <a:t>at </a:t>
            </a:r>
            <a:r>
              <a:rPr dirty="0" sz="1800">
                <a:latin typeface="Arial"/>
                <a:cs typeface="Arial"/>
              </a:rPr>
              <a:t>the upper end faces </a:t>
            </a:r>
            <a:r>
              <a:rPr dirty="0" sz="1800" spc="5">
                <a:latin typeface="Arial"/>
                <a:cs typeface="Arial"/>
              </a:rPr>
              <a:t>a </a:t>
            </a:r>
            <a:r>
              <a:rPr dirty="0" sz="1800">
                <a:latin typeface="Arial"/>
                <a:cs typeface="Arial"/>
              </a:rPr>
              <a:t>hot surface. </a:t>
            </a:r>
            <a:r>
              <a:rPr dirty="0" sz="1800" spc="-5">
                <a:latin typeface="Arial"/>
                <a:cs typeface="Arial"/>
              </a:rPr>
              <a:t>Receiving </a:t>
            </a:r>
            <a:r>
              <a:rPr dirty="0" sz="1800">
                <a:latin typeface="Arial"/>
                <a:cs typeface="Arial"/>
              </a:rPr>
              <a:t>radiation </a:t>
            </a:r>
            <a:r>
              <a:rPr dirty="0" sz="1800" spc="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measurement of  </a:t>
            </a:r>
            <a:r>
              <a:rPr dirty="0" sz="1800" spc="-10">
                <a:latin typeface="Arial"/>
                <a:cs typeface="Arial"/>
              </a:rPr>
              <a:t>temperature </a:t>
            </a:r>
            <a:r>
              <a:rPr dirty="0" sz="1800">
                <a:latin typeface="Arial"/>
                <a:cs typeface="Arial"/>
              </a:rPr>
              <a:t>continues </a:t>
            </a:r>
            <a:r>
              <a:rPr dirty="0" sz="1800" spc="-5">
                <a:latin typeface="Arial"/>
                <a:cs typeface="Arial"/>
              </a:rPr>
              <a:t>until </a:t>
            </a:r>
            <a:r>
              <a:rPr dirty="0" sz="1800">
                <a:latin typeface="Arial"/>
                <a:cs typeface="Arial"/>
              </a:rPr>
              <a:t>the hole passes </a:t>
            </a:r>
            <a:r>
              <a:rPr dirty="0" sz="1800" spc="-5">
                <a:latin typeface="Arial"/>
                <a:cs typeface="Arial"/>
              </a:rPr>
              <a:t>through </a:t>
            </a:r>
            <a:r>
              <a:rPr dirty="0" sz="1800">
                <a:latin typeface="Arial"/>
                <a:cs typeface="Arial"/>
              </a:rPr>
              <a:t>the </a:t>
            </a:r>
            <a:r>
              <a:rPr dirty="0" sz="1800" spc="-10">
                <a:latin typeface="Arial"/>
                <a:cs typeface="Arial"/>
              </a:rPr>
              <a:t>entire </a:t>
            </a:r>
            <a:r>
              <a:rPr dirty="0" sz="1800">
                <a:latin typeface="Arial"/>
                <a:cs typeface="Arial"/>
              </a:rPr>
              <a:t>shear zone </a:t>
            </a:r>
            <a:r>
              <a:rPr dirty="0" sz="1800" spc="5">
                <a:latin typeface="Arial"/>
                <a:cs typeface="Arial"/>
              </a:rPr>
              <a:t>and </a:t>
            </a:r>
            <a:r>
              <a:rPr dirty="0" sz="1800">
                <a:latin typeface="Arial"/>
                <a:cs typeface="Arial"/>
              </a:rPr>
              <a:t>then the  tool</a:t>
            </a:r>
            <a:r>
              <a:rPr dirty="0" sz="1800" spc="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flank.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06613" y="4547031"/>
            <a:ext cx="2876765" cy="2841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074742" y="6416643"/>
            <a:ext cx="4479925" cy="3829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16635" marR="5080" indent="-1004569">
              <a:lnSpc>
                <a:spcPct val="102000"/>
              </a:lnSpc>
              <a:spcBef>
                <a:spcPts val="95"/>
              </a:spcBef>
            </a:pPr>
            <a:r>
              <a:rPr dirty="0" sz="1150" spc="5" b="1">
                <a:latin typeface="Arial"/>
                <a:cs typeface="Arial"/>
              </a:rPr>
              <a:t>Figure Measuring temperature </a:t>
            </a:r>
            <a:r>
              <a:rPr dirty="0" sz="1150" spc="10" b="1">
                <a:latin typeface="Arial"/>
                <a:cs typeface="Arial"/>
              </a:rPr>
              <a:t>at </a:t>
            </a:r>
            <a:r>
              <a:rPr dirty="0" sz="1150" spc="5" b="1">
                <a:latin typeface="Arial"/>
                <a:cs typeface="Arial"/>
              </a:rPr>
              <a:t>shear plane </a:t>
            </a:r>
            <a:r>
              <a:rPr dirty="0" sz="1150" spc="10" b="1">
                <a:latin typeface="Arial"/>
                <a:cs typeface="Arial"/>
              </a:rPr>
              <a:t>and </a:t>
            </a:r>
            <a:r>
              <a:rPr dirty="0" sz="1150" spc="5" b="1">
                <a:latin typeface="Arial"/>
                <a:cs typeface="Arial"/>
              </a:rPr>
              <a:t>tool flank </a:t>
            </a:r>
            <a:r>
              <a:rPr dirty="0" sz="1150" spc="10" b="1">
                <a:latin typeface="Arial"/>
                <a:cs typeface="Arial"/>
              </a:rPr>
              <a:t>by  </a:t>
            </a:r>
            <a:r>
              <a:rPr dirty="0" sz="1150" spc="5" b="1">
                <a:latin typeface="Arial"/>
                <a:cs typeface="Arial"/>
              </a:rPr>
              <a:t>photocell</a:t>
            </a:r>
            <a:r>
              <a:rPr dirty="0" sz="1150" spc="1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technique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83</a:t>
            </a:fld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09636" y="486266"/>
            <a:ext cx="5802630" cy="464184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850" b="1">
                <a:solidFill>
                  <a:srgbClr val="000098"/>
                </a:solidFill>
                <a:latin typeface="Arial"/>
                <a:cs typeface="Arial"/>
              </a:rPr>
              <a:t>Infra-red photographic</a:t>
            </a:r>
            <a:r>
              <a:rPr dirty="0" sz="2850" spc="-35" b="1">
                <a:solidFill>
                  <a:srgbClr val="000098"/>
                </a:solidFill>
                <a:latin typeface="Arial"/>
                <a:cs typeface="Arial"/>
              </a:rPr>
              <a:t> </a:t>
            </a:r>
            <a:r>
              <a:rPr dirty="0" sz="2850" spc="-25" b="1">
                <a:solidFill>
                  <a:srgbClr val="000098"/>
                </a:solidFill>
                <a:latin typeface="Arial"/>
                <a:cs typeface="Arial"/>
              </a:rPr>
              <a:t>Technique</a:t>
            </a:r>
            <a:endParaRPr sz="2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7841" y="1881514"/>
            <a:ext cx="142938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35635" algn="l"/>
              </a:tabLst>
            </a:pPr>
            <a:r>
              <a:rPr dirty="0" sz="1800" spc="5">
                <a:latin typeface="Arial"/>
                <a:cs typeface="Arial"/>
              </a:rPr>
              <a:t>Th</a:t>
            </a:r>
            <a:r>
              <a:rPr dirty="0" sz="1800" spc="10">
                <a:latin typeface="Arial"/>
                <a:cs typeface="Arial"/>
              </a:rPr>
              <a:t>i</a:t>
            </a:r>
            <a:r>
              <a:rPr dirty="0" sz="1800" spc="5">
                <a:latin typeface="Arial"/>
                <a:cs typeface="Arial"/>
              </a:rPr>
              <a:t>s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mo</a:t>
            </a:r>
            <a:r>
              <a:rPr dirty="0" sz="1800" spc="-5">
                <a:latin typeface="Arial"/>
                <a:cs typeface="Arial"/>
              </a:rPr>
              <a:t>d</a:t>
            </a:r>
            <a:r>
              <a:rPr dirty="0" sz="1800" spc="5">
                <a:latin typeface="Arial"/>
                <a:cs typeface="Arial"/>
              </a:rPr>
              <a:t>ern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9081" y="1881514"/>
            <a:ext cx="146748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86105" algn="l"/>
              </a:tabLst>
            </a:pP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d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p</a:t>
            </a:r>
            <a:r>
              <a:rPr dirty="0" sz="1800" spc="5">
                <a:latin typeface="Arial"/>
                <a:cs typeface="Arial"/>
              </a:rPr>
              <a:t>owe</a:t>
            </a:r>
            <a:r>
              <a:rPr dirty="0" sz="1800" spc="-10">
                <a:latin typeface="Arial"/>
                <a:cs typeface="Arial"/>
              </a:rPr>
              <a:t>r</a:t>
            </a:r>
            <a:r>
              <a:rPr dirty="0" sz="1800" spc="-15">
                <a:latin typeface="Arial"/>
                <a:cs typeface="Arial"/>
              </a:rPr>
              <a:t>f</a:t>
            </a:r>
            <a:r>
              <a:rPr dirty="0" sz="1800">
                <a:latin typeface="Arial"/>
                <a:cs typeface="Arial"/>
              </a:rPr>
              <a:t>ul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7841" y="2157264"/>
            <a:ext cx="3246120" cy="2143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5"/>
              </a:spcBef>
              <a:tabLst>
                <a:tab pos="565785" algn="l"/>
                <a:tab pos="935990" algn="l"/>
                <a:tab pos="1196975" algn="l"/>
                <a:tab pos="1261745" algn="l"/>
                <a:tab pos="1763395" algn="l"/>
                <a:tab pos="2047239" algn="l"/>
                <a:tab pos="2301875" algn="l"/>
                <a:tab pos="2461260" algn="l"/>
                <a:tab pos="2846705" algn="l"/>
                <a:tab pos="2912110" algn="l"/>
              </a:tabLst>
            </a:pPr>
            <a:r>
              <a:rPr dirty="0" sz="1800">
                <a:latin typeface="Arial"/>
                <a:cs typeface="Arial"/>
              </a:rPr>
              <a:t>method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>
                <a:latin typeface="Times New Roman"/>
                <a:cs typeface="Times New Roman"/>
              </a:rPr>
              <a:t>		</a:t>
            </a:r>
            <a:r>
              <a:rPr dirty="0" sz="1800" spc="5">
                <a:latin typeface="Arial"/>
                <a:cs typeface="Arial"/>
              </a:rPr>
              <a:t>based</a:t>
            </a:r>
            <a:r>
              <a:rPr dirty="0" sz="1800" spc="5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on</a:t>
            </a:r>
            <a:r>
              <a:rPr dirty="0" sz="1800" spc="5">
                <a:latin typeface="Times New Roman"/>
                <a:cs typeface="Times New Roman"/>
              </a:rPr>
              <a:t>	</a:t>
            </a:r>
            <a:r>
              <a:rPr dirty="0" sz="1800">
                <a:latin typeface="Arial"/>
                <a:cs typeface="Arial"/>
              </a:rPr>
              <a:t>taking  </a:t>
            </a:r>
            <a:r>
              <a:rPr dirty="0" sz="1800" spc="-10">
                <a:latin typeface="Arial"/>
                <a:cs typeface="Arial"/>
              </a:rPr>
              <a:t>in</a:t>
            </a:r>
            <a:r>
              <a:rPr dirty="0" sz="1800" spc="-15">
                <a:latin typeface="Arial"/>
                <a:cs typeface="Arial"/>
              </a:rPr>
              <a:t>f</a:t>
            </a:r>
            <a:r>
              <a:rPr dirty="0" sz="1800" spc="-20">
                <a:latin typeface="Arial"/>
                <a:cs typeface="Arial"/>
              </a:rPr>
              <a:t>r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-r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d</a:t>
            </a:r>
            <a:r>
              <a:rPr dirty="0" sz="1800" spc="14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p</a:t>
            </a:r>
            <a:r>
              <a:rPr dirty="0" sz="1800" spc="5">
                <a:latin typeface="Arial"/>
                <a:cs typeface="Arial"/>
              </a:rPr>
              <a:t>h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 spc="5">
                <a:latin typeface="Arial"/>
                <a:cs typeface="Arial"/>
              </a:rPr>
              <a:t>g</a:t>
            </a:r>
            <a:r>
              <a:rPr dirty="0" sz="1800" spc="-1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p</a:t>
            </a:r>
            <a:r>
              <a:rPr dirty="0" sz="1800" spc="5">
                <a:latin typeface="Arial"/>
                <a:cs typeface="Arial"/>
              </a:rPr>
              <a:t>h</a:t>
            </a:r>
            <a:r>
              <a:rPr dirty="0" sz="1800" spc="14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of</a:t>
            </a:r>
            <a:r>
              <a:rPr dirty="0" sz="1800" spc="140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he</a:t>
            </a:r>
            <a:r>
              <a:rPr dirty="0" sz="1800">
                <a:latin typeface="Times New Roman"/>
                <a:cs typeface="Times New Roman"/>
              </a:rPr>
              <a:t>		</a:t>
            </a:r>
            <a:r>
              <a:rPr dirty="0" sz="1800" spc="5">
                <a:latin typeface="Arial"/>
                <a:cs typeface="Arial"/>
              </a:rPr>
              <a:t>hot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su</a:t>
            </a:r>
            <a:r>
              <a:rPr dirty="0" sz="1800" spc="-10">
                <a:latin typeface="Arial"/>
                <a:cs typeface="Arial"/>
              </a:rPr>
              <a:t>r</a:t>
            </a:r>
            <a:r>
              <a:rPr dirty="0" sz="1800" spc="-15">
                <a:latin typeface="Arial"/>
                <a:cs typeface="Arial"/>
              </a:rPr>
              <a:t>f</a:t>
            </a:r>
            <a:r>
              <a:rPr dirty="0" sz="1800" spc="5">
                <a:latin typeface="Arial"/>
                <a:cs typeface="Arial"/>
              </a:rPr>
              <a:t>ac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s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114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of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120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he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110">
                <a:latin typeface="Times New Roman"/>
                <a:cs typeface="Times New Roman"/>
              </a:rPr>
              <a:t> 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>
                <a:latin typeface="Arial"/>
                <a:cs typeface="Arial"/>
              </a:rPr>
              <a:t>ol,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12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c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>
                <a:latin typeface="Arial"/>
                <a:cs typeface="Arial"/>
              </a:rPr>
              <a:t>ip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and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job</a:t>
            </a:r>
            <a:r>
              <a:rPr dirty="0" sz="1800" spc="5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and</a:t>
            </a:r>
            <a:r>
              <a:rPr dirty="0" sz="1800" spc="5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get</a:t>
            </a:r>
            <a:r>
              <a:rPr dirty="0" sz="1800" spc="5">
                <a:latin typeface="Times New Roman"/>
                <a:cs typeface="Times New Roman"/>
              </a:rPr>
              <a:t>	</a:t>
            </a:r>
            <a:r>
              <a:rPr dirty="0" sz="1800" spc="-10">
                <a:latin typeface="Arial"/>
                <a:cs typeface="Arial"/>
              </a:rPr>
              <a:t>temperature  </a:t>
            </a:r>
            <a:r>
              <a:rPr dirty="0" sz="1800" spc="5">
                <a:latin typeface="Arial"/>
                <a:cs typeface="Arial"/>
              </a:rPr>
              <a:t>dis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-1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ibu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ion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6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at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7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h</a:t>
            </a:r>
            <a:r>
              <a:rPr dirty="0" sz="1800" spc="-5">
                <a:latin typeface="Arial"/>
                <a:cs typeface="Arial"/>
              </a:rPr>
              <a:t>o</a:t>
            </a:r>
            <a:r>
              <a:rPr dirty="0" sz="1800" spc="5">
                <a:latin typeface="Arial"/>
                <a:cs typeface="Arial"/>
              </a:rPr>
              <a:t>se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su</a:t>
            </a:r>
            <a:r>
              <a:rPr dirty="0" sz="1800" spc="-10">
                <a:latin typeface="Arial"/>
                <a:cs typeface="Arial"/>
              </a:rPr>
              <a:t>r</a:t>
            </a:r>
            <a:r>
              <a:rPr dirty="0" sz="1800" spc="-15">
                <a:latin typeface="Arial"/>
                <a:cs typeface="Arial"/>
              </a:rPr>
              <a:t>f</a:t>
            </a:r>
            <a:r>
              <a:rPr dirty="0" sz="1800" spc="5">
                <a:latin typeface="Arial"/>
                <a:cs typeface="Arial"/>
              </a:rPr>
              <a:t>ac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800">
                <a:latin typeface="Arial"/>
                <a:cs typeface="Arial"/>
              </a:rPr>
              <a:t>Proper</a:t>
            </a:r>
            <a:r>
              <a:rPr dirty="0" sz="1800" spc="39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calibration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  <a:tabLst>
                <a:tab pos="2796540" algn="l"/>
              </a:tabLst>
            </a:pP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17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18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be</a:t>
            </a:r>
            <a:r>
              <a:rPr dirty="0" sz="1800" spc="18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done</a:t>
            </a:r>
            <a:r>
              <a:rPr dirty="0" sz="1800" spc="185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b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-5">
                <a:latin typeface="Arial"/>
                <a:cs typeface="Arial"/>
              </a:rPr>
              <a:t>f</a:t>
            </a:r>
            <a:r>
              <a:rPr dirty="0" sz="1800" spc="-5">
                <a:latin typeface="Arial"/>
                <a:cs typeface="Arial"/>
              </a:rPr>
              <a:t>or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18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ha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>
                <a:latin typeface="Arial"/>
                <a:cs typeface="Arial"/>
              </a:rPr>
              <a:t>.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Th</a:t>
            </a:r>
            <a:r>
              <a:rPr dirty="0" sz="1800" spc="10">
                <a:latin typeface="Arial"/>
                <a:cs typeface="Arial"/>
              </a:rPr>
              <a:t>i</a:t>
            </a:r>
            <a:r>
              <a:rPr dirty="0" sz="1800" spc="5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7841" y="4274682"/>
            <a:ext cx="2242185" cy="577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5"/>
              </a:spcBef>
              <a:tabLst>
                <a:tab pos="552450" algn="l"/>
                <a:tab pos="1002665" algn="l"/>
              </a:tabLst>
            </a:pPr>
            <a:r>
              <a:rPr dirty="0" sz="1800" spc="5">
                <a:latin typeface="Arial"/>
                <a:cs typeface="Arial"/>
              </a:rPr>
              <a:t>w</a:t>
            </a:r>
            <a:r>
              <a:rPr dirty="0" sz="1800" spc="-1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y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he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-15">
                <a:latin typeface="Arial"/>
                <a:cs typeface="Arial"/>
              </a:rPr>
              <a:t>m</a:t>
            </a:r>
            <a:r>
              <a:rPr dirty="0" sz="1800" spc="-5">
                <a:latin typeface="Arial"/>
                <a:cs typeface="Arial"/>
              </a:rPr>
              <a:t>p</a:t>
            </a:r>
            <a:r>
              <a:rPr dirty="0" sz="1800" spc="-15">
                <a:latin typeface="Arial"/>
                <a:cs typeface="Arial"/>
              </a:rPr>
              <a:t>e</a:t>
            </a:r>
            <a:r>
              <a:rPr dirty="0" sz="1800" spc="-10">
                <a:latin typeface="Arial"/>
                <a:cs typeface="Arial"/>
              </a:rPr>
              <a:t>r</a:t>
            </a:r>
            <a:r>
              <a:rPr dirty="0" sz="1800" spc="-15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u</a:t>
            </a:r>
            <a:r>
              <a:rPr dirty="0" sz="1800" spc="-20">
                <a:latin typeface="Arial"/>
                <a:cs typeface="Arial"/>
              </a:rPr>
              <a:t>r</a:t>
            </a:r>
            <a:r>
              <a:rPr dirty="0" sz="1800" spc="5">
                <a:latin typeface="Arial"/>
                <a:cs typeface="Arial"/>
              </a:rPr>
              <a:t>e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can be </a:t>
            </a:r>
            <a:r>
              <a:rPr dirty="0" sz="1800">
                <a:latin typeface="Arial"/>
                <a:cs typeface="Arial"/>
              </a:rPr>
              <a:t>recorded</a:t>
            </a:r>
            <a:r>
              <a:rPr dirty="0" sz="1800" spc="-114">
                <a:latin typeface="Arial"/>
                <a:cs typeface="Arial"/>
              </a:rPr>
              <a:t> </a:t>
            </a:r>
            <a:r>
              <a:rPr dirty="0" sz="1800" spc="5">
                <a:latin typeface="Arial"/>
                <a:cs typeface="Arial"/>
              </a:rPr>
              <a:t>as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82037" y="4826954"/>
            <a:ext cx="118872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05790" algn="l"/>
              </a:tabLst>
            </a:pPr>
            <a:r>
              <a:rPr dirty="0" sz="1800" spc="10">
                <a:latin typeface="Arial"/>
                <a:cs typeface="Arial"/>
              </a:rPr>
              <a:t>The</a:t>
            </a:r>
            <a:r>
              <a:rPr dirty="0" sz="1800" spc="10">
                <a:latin typeface="Times New Roman"/>
                <a:cs typeface="Times New Roman"/>
              </a:rPr>
              <a:t>	</a:t>
            </a:r>
            <a:r>
              <a:rPr dirty="0" sz="1800" spc="-10">
                <a:latin typeface="Arial"/>
                <a:cs typeface="Arial"/>
              </a:rPr>
              <a:t>fringe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26720" y="4274682"/>
            <a:ext cx="945515" cy="854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 indent="179705">
              <a:lnSpc>
                <a:spcPct val="100699"/>
              </a:lnSpc>
              <a:spcBef>
                <a:spcPts val="95"/>
              </a:spcBef>
            </a:pPr>
            <a:r>
              <a:rPr dirty="0" sz="1800" spc="-5">
                <a:latin typeface="Arial"/>
                <a:cs typeface="Arial"/>
              </a:rPr>
              <a:t>pr</a:t>
            </a:r>
            <a:r>
              <a:rPr dirty="0" sz="1800" spc="5">
                <a:latin typeface="Arial"/>
                <a:cs typeface="Arial"/>
              </a:rPr>
              <a:t>o</a:t>
            </a:r>
            <a:r>
              <a:rPr dirty="0" sz="1800" spc="-15">
                <a:latin typeface="Arial"/>
                <a:cs typeface="Arial"/>
              </a:rPr>
              <a:t>f</a:t>
            </a:r>
            <a:r>
              <a:rPr dirty="0" sz="1800">
                <a:latin typeface="Arial"/>
                <a:cs typeface="Arial"/>
              </a:rPr>
              <a:t>i</a:t>
            </a:r>
            <a:r>
              <a:rPr dirty="0" sz="1800" spc="10">
                <a:latin typeface="Arial"/>
                <a:cs typeface="Arial"/>
              </a:rPr>
              <a:t>l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>
                <a:latin typeface="Arial"/>
                <a:cs typeface="Arial"/>
              </a:rPr>
              <a:t>s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i</a:t>
            </a:r>
            <a:r>
              <a:rPr dirty="0" sz="1800" spc="-5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dic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e</a:t>
            </a:r>
            <a:r>
              <a:rPr dirty="0" sz="1800" spc="5">
                <a:latin typeface="Arial"/>
                <a:cs typeface="Arial"/>
              </a:rPr>
              <a:t>d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-5">
                <a:latin typeface="Arial"/>
                <a:cs typeface="Arial"/>
              </a:rPr>
              <a:t>p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-5">
                <a:latin typeface="Arial"/>
                <a:cs typeface="Arial"/>
              </a:rPr>
              <a:t>er</a:t>
            </a:r>
            <a:r>
              <a:rPr dirty="0" sz="1800" spc="5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41859" y="5102704"/>
            <a:ext cx="154051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21410" algn="l"/>
              </a:tabLst>
            </a:pPr>
            <a:r>
              <a:rPr dirty="0" sz="1800" spc="5">
                <a:latin typeface="Arial"/>
                <a:cs typeface="Arial"/>
              </a:rPr>
              <a:t>ch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g</a:t>
            </a:r>
            <a:r>
              <a:rPr dirty="0" sz="1800" spc="5">
                <a:latin typeface="Arial"/>
                <a:cs typeface="Arial"/>
              </a:rPr>
              <a:t>es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wi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27663" y="5102704"/>
            <a:ext cx="34544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he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7841" y="4826954"/>
            <a:ext cx="784225" cy="853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  <a:tabLst>
                <a:tab pos="386715" algn="l"/>
              </a:tabLst>
            </a:pPr>
            <a:r>
              <a:rPr dirty="0" sz="1800">
                <a:latin typeface="Arial"/>
                <a:cs typeface="Arial"/>
              </a:rPr>
              <a:t>in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Arial"/>
                <a:cs typeface="Arial"/>
              </a:rPr>
              <a:t>F</a:t>
            </a:r>
            <a:r>
              <a:rPr dirty="0" sz="1800" spc="10">
                <a:latin typeface="Arial"/>
                <a:cs typeface="Arial"/>
              </a:rPr>
              <a:t>i</a:t>
            </a:r>
            <a:r>
              <a:rPr dirty="0" sz="1800" spc="-5">
                <a:latin typeface="Arial"/>
                <a:cs typeface="Arial"/>
              </a:rPr>
              <a:t>g</a:t>
            </a:r>
            <a:r>
              <a:rPr dirty="0" sz="1800">
                <a:latin typeface="Arial"/>
                <a:cs typeface="Arial"/>
              </a:rPr>
              <a:t>.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>
                <a:latin typeface="Arial"/>
                <a:cs typeface="Arial"/>
              </a:rPr>
              <a:t>readily  </a:t>
            </a:r>
            <a:r>
              <a:rPr dirty="0" sz="1800" spc="5">
                <a:latin typeface="Arial"/>
                <a:cs typeface="Arial"/>
              </a:rPr>
              <a:t>ch</a:t>
            </a:r>
            <a:r>
              <a:rPr dirty="0" sz="1800" spc="-5">
                <a:latin typeface="Arial"/>
                <a:cs typeface="Arial"/>
              </a:rPr>
              <a:t>a</a:t>
            </a:r>
            <a:r>
              <a:rPr dirty="0" sz="1800" spc="5">
                <a:latin typeface="Arial"/>
                <a:cs typeface="Arial"/>
              </a:rPr>
              <a:t>n</a:t>
            </a:r>
            <a:r>
              <a:rPr dirty="0" sz="1800" spc="-5">
                <a:latin typeface="Arial"/>
                <a:cs typeface="Arial"/>
              </a:rPr>
              <a:t>g</a:t>
            </a:r>
            <a:r>
              <a:rPr dirty="0" sz="1800" spc="5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7841" y="5654976"/>
            <a:ext cx="107188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>
                <a:latin typeface="Arial"/>
                <a:cs typeface="Arial"/>
              </a:rPr>
              <a:t>p</a:t>
            </a:r>
            <a:r>
              <a:rPr dirty="0" sz="1800" spc="-5">
                <a:latin typeface="Arial"/>
                <a:cs typeface="Arial"/>
              </a:rPr>
              <a:t>ar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m</a:t>
            </a:r>
            <a:r>
              <a:rPr dirty="0" sz="1800" spc="5">
                <a:latin typeface="Arial"/>
                <a:cs typeface="Arial"/>
              </a:rPr>
              <a:t>e</a:t>
            </a:r>
            <a:r>
              <a:rPr dirty="0" sz="1800" spc="-15">
                <a:latin typeface="Arial"/>
                <a:cs typeface="Arial"/>
              </a:rPr>
              <a:t>t</a:t>
            </a:r>
            <a:r>
              <a:rPr dirty="0" sz="1800" spc="5">
                <a:latin typeface="Arial"/>
                <a:cs typeface="Arial"/>
              </a:rPr>
              <a:t>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98955" y="5378834"/>
            <a:ext cx="2055495" cy="5778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94335" marR="5080" indent="-382270">
              <a:lnSpc>
                <a:spcPct val="100699"/>
              </a:lnSpc>
              <a:spcBef>
                <a:spcPts val="95"/>
              </a:spcBef>
              <a:tabLst>
                <a:tab pos="407034" algn="l"/>
                <a:tab pos="994410" algn="l"/>
                <a:tab pos="1291590" algn="l"/>
              </a:tabLst>
            </a:pPr>
            <a:r>
              <a:rPr dirty="0" sz="1800">
                <a:latin typeface="Arial"/>
                <a:cs typeface="Arial"/>
              </a:rPr>
              <a:t>in</a:t>
            </a:r>
            <a:r>
              <a:rPr dirty="0" sz="1800">
                <a:latin typeface="Times New Roman"/>
                <a:cs typeface="Times New Roman"/>
              </a:rPr>
              <a:t>		</a:t>
            </a:r>
            <a:r>
              <a:rPr dirty="0" sz="1800" spc="5">
                <a:latin typeface="Arial"/>
                <a:cs typeface="Arial"/>
              </a:rPr>
              <a:t>a</a:t>
            </a:r>
            <a:r>
              <a:rPr dirty="0" sz="1800" spc="-5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y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-5">
                <a:latin typeface="Arial"/>
                <a:cs typeface="Arial"/>
              </a:rPr>
              <a:t>m</a:t>
            </a:r>
            <a:r>
              <a:rPr dirty="0" sz="1800" spc="5">
                <a:latin typeface="Arial"/>
                <a:cs typeface="Arial"/>
              </a:rPr>
              <a:t>ac</a:t>
            </a:r>
            <a:r>
              <a:rPr dirty="0" sz="1800" spc="-5">
                <a:latin typeface="Arial"/>
                <a:cs typeface="Arial"/>
              </a:rPr>
              <a:t>h</a:t>
            </a:r>
            <a:r>
              <a:rPr dirty="0" sz="1800">
                <a:latin typeface="Arial"/>
                <a:cs typeface="Arial"/>
              </a:rPr>
              <a:t>ini</a:t>
            </a:r>
            <a:r>
              <a:rPr dirty="0" sz="1800" spc="-5">
                <a:latin typeface="Arial"/>
                <a:cs typeface="Arial"/>
              </a:rPr>
              <a:t>n</a:t>
            </a:r>
            <a:r>
              <a:rPr dirty="0" sz="1800" spc="5">
                <a:latin typeface="Arial"/>
                <a:cs typeface="Arial"/>
              </a:rPr>
              <a:t>g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Arial"/>
                <a:cs typeface="Arial"/>
              </a:rPr>
              <a:t>which</a:t>
            </a:r>
            <a:r>
              <a:rPr dirty="0" sz="1800" spc="5">
                <a:latin typeface="Times New Roman"/>
                <a:cs typeface="Times New Roman"/>
              </a:rPr>
              <a:t>		</a:t>
            </a:r>
            <a:r>
              <a:rPr dirty="0" sz="1800" spc="-15">
                <a:latin typeface="Arial"/>
                <a:cs typeface="Arial"/>
              </a:rPr>
              <a:t>affects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7841" y="5930724"/>
            <a:ext cx="2047239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10">
                <a:latin typeface="Arial"/>
                <a:cs typeface="Arial"/>
              </a:rPr>
              <a:t>cutting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temperature.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931346" y="2350998"/>
            <a:ext cx="4653622" cy="3189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051729" y="5913469"/>
            <a:ext cx="4597400" cy="3829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66520" marR="5080" indent="-1354455">
              <a:lnSpc>
                <a:spcPct val="101800"/>
              </a:lnSpc>
              <a:spcBef>
                <a:spcPts val="95"/>
              </a:spcBef>
            </a:pPr>
            <a:r>
              <a:rPr dirty="0" sz="1150" spc="5" b="1">
                <a:latin typeface="Arial"/>
                <a:cs typeface="Arial"/>
              </a:rPr>
              <a:t>Figure: temperature distribution at the tool top detected </a:t>
            </a:r>
            <a:r>
              <a:rPr dirty="0" sz="1150" spc="10" b="1">
                <a:latin typeface="Arial"/>
                <a:cs typeface="Arial"/>
              </a:rPr>
              <a:t>by </a:t>
            </a:r>
            <a:r>
              <a:rPr dirty="0" sz="1150" spc="5" b="1">
                <a:latin typeface="Arial"/>
                <a:cs typeface="Arial"/>
              </a:rPr>
              <a:t>infra  ray</a:t>
            </a:r>
            <a:r>
              <a:rPr dirty="0" sz="1150" spc="15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technique</a:t>
            </a:r>
            <a:endParaRPr sz="115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pc="20"/>
              <a:t>83</a:t>
            </a:fld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9636" y="284901"/>
            <a:ext cx="2794000" cy="6426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50" spc="-10" b="1">
                <a:solidFill>
                  <a:srgbClr val="000098"/>
                </a:solidFill>
                <a:latin typeface="Arial"/>
                <a:cs typeface="Arial"/>
              </a:rPr>
              <a:t>Numericals</a:t>
            </a:r>
            <a:endParaRPr sz="4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0083" y="2021547"/>
            <a:ext cx="8945970" cy="36027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791268" y="7101406"/>
            <a:ext cx="220979" cy="22225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50" spc="15">
                <a:latin typeface="Arial"/>
                <a:cs typeface="Arial"/>
              </a:rPr>
              <a:t>8</a:t>
            </a:r>
            <a:r>
              <a:rPr dirty="0" sz="1350" spc="20">
                <a:latin typeface="Arial"/>
                <a:cs typeface="Arial"/>
              </a:rPr>
              <a:t>9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69" y="587559"/>
            <a:ext cx="9332595" cy="1160780"/>
            <a:chOff x="360169" y="587559"/>
            <a:chExt cx="9332595" cy="1160780"/>
          </a:xfrm>
        </p:grpSpPr>
        <p:sp>
          <p:nvSpPr>
            <p:cNvPr id="3" name="object 3"/>
            <p:cNvSpPr/>
            <p:nvPr/>
          </p:nvSpPr>
          <p:spPr>
            <a:xfrm>
              <a:off x="360169" y="1091515"/>
              <a:ext cx="9332581" cy="6017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070456" y="587559"/>
              <a:ext cx="0" cy="1160780"/>
            </a:xfrm>
            <a:custGeom>
              <a:avLst/>
              <a:gdLst/>
              <a:ahLst/>
              <a:cxnLst/>
              <a:rect l="l" t="t" r="r" b="b"/>
              <a:pathLst>
                <a:path w="0" h="1160780">
                  <a:moveTo>
                    <a:pt x="0" y="0"/>
                  </a:moveTo>
                  <a:lnTo>
                    <a:pt x="0" y="1160151"/>
                  </a:lnTo>
                </a:path>
              </a:pathLst>
            </a:custGeom>
            <a:ln w="34132">
              <a:solidFill>
                <a:srgbClr val="1C1C1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01673" y="386173"/>
            <a:ext cx="6069965" cy="772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5"/>
              <a:t>Machining</a:t>
            </a:r>
            <a:r>
              <a:rPr dirty="0" sz="4900" spc="-70"/>
              <a:t> </a:t>
            </a:r>
            <a:r>
              <a:rPr dirty="0" sz="4900" spc="-10"/>
              <a:t>Operations</a:t>
            </a:r>
            <a:endParaRPr sz="4900"/>
          </a:p>
        </p:txBody>
      </p:sp>
      <p:sp>
        <p:nvSpPr>
          <p:cNvPr id="6" name="object 6"/>
          <p:cNvSpPr txBox="1"/>
          <p:nvPr/>
        </p:nvSpPr>
        <p:spPr>
          <a:xfrm>
            <a:off x="9898278" y="7083588"/>
            <a:ext cx="123825" cy="23685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350" spc="20">
                <a:latin typeface="Arial"/>
                <a:cs typeface="Arial"/>
              </a:rPr>
              <a:t>8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849" y="1626855"/>
            <a:ext cx="8113395" cy="1290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-635">
              <a:lnSpc>
                <a:spcPct val="102200"/>
              </a:lnSpc>
              <a:spcBef>
                <a:spcPts val="100"/>
              </a:spcBef>
            </a:pPr>
            <a:r>
              <a:rPr dirty="0" sz="1350" b="1">
                <a:latin typeface="Arial"/>
                <a:cs typeface="Arial"/>
              </a:rPr>
              <a:t>Turning: </a:t>
            </a:r>
            <a:r>
              <a:rPr dirty="0" sz="1350" spc="10">
                <a:latin typeface="Arial"/>
                <a:cs typeface="Arial"/>
              </a:rPr>
              <a:t>Single </a:t>
            </a:r>
            <a:r>
              <a:rPr dirty="0" sz="1350" spc="5">
                <a:latin typeface="Arial"/>
                <a:cs typeface="Arial"/>
              </a:rPr>
              <a:t>point </a:t>
            </a:r>
            <a:r>
              <a:rPr dirty="0" sz="1350">
                <a:latin typeface="Arial"/>
                <a:cs typeface="Arial"/>
              </a:rPr>
              <a:t>cutting </a:t>
            </a:r>
            <a:r>
              <a:rPr dirty="0" sz="1350" spc="5">
                <a:latin typeface="Arial"/>
                <a:cs typeface="Arial"/>
              </a:rPr>
              <a:t>tool </a:t>
            </a:r>
            <a:r>
              <a:rPr dirty="0" sz="1350">
                <a:latin typeface="Arial"/>
                <a:cs typeface="Arial"/>
              </a:rPr>
              <a:t>removes </a:t>
            </a:r>
            <a:r>
              <a:rPr dirty="0" sz="1350" spc="5">
                <a:latin typeface="Arial"/>
                <a:cs typeface="Arial"/>
              </a:rPr>
              <a:t>material from </a:t>
            </a:r>
            <a:r>
              <a:rPr dirty="0" sz="1350" spc="20">
                <a:latin typeface="Arial"/>
                <a:cs typeface="Arial"/>
              </a:rPr>
              <a:t>a </a:t>
            </a:r>
            <a:r>
              <a:rPr dirty="0" sz="1350">
                <a:latin typeface="Arial"/>
                <a:cs typeface="Arial"/>
              </a:rPr>
              <a:t>rotating </a:t>
            </a:r>
            <a:r>
              <a:rPr dirty="0" sz="1350" spc="10">
                <a:latin typeface="Arial"/>
                <a:cs typeface="Arial"/>
              </a:rPr>
              <a:t>workpiece to form </a:t>
            </a:r>
            <a:r>
              <a:rPr dirty="0" sz="1350" spc="20">
                <a:latin typeface="Arial"/>
                <a:cs typeface="Arial"/>
              </a:rPr>
              <a:t>a </a:t>
            </a:r>
            <a:r>
              <a:rPr dirty="0" sz="1350" spc="5">
                <a:latin typeface="Arial"/>
                <a:cs typeface="Arial"/>
              </a:rPr>
              <a:t>cylindrical </a:t>
            </a:r>
            <a:r>
              <a:rPr dirty="0" sz="1350" spc="10">
                <a:latin typeface="Arial"/>
                <a:cs typeface="Arial"/>
              </a:rPr>
              <a:t>shape  </a:t>
            </a:r>
            <a:r>
              <a:rPr dirty="0" sz="1350" spc="10" b="1">
                <a:latin typeface="Arial"/>
                <a:cs typeface="Arial"/>
              </a:rPr>
              <a:t>Drilling: </a:t>
            </a:r>
            <a:r>
              <a:rPr dirty="0" sz="1350" spc="10">
                <a:latin typeface="Arial"/>
                <a:cs typeface="Arial"/>
              </a:rPr>
              <a:t>Used to </a:t>
            </a:r>
            <a:r>
              <a:rPr dirty="0" sz="1350" spc="5">
                <a:latin typeface="Arial"/>
                <a:cs typeface="Arial"/>
              </a:rPr>
              <a:t>create </a:t>
            </a:r>
            <a:r>
              <a:rPr dirty="0" sz="1350" spc="20">
                <a:latin typeface="Arial"/>
                <a:cs typeface="Arial"/>
              </a:rPr>
              <a:t>a </a:t>
            </a:r>
            <a:r>
              <a:rPr dirty="0" sz="1350" spc="10">
                <a:latin typeface="Arial"/>
                <a:cs typeface="Arial"/>
              </a:rPr>
              <a:t>round hole, usually </a:t>
            </a:r>
            <a:r>
              <a:rPr dirty="0" sz="1350" spc="15">
                <a:latin typeface="Arial"/>
                <a:cs typeface="Arial"/>
              </a:rPr>
              <a:t>by </a:t>
            </a:r>
            <a:r>
              <a:rPr dirty="0" sz="1350" spc="10">
                <a:latin typeface="Arial"/>
                <a:cs typeface="Arial"/>
              </a:rPr>
              <a:t>means of </a:t>
            </a:r>
            <a:r>
              <a:rPr dirty="0" sz="1350" spc="20">
                <a:latin typeface="Arial"/>
                <a:cs typeface="Arial"/>
              </a:rPr>
              <a:t>a </a:t>
            </a:r>
            <a:r>
              <a:rPr dirty="0" sz="1350" spc="5">
                <a:latin typeface="Arial"/>
                <a:cs typeface="Arial"/>
              </a:rPr>
              <a:t>rotating </a:t>
            </a:r>
            <a:r>
              <a:rPr dirty="0" sz="1350" spc="10">
                <a:latin typeface="Arial"/>
                <a:cs typeface="Arial"/>
              </a:rPr>
              <a:t>tool </a:t>
            </a:r>
            <a:r>
              <a:rPr dirty="0" sz="1350" spc="5">
                <a:latin typeface="Arial"/>
                <a:cs typeface="Arial"/>
              </a:rPr>
              <a:t>(drill bit) with </a:t>
            </a:r>
            <a:r>
              <a:rPr dirty="0" sz="1350" spc="10">
                <a:latin typeface="Arial"/>
                <a:cs typeface="Arial"/>
              </a:rPr>
              <a:t>two </a:t>
            </a:r>
            <a:r>
              <a:rPr dirty="0" sz="1350">
                <a:latin typeface="Arial"/>
                <a:cs typeface="Arial"/>
              </a:rPr>
              <a:t>cutting </a:t>
            </a:r>
            <a:r>
              <a:rPr dirty="0" sz="1350" spc="15">
                <a:latin typeface="Arial"/>
                <a:cs typeface="Arial"/>
              </a:rPr>
              <a:t>edges  </a:t>
            </a:r>
            <a:r>
              <a:rPr dirty="0" sz="1350" spc="5" b="1">
                <a:latin typeface="Arial"/>
                <a:cs typeface="Arial"/>
              </a:rPr>
              <a:t>Milling: </a:t>
            </a:r>
            <a:r>
              <a:rPr dirty="0" sz="1350" spc="10">
                <a:latin typeface="Arial"/>
                <a:cs typeface="Arial"/>
              </a:rPr>
              <a:t>Rotating </a:t>
            </a:r>
            <a:r>
              <a:rPr dirty="0" sz="1350" spc="5">
                <a:latin typeface="Arial"/>
                <a:cs typeface="Arial"/>
              </a:rPr>
              <a:t>multiple-cutting-edge </a:t>
            </a:r>
            <a:r>
              <a:rPr dirty="0" sz="1350" spc="10">
                <a:latin typeface="Arial"/>
                <a:cs typeface="Arial"/>
              </a:rPr>
              <a:t>tool is </a:t>
            </a:r>
            <a:r>
              <a:rPr dirty="0" sz="1350" spc="15">
                <a:latin typeface="Arial"/>
                <a:cs typeface="Arial"/>
              </a:rPr>
              <a:t>moved </a:t>
            </a:r>
            <a:r>
              <a:rPr dirty="0" sz="1350" spc="10">
                <a:latin typeface="Arial"/>
                <a:cs typeface="Arial"/>
              </a:rPr>
              <a:t>across </a:t>
            </a:r>
            <a:r>
              <a:rPr dirty="0" sz="1350" spc="15">
                <a:latin typeface="Arial"/>
                <a:cs typeface="Arial"/>
              </a:rPr>
              <a:t>work </a:t>
            </a:r>
            <a:r>
              <a:rPr dirty="0" sz="1350" spc="5">
                <a:latin typeface="Arial"/>
                <a:cs typeface="Arial"/>
              </a:rPr>
              <a:t>to cut </a:t>
            </a:r>
            <a:r>
              <a:rPr dirty="0" sz="1350" spc="20">
                <a:latin typeface="Arial"/>
                <a:cs typeface="Arial"/>
              </a:rPr>
              <a:t>a </a:t>
            </a:r>
            <a:r>
              <a:rPr dirty="0" sz="1350" spc="10">
                <a:latin typeface="Arial"/>
                <a:cs typeface="Arial"/>
              </a:rPr>
              <a:t>plane or </a:t>
            </a:r>
            <a:r>
              <a:rPr dirty="0" sz="1350" spc="5">
                <a:latin typeface="Arial"/>
                <a:cs typeface="Arial"/>
              </a:rPr>
              <a:t>straight</a:t>
            </a:r>
            <a:r>
              <a:rPr dirty="0" sz="1350" spc="-90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surface.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1350" spc="15" b="1">
                <a:latin typeface="Arial"/>
                <a:cs typeface="Arial"/>
              </a:rPr>
              <a:t>Shaping and </a:t>
            </a:r>
            <a:r>
              <a:rPr dirty="0" sz="1350" spc="10" b="1">
                <a:latin typeface="Arial"/>
                <a:cs typeface="Arial"/>
              </a:rPr>
              <a:t>planning: </a:t>
            </a:r>
            <a:r>
              <a:rPr dirty="0" sz="1350" spc="15">
                <a:latin typeface="Arial"/>
                <a:cs typeface="Arial"/>
              </a:rPr>
              <a:t>Used </a:t>
            </a:r>
            <a:r>
              <a:rPr dirty="0" sz="1350" spc="10">
                <a:latin typeface="Arial"/>
                <a:cs typeface="Arial"/>
              </a:rPr>
              <a:t>to </a:t>
            </a:r>
            <a:r>
              <a:rPr dirty="0" sz="1350" spc="5">
                <a:latin typeface="Arial"/>
                <a:cs typeface="Arial"/>
              </a:rPr>
              <a:t>create flat</a:t>
            </a:r>
            <a:r>
              <a:rPr dirty="0" sz="1350" spc="-75">
                <a:latin typeface="Arial"/>
                <a:cs typeface="Arial"/>
              </a:rPr>
              <a:t> </a:t>
            </a:r>
            <a:r>
              <a:rPr dirty="0" sz="1350">
                <a:latin typeface="Arial"/>
                <a:cs typeface="Arial"/>
              </a:rPr>
              <a:t>surface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50" spc="15" b="1">
                <a:latin typeface="Arial"/>
                <a:cs typeface="Arial"/>
              </a:rPr>
              <a:t>Broaching </a:t>
            </a:r>
            <a:r>
              <a:rPr dirty="0" sz="1350" spc="10" b="1">
                <a:latin typeface="Arial"/>
                <a:cs typeface="Arial"/>
              </a:rPr>
              <a:t>: </a:t>
            </a:r>
            <a:r>
              <a:rPr dirty="0" sz="1350" spc="10">
                <a:latin typeface="Arial"/>
                <a:cs typeface="Arial"/>
              </a:rPr>
              <a:t>Multi teeth tool used to </a:t>
            </a:r>
            <a:r>
              <a:rPr dirty="0" sz="1350" spc="5">
                <a:latin typeface="Arial"/>
                <a:cs typeface="Arial"/>
              </a:rPr>
              <a:t>make </a:t>
            </a:r>
            <a:r>
              <a:rPr dirty="0" sz="1350" spc="10">
                <a:latin typeface="Arial"/>
                <a:cs typeface="Arial"/>
              </a:rPr>
              <a:t>roughing and </a:t>
            </a:r>
            <a:r>
              <a:rPr dirty="0" sz="1350" spc="5">
                <a:latin typeface="Arial"/>
                <a:cs typeface="Arial"/>
              </a:rPr>
              <a:t>finishing </a:t>
            </a:r>
            <a:r>
              <a:rPr dirty="0" sz="1350" spc="10">
                <a:latin typeface="Arial"/>
                <a:cs typeface="Arial"/>
              </a:rPr>
              <a:t>in </a:t>
            </a:r>
            <a:r>
              <a:rPr dirty="0" sz="1350" spc="5">
                <a:latin typeface="Arial"/>
                <a:cs typeface="Arial"/>
              </a:rPr>
              <a:t>single</a:t>
            </a:r>
            <a:r>
              <a:rPr dirty="0" sz="1350" spc="-114">
                <a:latin typeface="Arial"/>
                <a:cs typeface="Arial"/>
              </a:rPr>
              <a:t> </a:t>
            </a:r>
            <a:r>
              <a:rPr dirty="0" sz="1350">
                <a:latin typeface="Arial"/>
                <a:cs typeface="Arial"/>
              </a:rPr>
              <a:t>stroke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50" spc="10" b="1">
                <a:latin typeface="Arial"/>
                <a:cs typeface="Arial"/>
              </a:rPr>
              <a:t>Sawing: </a:t>
            </a:r>
            <a:r>
              <a:rPr dirty="0" sz="1350" spc="15">
                <a:latin typeface="Arial"/>
                <a:cs typeface="Arial"/>
              </a:rPr>
              <a:t>Used </a:t>
            </a:r>
            <a:r>
              <a:rPr dirty="0" sz="1350" spc="10">
                <a:latin typeface="Arial"/>
                <a:cs typeface="Arial"/>
              </a:rPr>
              <a:t>for </a:t>
            </a:r>
            <a:r>
              <a:rPr dirty="0" sz="1350" spc="5">
                <a:latin typeface="Arial"/>
                <a:cs typeface="Arial"/>
              </a:rPr>
              <a:t>cutoff</a:t>
            </a:r>
            <a:r>
              <a:rPr dirty="0" sz="1350" spc="-65">
                <a:latin typeface="Arial"/>
                <a:cs typeface="Arial"/>
              </a:rPr>
              <a:t> </a:t>
            </a:r>
            <a:r>
              <a:rPr dirty="0" sz="1350" spc="10">
                <a:latin typeface="Arial"/>
                <a:cs typeface="Arial"/>
              </a:rPr>
              <a:t>operations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18511" y="3955262"/>
            <a:ext cx="1432826" cy="11839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10150" y="3660724"/>
            <a:ext cx="1656041" cy="1409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06576" y="3495040"/>
            <a:ext cx="1634934" cy="13100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9227" y="5540730"/>
            <a:ext cx="1906079" cy="1223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86049" y="5471706"/>
            <a:ext cx="1710105" cy="11026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65102" y="5331726"/>
            <a:ext cx="2065248" cy="15935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83207" y="5253482"/>
            <a:ext cx="2222106" cy="1309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719158" y="7008031"/>
            <a:ext cx="4492625" cy="2044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150" spc="5" b="1">
                <a:latin typeface="Arial"/>
                <a:cs typeface="Arial"/>
              </a:rPr>
              <a:t>Figure 1.3: Seven basic machining processes in chip</a:t>
            </a:r>
            <a:r>
              <a:rPr dirty="0" sz="1150" spc="100" b="1">
                <a:latin typeface="Arial"/>
                <a:cs typeface="Arial"/>
              </a:rPr>
              <a:t> </a:t>
            </a:r>
            <a:r>
              <a:rPr dirty="0" sz="1150" spc="5" b="1">
                <a:latin typeface="Arial"/>
                <a:cs typeface="Arial"/>
              </a:rPr>
              <a:t>formation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9636" y="1101"/>
            <a:ext cx="1988185" cy="512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5" b="1">
                <a:solidFill>
                  <a:srgbClr val="000098"/>
                </a:solidFill>
                <a:latin typeface="Arial"/>
                <a:cs typeface="Arial"/>
              </a:rPr>
              <a:t>N</a:t>
            </a:r>
            <a:r>
              <a:rPr dirty="0" sz="3200" spc="-10" b="1">
                <a:solidFill>
                  <a:srgbClr val="000098"/>
                </a:solidFill>
                <a:latin typeface="Arial"/>
                <a:cs typeface="Arial"/>
              </a:rPr>
              <a:t>um</a:t>
            </a:r>
            <a:r>
              <a:rPr dirty="0" sz="3200" spc="-20" b="1">
                <a:solidFill>
                  <a:srgbClr val="000098"/>
                </a:solidFill>
                <a:latin typeface="Arial"/>
                <a:cs typeface="Arial"/>
              </a:rPr>
              <a:t>e</a:t>
            </a:r>
            <a:r>
              <a:rPr dirty="0" sz="3200" spc="-10" b="1">
                <a:solidFill>
                  <a:srgbClr val="000098"/>
                </a:solidFill>
                <a:latin typeface="Arial"/>
                <a:cs typeface="Arial"/>
              </a:rPr>
              <a:t>ri</a:t>
            </a:r>
            <a:r>
              <a:rPr dirty="0" sz="3200" b="1">
                <a:solidFill>
                  <a:srgbClr val="000098"/>
                </a:solidFill>
                <a:latin typeface="Arial"/>
                <a:cs typeface="Arial"/>
              </a:rPr>
              <a:t>c</a:t>
            </a:r>
            <a:r>
              <a:rPr dirty="0" sz="3200" spc="-5" b="1">
                <a:solidFill>
                  <a:srgbClr val="000098"/>
                </a:solidFill>
                <a:latin typeface="Arial"/>
                <a:cs typeface="Arial"/>
              </a:rPr>
              <a:t>al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2677" y="587181"/>
            <a:ext cx="9308032" cy="6877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791268" y="7101406"/>
            <a:ext cx="220979" cy="22225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50" spc="15">
                <a:latin typeface="Arial"/>
                <a:cs typeface="Arial"/>
              </a:rPr>
              <a:t>8</a:t>
            </a:r>
            <a:r>
              <a:rPr dirty="0" sz="1350" spc="20">
                <a:latin typeface="Arial"/>
                <a:cs typeface="Arial"/>
              </a:rPr>
              <a:t>9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1172" y="286052"/>
            <a:ext cx="2793365" cy="6426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50" spc="-10" b="1">
                <a:solidFill>
                  <a:srgbClr val="000098"/>
                </a:solidFill>
                <a:latin typeface="Arial"/>
                <a:cs typeface="Arial"/>
              </a:rPr>
              <a:t>Numericals</a:t>
            </a:r>
            <a:endParaRPr sz="40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8361" y="384695"/>
            <a:ext cx="8539835" cy="71660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791268" y="7100264"/>
            <a:ext cx="220979" cy="22225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50" spc="15">
                <a:latin typeface="Arial"/>
                <a:cs typeface="Arial"/>
              </a:rPr>
              <a:t>9</a:t>
            </a:r>
            <a:r>
              <a:rPr dirty="0" sz="1350" spc="20">
                <a:latin typeface="Arial"/>
                <a:cs typeface="Arial"/>
              </a:rPr>
              <a:t>0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   a d m i n</dc:creator>
  <dc:title>   S l i d e  </dc:title>
  <dcterms:created xsi:type="dcterms:W3CDTF">2020-02-06T05:54:04Z</dcterms:created>
  <dcterms:modified xsi:type="dcterms:W3CDTF">2020-02-06T05:54:04Z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2020-02-05T00:00:00Z</vt:filetime>
  </property>
  <property fmtid="{D5CDD505-2E9C-101B-9397-08002B2CF9AE}" pid="3" name="Creator">
    <vt:lpwstr>sejda.com (4.0.2)</vt:lpwstr>
  </property>
  <property fmtid="{D5CDD505-2E9C-101B-9397-08002B2CF9AE}" pid="4" name="LastSaved">
    <vt:filetime>2020-02-06T00:00:00Z</vt:filetime>
  </property>
</Properties>
</file>